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F09D4-43A6-9C42-A65E-EDCD182B7256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E1350-8F9C-864E-A1E8-BC902C33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55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Task 1, the manager needs to: (1) select a region enclosing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mall on the map to display drop-off points; (2) select a given time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period; (3) brush to filter those points related to this mall inside this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region; (4) display the corresponding pick-up points of passenger trips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map; (5) observe the map to find hot locations with a high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density of pick-up points; (6) find the streets and POIs of these hot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locations. Then, the candidate streets/POIs for shuttle stops are found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1350-8F9C-864E-A1E8-BC902C33F3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1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a table view to study individual taxi trajectories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1350-8F9C-864E-A1E8-BC902C33F3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97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Fig. 5. Users can fill in a form to automatically generate query sentence in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1350-8F9C-864E-A1E8-BC902C33F3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97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Fig. 6. Provide shuttle buses for tourists of Zhejiang Museum after query taxi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trips leaving or arriving at the museum. (a) Taxi trips are shown where street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 with frequent pick-ups (potential bus stops) are easily found by the text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labels; (b) The PCP view of the trips show their attributes. (c) The parallel sets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 reveals the pick-up and drop-off relations.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1350-8F9C-864E-A1E8-BC902C33F3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97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Fig. 7. Find a criminal suspect passenger on taxi trips. (b) All result trips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 on the map; (b) A list of the trips on the table; (c) One of the two suspicious</a:t>
            </a:r>
          </a:p>
          <a:p>
            <a:r>
              <a:rPr lang="nb-N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1350-8F9C-864E-A1E8-BC902C33F3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97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1350-8F9C-864E-A1E8-BC902C33F3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97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1350-8F9C-864E-A1E8-BC902C33F3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97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1350-8F9C-864E-A1E8-BC902C33F3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97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criminologist has been working with police departments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fighting urban crime. She provided the following feedback: “Visual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 using text search engine is an innovation for policing strategy.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Street or POI names are more straightforward to criminologists than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 geometry or spatial coordinates. This tool is very useful because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closer to our understanding of the real place featured with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 instead of a virtual location represented by numbers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former urban planner and currently an urban geographer, I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spent years of efforts on understanding the vehicle flow on the urban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street network and its uneven traffic distribution across space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time. Many methods have been tried, ranging from surveys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 observation to spatial statistical analysis. However, these methods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not recognize the difficulty of big transportation data and impossibility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visualizing such data using conventional approaches.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warrants notice that spatial distribution of real traffic flow in the street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may vary from time to time, which poses a challenge to store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query the data for real-time use. The developed tool can solve two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 issues: store and query the increasing data size especially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realtime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feature; analyze and identify the network structure of transportation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flow in a fast and visual platform. This tool is a good example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spatial intelligence, which allows efficient data integration for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largevolume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near real time spatial and non-spatial data (multi-source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data). In addition it allows users who have very few spatial data handling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skills to conduct space-time data analysis easily and effectively.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Hence, this tool can serve as a practice, research and education platform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delivering geographic information service in the data-rich age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is featured by the unprecedented terabytes of digitized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1350-8F9C-864E-A1E8-BC902C33F3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97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Task 2, the policeman needs to (1) select a region around North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Street on the map; (2) select the time period from 3pm to 3:20pm in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selection tool (e.g., a slider); (3) brush to select all GPS sample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points residing on North street; (4) display the GPS points in the same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taxi trips with the selected points from (3); (5) repeat steps (1)-(3)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points on South Street. After these steps, the required taxi trips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found; (6) Find other streets they also passed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1350-8F9C-864E-A1E8-BC902C33F3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0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terms are referred to as semantic information in this paper. Then, users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visually study the results with a set of visual representations enhanced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semantic information.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people are familiar with the process of phrasing queries 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keywords to dig up information.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SemanticTraj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experience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extended to taxi trajectory data, leading to a new paradigm of the interaction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users and trajectory data, in addition to selection 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brushing over maps. In particular, taxi trajectory data is transformed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“taxi documents” by a process of “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textualization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”, which projects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GPS point to a street or POI name, and maps a numerical speed value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a descriptive term (e.g., slow, normal, fast). The semantic information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gives direct cues of geographical and transportation information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users living in the city. Users are allowed to retrieve matching data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keywords of interest using text search engine (Apache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Lucene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our experiments)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1350-8F9C-864E-A1E8-BC902C33F3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1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1350-8F9C-864E-A1E8-BC902C33F3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1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Massive trajectory datasets are acquired by taxis traveling over cities.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taxi trajectory records consecutive samples at an interval of a few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seconds in a given time period. Each sample includes the GPS location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(longitude and latitude), vehicle ID, speed, time, occupancy status,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direction, and possibly other attributes. A taxi trip consists of those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samples when the taxi was hired by customers. It then refers to one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taxi service trip for passengers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1350-8F9C-864E-A1E8-BC902C33F3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1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1350-8F9C-864E-A1E8-BC902C33F3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1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1350-8F9C-864E-A1E8-BC902C33F3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1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combines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</a:t>
            </a:r>
            <a:r>
              <a:rPr lang="es-ES_trad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queries</a:t>
            </a:r>
            <a:endParaRPr lang="es-ES_tradnl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individual terms with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conditions. It allows users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quickly conduct a task (e.g., Task2) which retrieves trajectories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multiple conditions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Range Query: A range query matches the documents whose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terms fall into the supplied range. For example, we can query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taxi pick-up time between [07:00:00 TO 10:00:00], or query fare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taxi trips larger than 30.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Wildcard and Fuzzy Query: A wildcard query supports users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single and multiple missing characters in query terms. Users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query a street without clearly remembering the name in full,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north* for north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north str. A fuzzy query finds any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matched terms with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Levenshtein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Distance. For example, north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find terms like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lorth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nortn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Proximity Query: A proximity query supports matching words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a specific distance in text. For example, a query of “slow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veryFast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1” finds those documents where slow and fast happen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two consecutive words. The query helps users immediately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a speed change event from slow to fast beyond normal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1350-8F9C-864E-A1E8-BC902C33F3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1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SemanticTraj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visualize taxi trips which passed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Shangtanglu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street of Hangzhou, China in the morning (7am-9am) of Dec 6, 2011. See details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Sec. 7. (1) Query input box accepting semantic query conditions as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Shangtanglu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PickUp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:[7:00-9:00]; (2) Visualization control panel for adjusting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appearance; (3) Scatterplot view for users to study search results. Other visual tools can be selected in this view; (4) Meta-summary of a selected trip which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automatically summarizes the trip fact; (5) Map view showing trip trajectories. Text labels are displayed on critical streets about its role in these trips; (6)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meta-summary of the group of all 146 result trips. Users can interact with the name tags to filter trips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1350-8F9C-864E-A1E8-BC902C33F3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9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3A8C-5246-E343-9F4A-F578E938BEE5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0472-B442-8A46-8030-CBAA8424C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3A8C-5246-E343-9F4A-F578E938BEE5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0472-B442-8A46-8030-CBAA8424CB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3A8C-5246-E343-9F4A-F578E938BEE5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0472-B442-8A46-8030-CBAA8424C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3A8C-5246-E343-9F4A-F578E938BEE5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0472-B442-8A46-8030-CBAA8424C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3A8C-5246-E343-9F4A-F578E938BEE5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0472-B442-8A46-8030-CBAA8424C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3A8C-5246-E343-9F4A-F578E938BEE5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0472-B442-8A46-8030-CBAA8424CB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3A8C-5246-E343-9F4A-F578E938BEE5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0472-B442-8A46-8030-CBAA8424C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3A8C-5246-E343-9F4A-F578E938BEE5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0472-B442-8A46-8030-CBAA8424C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3A8C-5246-E343-9F4A-F578E938BEE5}" type="datetimeFigureOut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0472-B442-8A46-8030-CBAA8424C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3A8C-5246-E343-9F4A-F578E938BEE5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0472-B442-8A46-8030-CBAA8424C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3A8C-5246-E343-9F4A-F578E938BEE5}" type="datetimeFigureOut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0472-B442-8A46-8030-CBAA8424C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3A8C-5246-E343-9F4A-F578E938BEE5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0472-B442-8A46-8030-CBAA8424CB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14C3A8C-5246-E343-9F4A-F578E938BEE5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9050472-B442-8A46-8030-CBAA8424CB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SemanticTraj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1106694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/>
              <a:t>A New Approach to Interacting with Massive </a:t>
            </a:r>
            <a:r>
              <a:rPr lang="en-US" sz="3100" dirty="0" smtClean="0"/>
              <a:t>Taxi </a:t>
            </a:r>
            <a:r>
              <a:rPr lang="pt-BR" sz="3100" dirty="0" err="1" smtClean="0"/>
              <a:t>Trajectories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Dan Manzo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890" y="143321"/>
            <a:ext cx="839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Shamal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AL-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Dohuki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, Farah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Kamw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Ye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Zhao,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Jing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Yang, Chao Ma,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Yingyu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Wu,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Xinyue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Ye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, Fei Wang,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Xin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Li, Wei Chen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61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Task </a:t>
            </a:r>
            <a:r>
              <a:rPr lang="en-US" dirty="0"/>
              <a:t>Question: Given all the taxi trajectories passing S </a:t>
            </a:r>
            <a:r>
              <a:rPr lang="en-US" dirty="0" smtClean="0"/>
              <a:t>during T</a:t>
            </a:r>
            <a:r>
              <a:rPr lang="en-US" dirty="0"/>
              <a:t>, what is their average speed? How many are occupied?</a:t>
            </a:r>
          </a:p>
          <a:p>
            <a:r>
              <a:rPr lang="en-US" dirty="0"/>
              <a:t>Query Condition: </a:t>
            </a:r>
            <a:r>
              <a:rPr lang="en-US" b="1" dirty="0" err="1"/>
              <a:t>f</a:t>
            </a:r>
            <a:r>
              <a:rPr lang="en-US" dirty="0" err="1"/>
              <a:t>S</a:t>
            </a:r>
            <a:r>
              <a:rPr lang="en-US" dirty="0"/>
              <a:t> in Street Names in C</a:t>
            </a:r>
            <a:r>
              <a:rPr lang="en-US" b="1" dirty="0"/>
              <a:t>(</a:t>
            </a:r>
            <a:r>
              <a:rPr lang="en-US" dirty="0"/>
              <a:t>T</a:t>
            </a:r>
            <a:r>
              <a:rPr lang="en-US" b="1" dirty="0"/>
              <a:t>)g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Task5 Question: What are the taxis whose speed shows an </a:t>
            </a:r>
            <a:r>
              <a:rPr lang="en-US" dirty="0" smtClean="0"/>
              <a:t>abrupt speed</a:t>
            </a:r>
            <a:r>
              <a:rPr lang="en-US" dirty="0"/>
              <a:t>-up from slow to very fast (across normal) during T?</a:t>
            </a:r>
          </a:p>
          <a:p>
            <a:r>
              <a:rPr lang="en-US" dirty="0"/>
              <a:t>Query Condition: </a:t>
            </a:r>
            <a:r>
              <a:rPr lang="en-US" b="1" dirty="0" err="1"/>
              <a:t>f</a:t>
            </a:r>
            <a:r>
              <a:rPr lang="en-US" dirty="0" err="1"/>
              <a:t>Slow</a:t>
            </a:r>
            <a:r>
              <a:rPr lang="en-US" dirty="0"/>
              <a:t> </a:t>
            </a:r>
            <a:r>
              <a:rPr lang="en-US" dirty="0" err="1"/>
              <a:t>VeryFast</a:t>
            </a:r>
            <a:r>
              <a:rPr lang="en-US" dirty="0"/>
              <a:t> 1 in </a:t>
            </a:r>
            <a:r>
              <a:rPr lang="en-US" dirty="0" err="1"/>
              <a:t>DSpeed</a:t>
            </a:r>
            <a:r>
              <a:rPr lang="en-US" dirty="0"/>
              <a:t> in C</a:t>
            </a:r>
            <a:r>
              <a:rPr lang="en-US" b="1" dirty="0"/>
              <a:t>(</a:t>
            </a:r>
            <a:r>
              <a:rPr lang="en-US" dirty="0"/>
              <a:t>T</a:t>
            </a:r>
            <a:r>
              <a:rPr lang="en-US" b="1" dirty="0"/>
              <a:t>)g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7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4" name="Content Placeholder 3" descr="Screen Shot 2016-11-08 at 5.31.1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29" b="-67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7150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Visualizations</a:t>
            </a:r>
          </a:p>
        </p:txBody>
      </p:sp>
      <p:pic>
        <p:nvPicPr>
          <p:cNvPr id="8" name="Content Placeholder 7" descr="Screen Shot 2016-11-08 at 5.33.17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71" b="-8471"/>
          <a:stretch>
            <a:fillRect/>
          </a:stretch>
        </p:blipFill>
        <p:spPr>
          <a:xfrm>
            <a:off x="914833" y="1434804"/>
            <a:ext cx="7311159" cy="3948545"/>
          </a:xfrm>
        </p:spPr>
      </p:pic>
    </p:spTree>
    <p:extLst>
      <p:ext uri="{BB962C8B-B14F-4D97-AF65-F5344CB8AC3E}">
        <p14:creationId xmlns:p14="http://schemas.microsoft.com/office/powerpoint/2010/main" val="137461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Visualizations</a:t>
            </a:r>
          </a:p>
        </p:txBody>
      </p:sp>
      <p:pic>
        <p:nvPicPr>
          <p:cNvPr id="4" name="Content Placeholder 3" descr="Screen Shot 2016-11-08 at 5.34.4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86" r="-101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399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Visualizations</a:t>
            </a:r>
          </a:p>
        </p:txBody>
      </p:sp>
      <p:pic>
        <p:nvPicPr>
          <p:cNvPr id="5" name="Content Placeholder 4" descr="Screen Shot 2016-11-08 at 5.36.3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932" r="-29932"/>
          <a:stretch>
            <a:fillRect/>
          </a:stretch>
        </p:blipFill>
        <p:spPr>
          <a:xfrm>
            <a:off x="-129590" y="1444532"/>
            <a:ext cx="9637616" cy="5204997"/>
          </a:xfrm>
        </p:spPr>
      </p:pic>
    </p:spTree>
    <p:extLst>
      <p:ext uri="{BB962C8B-B14F-4D97-AF65-F5344CB8AC3E}">
        <p14:creationId xmlns:p14="http://schemas.microsoft.com/office/powerpoint/2010/main" val="2633029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Visualizations</a:t>
            </a:r>
          </a:p>
        </p:txBody>
      </p:sp>
      <p:pic>
        <p:nvPicPr>
          <p:cNvPr id="4" name="Content Placeholder 3" descr="Screen Shot 2016-11-08 at 5.37.3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29" b="-4429"/>
          <a:stretch>
            <a:fillRect/>
          </a:stretch>
        </p:blipFill>
        <p:spPr>
          <a:xfrm>
            <a:off x="160512" y="1327910"/>
            <a:ext cx="4245453" cy="2292846"/>
          </a:xfrm>
        </p:spPr>
      </p:pic>
      <p:pic>
        <p:nvPicPr>
          <p:cNvPr id="7" name="Picture 6" descr="Screen Shot 2016-11-08 at 5.37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307" y="1444532"/>
            <a:ext cx="4185904" cy="2206523"/>
          </a:xfrm>
          <a:prstGeom prst="rect">
            <a:avLst/>
          </a:prstGeom>
        </p:spPr>
      </p:pic>
      <p:pic>
        <p:nvPicPr>
          <p:cNvPr id="8" name="Picture 7" descr="Screen Shot 2016-11-08 at 5.37.2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05" y="3780635"/>
            <a:ext cx="5407404" cy="289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29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9" name="Content Placeholder 8" descr="Screen Shot 2016-11-08 at 5.40.2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94" r="-126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923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4" name="Content Placeholder 3" descr="Screen Shot 2016-11-08 at 5.41.3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52" r="-132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577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5" name="Content Placeholder 4" descr="Screen Shot 2016-11-08 at 5.42.08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59" r="-11959"/>
          <a:stretch>
            <a:fillRect/>
          </a:stretch>
        </p:blipFill>
        <p:spPr>
          <a:xfrm>
            <a:off x="-422630" y="2027813"/>
            <a:ext cx="5674558" cy="3064664"/>
          </a:xfrm>
        </p:spPr>
      </p:pic>
      <p:pic>
        <p:nvPicPr>
          <p:cNvPr id="6" name="Picture 5" descr="Screen Shot 2016-11-08 at 5.42.4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747" y="2027813"/>
            <a:ext cx="4557253" cy="306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66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This tool is very useful </a:t>
            </a:r>
            <a:r>
              <a:rPr lang="en-US" dirty="0" smtClean="0">
                <a:solidFill>
                  <a:schemeClr val="tx1"/>
                </a:solidFill>
              </a:rPr>
              <a:t>because it </a:t>
            </a:r>
            <a:r>
              <a:rPr lang="en-US" dirty="0">
                <a:solidFill>
                  <a:schemeClr val="tx1"/>
                </a:solidFill>
              </a:rPr>
              <a:t>is closer to our understanding of the real place featured </a:t>
            </a:r>
            <a:r>
              <a:rPr lang="en-US" dirty="0" smtClean="0">
                <a:solidFill>
                  <a:schemeClr val="tx1"/>
                </a:solidFill>
              </a:rPr>
              <a:t>with names </a:t>
            </a:r>
            <a:r>
              <a:rPr lang="en-US" dirty="0">
                <a:solidFill>
                  <a:schemeClr val="tx1"/>
                </a:solidFill>
              </a:rPr>
              <a:t>instead of a virtual location represented by </a:t>
            </a:r>
            <a:r>
              <a:rPr lang="en-US" dirty="0" smtClean="0">
                <a:solidFill>
                  <a:schemeClr val="tx1"/>
                </a:solidFill>
              </a:rPr>
              <a:t>numbers”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t </a:t>
            </a:r>
            <a:r>
              <a:rPr lang="en-US" dirty="0">
                <a:solidFill>
                  <a:schemeClr val="tx1"/>
                </a:solidFill>
              </a:rPr>
              <a:t>allows users who have very few spatial data </a:t>
            </a:r>
            <a:r>
              <a:rPr lang="en-US" dirty="0" smtClean="0">
                <a:solidFill>
                  <a:schemeClr val="tx1"/>
                </a:solidFill>
              </a:rPr>
              <a:t>handling skills </a:t>
            </a:r>
            <a:r>
              <a:rPr lang="en-US" dirty="0">
                <a:solidFill>
                  <a:schemeClr val="tx1"/>
                </a:solidFill>
              </a:rPr>
              <a:t>to conduct space-time data analysis easily and </a:t>
            </a:r>
            <a:r>
              <a:rPr lang="en-US" dirty="0" smtClean="0">
                <a:solidFill>
                  <a:schemeClr val="tx1"/>
                </a:solidFill>
              </a:rPr>
              <a:t>effectively”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36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Taxi trajectory data records </a:t>
            </a:r>
            <a:r>
              <a:rPr lang="en-US" dirty="0" err="1"/>
              <a:t>realtime</a:t>
            </a:r>
            <a:r>
              <a:rPr lang="en-US" dirty="0"/>
              <a:t> moving paths </a:t>
            </a:r>
            <a:r>
              <a:rPr lang="en-US" dirty="0" smtClean="0"/>
              <a:t>sampled as </a:t>
            </a:r>
            <a:r>
              <a:rPr lang="en-US" dirty="0"/>
              <a:t>a series of positions associated with vehicle attributes over </a:t>
            </a:r>
            <a:r>
              <a:rPr lang="en-US" dirty="0" smtClean="0"/>
              <a:t>urban road networks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Massive trajectory data contains abundant </a:t>
            </a:r>
            <a:r>
              <a:rPr lang="en-US" dirty="0" smtClean="0"/>
              <a:t>knowledge about </a:t>
            </a:r>
            <a:r>
              <a:rPr lang="en-US" dirty="0"/>
              <a:t>a city and its citizens which has been widely used in urban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7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Scenario 1: A shopping mall has a plan to open shuttle </a:t>
            </a:r>
            <a:r>
              <a:rPr lang="en-US" dirty="0" smtClean="0"/>
              <a:t>buses for </a:t>
            </a:r>
            <a:r>
              <a:rPr lang="en-US" dirty="0"/>
              <a:t>their customers. Its manager wants to investigate where </a:t>
            </a:r>
            <a:r>
              <a:rPr lang="en-US" dirty="0" smtClean="0"/>
              <a:t>and when </a:t>
            </a:r>
            <a:r>
              <a:rPr lang="en-US" dirty="0"/>
              <a:t>visitors take taxis to the mall.</a:t>
            </a:r>
          </a:p>
          <a:p>
            <a:r>
              <a:rPr lang="en-US" dirty="0"/>
              <a:t>Task 1: “For the taxi trips arriving at the shopping mall, what </a:t>
            </a:r>
            <a:r>
              <a:rPr lang="en-US" dirty="0" smtClean="0"/>
              <a:t>are their </a:t>
            </a:r>
            <a:r>
              <a:rPr lang="en-US" dirty="0"/>
              <a:t>major pick-up locations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5912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Scenario 2: Two witnesses reported a criminal suspect </a:t>
            </a:r>
            <a:r>
              <a:rPr lang="en-US" dirty="0" smtClean="0"/>
              <a:t>taking a </a:t>
            </a:r>
            <a:r>
              <a:rPr lang="en-US" dirty="0"/>
              <a:t>taxi passing South Street and North Street between 3pm </a:t>
            </a:r>
            <a:r>
              <a:rPr lang="en-US" dirty="0" smtClean="0"/>
              <a:t>and 3</a:t>
            </a:r>
            <a:r>
              <a:rPr lang="en-US" dirty="0"/>
              <a:t>:20pm. A policeman wants to find suspicious taxi paths.</a:t>
            </a:r>
          </a:p>
          <a:p>
            <a:r>
              <a:rPr lang="en-US" dirty="0"/>
              <a:t>Task 2: “What are the taxi trips passing South Street and </a:t>
            </a:r>
            <a:r>
              <a:rPr lang="en-US" dirty="0" smtClean="0"/>
              <a:t>North Street </a:t>
            </a:r>
            <a:r>
              <a:rPr lang="en-US" dirty="0"/>
              <a:t>between 3pm and 3:20pm? What are the other streets/</a:t>
            </a:r>
            <a:r>
              <a:rPr lang="en-US" dirty="0" smtClean="0"/>
              <a:t>POIs they </a:t>
            </a:r>
            <a:r>
              <a:rPr lang="en-US" dirty="0"/>
              <a:t>visited?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910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SemanticTraj</a:t>
            </a:r>
            <a:endParaRPr lang="en-US" dirty="0"/>
          </a:p>
        </p:txBody>
      </p:sp>
      <p:pic>
        <p:nvPicPr>
          <p:cNvPr id="4" name="Content Placeholder 3" descr="Screen Shot 2016-11-08 at 5.16.2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128" b="-56128"/>
          <a:stretch>
            <a:fillRect/>
          </a:stretch>
        </p:blipFill>
        <p:spPr>
          <a:xfrm>
            <a:off x="549275" y="1392873"/>
            <a:ext cx="8042276" cy="4343400"/>
          </a:xfrm>
        </p:spPr>
      </p:pic>
    </p:spTree>
    <p:extLst>
      <p:ext uri="{BB962C8B-B14F-4D97-AF65-F5344CB8AC3E}">
        <p14:creationId xmlns:p14="http://schemas.microsoft.com/office/powerpoint/2010/main" val="178676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Utilizing the trajectory </a:t>
            </a:r>
            <a:r>
              <a:rPr lang="en-US" dirty="0" smtClean="0"/>
              <a:t>data has </a:t>
            </a:r>
            <a:r>
              <a:rPr lang="en-US" dirty="0"/>
              <a:t>been categorized into three main </a:t>
            </a:r>
            <a:r>
              <a:rPr lang="en-US" dirty="0" smtClean="0"/>
              <a:t>categories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study of the </a:t>
            </a:r>
            <a:r>
              <a:rPr lang="en-US" dirty="0" smtClean="0"/>
              <a:t>collective behavior </a:t>
            </a:r>
            <a:r>
              <a:rPr lang="en-US" dirty="0"/>
              <a:t>of a city’s </a:t>
            </a:r>
            <a:r>
              <a:rPr lang="en-US" dirty="0" smtClean="0"/>
              <a:t>population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traffic </a:t>
            </a:r>
            <a:r>
              <a:rPr lang="en-US" dirty="0" smtClean="0"/>
              <a:t>flow</a:t>
            </a:r>
            <a:endParaRPr lang="en-US" dirty="0"/>
          </a:p>
          <a:p>
            <a:pPr lvl="1"/>
            <a:r>
              <a:rPr lang="en-US" dirty="0" smtClean="0"/>
              <a:t>the operators </a:t>
            </a:r>
            <a:r>
              <a:rPr lang="mr-IN" dirty="0" smtClean="0"/>
              <a:t>(</a:t>
            </a:r>
            <a:r>
              <a:rPr lang="mr-IN" dirty="0"/>
              <a:t>e.g. drivers</a:t>
            </a:r>
            <a:r>
              <a:rPr lang="mr-IN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7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Taxi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</a:t>
            </a:r>
            <a:r>
              <a:rPr lang="en-US" dirty="0"/>
              <a:t>sample </a:t>
            </a:r>
            <a:r>
              <a:rPr lang="en-US" dirty="0" smtClean="0"/>
              <a:t>includes:</a:t>
            </a:r>
          </a:p>
          <a:p>
            <a:pPr lvl="1"/>
            <a:r>
              <a:rPr lang="en-US" dirty="0" smtClean="0"/>
              <a:t>GPS location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longitude and latitude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vehicle ID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occupancy status</a:t>
            </a:r>
            <a:endParaRPr lang="en-US" dirty="0"/>
          </a:p>
          <a:p>
            <a:pPr lvl="1"/>
            <a:r>
              <a:rPr lang="en-US" dirty="0" smtClean="0"/>
              <a:t>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2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Taxi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SemanticTraj</a:t>
            </a:r>
            <a:r>
              <a:rPr lang="en-US" dirty="0"/>
              <a:t> allows users to retrieve and visually explore a taxi </a:t>
            </a:r>
            <a:r>
              <a:rPr lang="en-US" dirty="0" smtClean="0"/>
              <a:t>trajectory dataset </a:t>
            </a:r>
            <a:r>
              <a:rPr lang="en-US" dirty="0"/>
              <a:t>such as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Task1</a:t>
            </a:r>
            <a:r>
              <a:rPr lang="en-US" dirty="0"/>
              <a:t>: Taxi trips passing a street in a given time period;</a:t>
            </a:r>
          </a:p>
          <a:p>
            <a:pPr lvl="1"/>
            <a:r>
              <a:rPr lang="en-US" dirty="0" smtClean="0"/>
              <a:t>Task2</a:t>
            </a:r>
            <a:r>
              <a:rPr lang="en-US" dirty="0"/>
              <a:t>: Taxi trips passing multiple streets in given time </a:t>
            </a:r>
            <a:r>
              <a:rPr lang="en-US" dirty="0" smtClean="0"/>
              <a:t>periods with </a:t>
            </a:r>
            <a:r>
              <a:rPr lang="en-US" dirty="0"/>
              <a:t>different logic conditions;</a:t>
            </a:r>
          </a:p>
          <a:p>
            <a:pPr lvl="1"/>
            <a:r>
              <a:rPr lang="en-US" dirty="0" smtClean="0"/>
              <a:t>Task3</a:t>
            </a:r>
            <a:r>
              <a:rPr lang="en-US" dirty="0"/>
              <a:t>: Taxi trips with single or multiple POIs;</a:t>
            </a:r>
          </a:p>
          <a:p>
            <a:pPr lvl="1"/>
            <a:r>
              <a:rPr lang="en-US" dirty="0" smtClean="0"/>
              <a:t>Task4</a:t>
            </a:r>
            <a:r>
              <a:rPr lang="en-US" dirty="0"/>
              <a:t>: Taxi trajectories passing given streets and POIs;</a:t>
            </a:r>
          </a:p>
          <a:p>
            <a:pPr lvl="1"/>
            <a:r>
              <a:rPr lang="en-US" dirty="0" smtClean="0"/>
              <a:t>Task5</a:t>
            </a:r>
            <a:r>
              <a:rPr lang="en-US" dirty="0"/>
              <a:t>: Taxi trajectories with specific behaviors in travel </a:t>
            </a:r>
            <a:r>
              <a:rPr lang="en-US" dirty="0" smtClean="0"/>
              <a:t>speed (</a:t>
            </a:r>
            <a:r>
              <a:rPr lang="en-US" dirty="0"/>
              <a:t>e.g., slow, fast, change from slow to fast)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7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Task </a:t>
            </a:r>
            <a:r>
              <a:rPr lang="en-US" dirty="0"/>
              <a:t>Question: What are the pick-up and drop-off locations </a:t>
            </a:r>
            <a:r>
              <a:rPr lang="en-US" dirty="0" smtClean="0"/>
              <a:t>for the </a:t>
            </a:r>
            <a:r>
              <a:rPr lang="en-US" dirty="0"/>
              <a:t>trips passing S?</a:t>
            </a:r>
          </a:p>
          <a:p>
            <a:r>
              <a:rPr lang="en-US" dirty="0"/>
              <a:t>Query Condition: </a:t>
            </a:r>
            <a:r>
              <a:rPr lang="en-US" b="1" dirty="0" err="1"/>
              <a:t>f</a:t>
            </a:r>
            <a:r>
              <a:rPr lang="en-US" dirty="0" err="1"/>
              <a:t>S</a:t>
            </a:r>
            <a:r>
              <a:rPr lang="en-US" dirty="0"/>
              <a:t> in Street Names in C</a:t>
            </a:r>
            <a:r>
              <a:rPr lang="en-US" b="1" dirty="0"/>
              <a:t>g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Task </a:t>
            </a:r>
            <a:r>
              <a:rPr lang="en-US" dirty="0"/>
              <a:t>Question: What are the trips picking up passengers at </a:t>
            </a:r>
            <a:r>
              <a:rPr lang="en-US" dirty="0" smtClean="0"/>
              <a:t>S1during </a:t>
            </a:r>
            <a:r>
              <a:rPr lang="en-US" dirty="0"/>
              <a:t>T1 AND dropping them off at S2 during T2?</a:t>
            </a:r>
          </a:p>
          <a:p>
            <a:r>
              <a:rPr lang="en-US" dirty="0"/>
              <a:t>Query Condition: ffS1 in Pick-up Street AND Pick-up Time </a:t>
            </a:r>
            <a:r>
              <a:rPr lang="en-US" dirty="0" smtClean="0"/>
              <a:t>in T1g </a:t>
            </a:r>
            <a:r>
              <a:rPr lang="en-US" dirty="0"/>
              <a:t>AND fS2 in Drop-off Street AND Drop-off Time in T2gg.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25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183</TotalTime>
  <Words>1803</Words>
  <Application>Microsoft Macintosh PowerPoint</Application>
  <PresentationFormat>On-screen Show (4:3)</PresentationFormat>
  <Paragraphs>176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Breeze</vt:lpstr>
      <vt:lpstr>SemanticTraj</vt:lpstr>
      <vt:lpstr>Overview</vt:lpstr>
      <vt:lpstr>Tasks</vt:lpstr>
      <vt:lpstr>Tasks</vt:lpstr>
      <vt:lpstr>SemanticTraj</vt:lpstr>
      <vt:lpstr>Objectives</vt:lpstr>
      <vt:lpstr>Taxi Data</vt:lpstr>
      <vt:lpstr>Taxi Data</vt:lpstr>
      <vt:lpstr>Example Queries</vt:lpstr>
      <vt:lpstr>Example Queries</vt:lpstr>
      <vt:lpstr>Visualizations</vt:lpstr>
      <vt:lpstr>Visualizations</vt:lpstr>
      <vt:lpstr>Visualizations</vt:lpstr>
      <vt:lpstr>Visualizations</vt:lpstr>
      <vt:lpstr>Visualizations</vt:lpstr>
      <vt:lpstr>Visualizations</vt:lpstr>
      <vt:lpstr>Visualizations</vt:lpstr>
      <vt:lpstr>Visualizations</vt:lpstr>
      <vt:lpstr>Feedback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SemanticTraj</dc:title>
  <dc:creator>Registered User</dc:creator>
  <cp:lastModifiedBy>Registered User</cp:lastModifiedBy>
  <cp:revision>12</cp:revision>
  <dcterms:created xsi:type="dcterms:W3CDTF">2016-11-08T20:46:49Z</dcterms:created>
  <dcterms:modified xsi:type="dcterms:W3CDTF">2016-11-08T23:49:54Z</dcterms:modified>
</cp:coreProperties>
</file>