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5" r:id="rId3"/>
    <p:sldId id="297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304" r:id="rId14"/>
    <p:sldId id="305" r:id="rId15"/>
    <p:sldId id="306" r:id="rId16"/>
    <p:sldId id="307" r:id="rId17"/>
    <p:sldId id="309" r:id="rId18"/>
    <p:sldId id="308" r:id="rId19"/>
    <p:sldId id="303" r:id="rId20"/>
    <p:sldId id="310" r:id="rId21"/>
    <p:sldId id="285" r:id="rId22"/>
    <p:sldId id="286" r:id="rId23"/>
    <p:sldId id="278" r:id="rId24"/>
    <p:sldId id="288" r:id="rId25"/>
    <p:sldId id="287" r:id="rId26"/>
    <p:sldId id="280" r:id="rId27"/>
    <p:sldId id="281" r:id="rId28"/>
    <p:sldId id="290" r:id="rId29"/>
    <p:sldId id="291" r:id="rId30"/>
    <p:sldId id="292" r:id="rId31"/>
    <p:sldId id="293" r:id="rId32"/>
    <p:sldId id="294" r:id="rId33"/>
    <p:sldId id="279" r:id="rId34"/>
    <p:sldId id="260" r:id="rId35"/>
    <p:sldId id="264" r:id="rId36"/>
    <p:sldId id="276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77934" autoAdjust="0"/>
  </p:normalViewPr>
  <p:slideViewPr>
    <p:cSldViewPr snapToGrid="0" snapToObjects="1">
      <p:cViewPr varScale="1">
        <p:scale>
          <a:sx n="89" d="100"/>
          <a:sy n="89" d="100"/>
        </p:scale>
        <p:origin x="19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24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8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Dimension reduction matrix</a:t>
            </a:r>
          </a:p>
          <a:p>
            <a:endParaRPr lang="en-GB" dirty="0"/>
          </a:p>
          <a:p>
            <a:r>
              <a:rPr lang="en-GB" dirty="0" err="1"/>
              <a:t>Sparsifies</a:t>
            </a:r>
            <a:r>
              <a:rPr lang="en-GB" dirty="0"/>
              <a:t> the input vector</a:t>
            </a:r>
          </a:p>
          <a:p>
            <a:endParaRPr lang="en-GB" dirty="0"/>
          </a:p>
          <a:p>
            <a:r>
              <a:rPr lang="en-GB" dirty="0"/>
              <a:t>But if input vector is too sparse (i.e. only one non-zero element)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Densifies the input vector </a:t>
            </a:r>
            <a:r>
              <a:rPr lang="en-GB" dirty="0" err="1"/>
              <a:t>i.e</a:t>
            </a:r>
            <a:r>
              <a:rPr lang="en-GB" dirty="0"/>
              <a:t> any sparse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0.png"/><Relationship Id="rId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Reduced dimension: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 b="-8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 (FJLT)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938-0B16-441B-8324-AF289E1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570-0DB9-4910-B68B-AED11E4B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FJLT projection method 1</a:t>
            </a:r>
          </a:p>
          <a:p>
            <a:pPr lvl="1"/>
            <a:r>
              <a:rPr lang="en-GB" dirty="0"/>
              <a:t>Sparse matrices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FJLT projection method 2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Methods from coding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0D34-26FB-458C-983D-6684CF25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525" y="469900"/>
            <a:ext cx="267327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8B333-8EE9-4CF9-A9E8-57C12336E5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5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92309"/>
            <a:chOff x="142751" y="2613361"/>
            <a:chExt cx="4257127" cy="22923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matrix.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f>
                        <m:fPr>
                          <m:type m:val="skw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blipFill>
                  <a:blip r:embed="rId4"/>
                  <a:stretch>
                    <a:fillRect l="-858" t="-52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130475" y="2613361"/>
            <a:ext cx="5062027" cy="3184861"/>
            <a:chOff x="3130475" y="2613361"/>
            <a:chExt cx="5062027" cy="31848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Simple to compute; runtime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a14:m>
                  <a:endParaRPr lang="en-GB" dirty="0">
                    <a:solidFill>
                      <a:srgbClr val="000000"/>
                    </a:solidFill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blipFill>
                  <a:blip r:embed="rId5"/>
                  <a:stretch>
                    <a:fillRect l="-843" t="-1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0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2848406"/>
            <a:chOff x="5335794" y="2613361"/>
            <a:chExt cx="3775933" cy="28484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/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±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1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7"/>
                  <a:stretch>
                    <a:fillRect l="-1556" t="-2427" b="-67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34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1935288"/>
            <a:chOff x="5335794" y="2613361"/>
            <a:chExt cx="3775933" cy="19352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±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1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6"/>
                  <a:stretch>
                    <a:fillRect l="-1556" t="-2427" b="-67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blipFill>
                <a:blip r:embed="rId7"/>
                <a:stretch>
                  <a:fillRect l="-819" t="-781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87C-A2D5-48EF-9604-5162F7C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Theorem:</a:t>
                </a: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𝑑𝑟𝑎𝑤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𝐹𝐽𝐿𝑇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𝑟𝑒𝑞𝑢𝑖𝑟𝑒𝑠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𝑜𝑝𝑒𝑟𝑎𝑡𝑖𝑜𝑛𝑠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7D1-17FD-43C3-8001-52E8B722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AFA2-EC66-49C4-A1A4-5E8C8D3D9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614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732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9859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Why Sparse matrices?</a:t>
                </a:r>
              </a:p>
              <a:p>
                <a:r>
                  <a:rPr lang="en-GB" dirty="0"/>
                  <a:t>The first attempt at sparsity in dimension reduction,</a:t>
                </a:r>
              </a:p>
              <a:p>
                <a:pPr lvl="1"/>
                <a:r>
                  <a:rPr lang="en-GB" dirty="0"/>
                  <a:t>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0    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=2/3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</m:eqAr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Can the matrix be more sparse?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C74AF5-88B0-427F-BC72-9857521C3C2B}"/>
              </a:ext>
            </a:extLst>
          </p:cNvPr>
          <p:cNvGrpSpPr/>
          <p:nvPr/>
        </p:nvGrpSpPr>
        <p:grpSpPr>
          <a:xfrm>
            <a:off x="5752577" y="3801601"/>
            <a:ext cx="3192302" cy="1642181"/>
            <a:chOff x="1129178" y="4388906"/>
            <a:chExt cx="3192302" cy="1642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/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C07298-1A5B-4249-A77C-7D5936DD6709}"/>
                </a:ext>
              </a:extLst>
            </p:cNvPr>
            <p:cNvGrpSpPr/>
            <p:nvPr/>
          </p:nvGrpSpPr>
          <p:grpSpPr>
            <a:xfrm>
              <a:off x="2217107" y="4388906"/>
              <a:ext cx="2104373" cy="1642181"/>
              <a:chOff x="2217107" y="4388906"/>
              <a:chExt cx="2104373" cy="16421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eqArr>
                                    <m:eqArr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976F66-0772-4280-A6F1-88AE3FD6ECA8}"/>
                  </a:ext>
                </a:extLst>
              </p:cNvPr>
              <p:cNvSpPr/>
              <p:nvPr/>
            </p:nvSpPr>
            <p:spPr>
              <a:xfrm>
                <a:off x="2217107" y="4997885"/>
                <a:ext cx="338203" cy="26304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050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Why Sparse matrices?</a:t>
                </a:r>
              </a:p>
              <a:p>
                <a:r>
                  <a:rPr lang="en-GB" dirty="0"/>
                  <a:t>The first attempt at sparsity in dimension reduction,</a:t>
                </a:r>
              </a:p>
              <a:p>
                <a:pPr lvl="1"/>
                <a:r>
                  <a:rPr lang="en-GB" dirty="0"/>
                  <a:t>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0      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=2/3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=1/6</m:t>
                            </m:r>
                          </m:e>
                        </m:eqAr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Can the matrix be more sparse?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Densify the information before the sparse matrix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C74AF5-88B0-427F-BC72-9857521C3C2B}"/>
              </a:ext>
            </a:extLst>
          </p:cNvPr>
          <p:cNvGrpSpPr/>
          <p:nvPr/>
        </p:nvGrpSpPr>
        <p:grpSpPr>
          <a:xfrm>
            <a:off x="5752577" y="3801601"/>
            <a:ext cx="3192302" cy="1642181"/>
            <a:chOff x="1129178" y="4388906"/>
            <a:chExt cx="3192302" cy="1642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/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B276981-CCDA-4BA4-A608-BB13D5F52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78" y="4484318"/>
                  <a:ext cx="2265375" cy="14513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C07298-1A5B-4249-A77C-7D5936DD6709}"/>
                </a:ext>
              </a:extLst>
            </p:cNvPr>
            <p:cNvGrpSpPr/>
            <p:nvPr/>
          </p:nvGrpSpPr>
          <p:grpSpPr>
            <a:xfrm>
              <a:off x="2217107" y="4388906"/>
              <a:ext cx="2104373" cy="1642181"/>
              <a:chOff x="2217107" y="4388906"/>
              <a:chExt cx="2104373" cy="16421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eqArr>
                                    <m:eqArr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1B366E-A590-415C-ABD0-1A22B92519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033" y="4388906"/>
                    <a:ext cx="1177447" cy="16421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976F66-0772-4280-A6F1-88AE3FD6ECA8}"/>
                  </a:ext>
                </a:extLst>
              </p:cNvPr>
              <p:cNvSpPr/>
              <p:nvPr/>
            </p:nvSpPr>
            <p:spPr>
              <a:xfrm>
                <a:off x="2217107" y="4997885"/>
                <a:ext cx="338203" cy="26304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402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95974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A3480-B766-43E3-8C39-3C71A06948B7}"/>
                  </a:ext>
                </a:extLst>
              </p:cNvPr>
              <p:cNvSpPr txBox="1"/>
              <p:nvPr/>
            </p:nvSpPr>
            <p:spPr>
              <a:xfrm>
                <a:off x="4557637" y="2928811"/>
                <a:ext cx="1615858" cy="869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±1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A3480-B766-43E3-8C39-3C71A069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637" y="2928811"/>
                <a:ext cx="1615858" cy="869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541BABD-FEAF-4F27-B55D-315A8D16C431}"/>
              </a:ext>
            </a:extLst>
          </p:cNvPr>
          <p:cNvSpPr/>
          <p:nvPr/>
        </p:nvSpPr>
        <p:spPr>
          <a:xfrm>
            <a:off x="1753644" y="2321529"/>
            <a:ext cx="375781" cy="346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5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Normalized Walsh-Hadamard matrix.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: dot product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Fourier transform over the binary hypercube (additive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Simple to compute and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34-90DA-4A1F-9397-4361E66882D6}"/>
              </a:ext>
            </a:extLst>
          </p:cNvPr>
          <p:cNvGrpSpPr/>
          <p:nvPr/>
        </p:nvGrpSpPr>
        <p:grpSpPr>
          <a:xfrm>
            <a:off x="2860360" y="2928555"/>
            <a:ext cx="3313135" cy="870174"/>
            <a:chOff x="3125244" y="2928299"/>
            <a:chExt cx="3313135" cy="870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/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/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41BABD-FEAF-4F27-B55D-315A8D16C431}"/>
              </a:ext>
            </a:extLst>
          </p:cNvPr>
          <p:cNvSpPr/>
          <p:nvPr/>
        </p:nvSpPr>
        <p:spPr>
          <a:xfrm>
            <a:off x="1440494" y="2321529"/>
            <a:ext cx="375781" cy="346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9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40792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Normalized Walsh-Hadamard matrix.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Sparse matrix.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f>
                      <m:fPr>
                        <m:type m:val="skw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Required sparsity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non-zero entries</a:t>
                </a:r>
              </a:p>
              <a:p>
                <a:pPr marL="0" indent="0">
                  <a:buNone/>
                </a:pPr>
                <a:endParaRPr lang="en-US" sz="1200" b="0" dirty="0"/>
              </a:p>
              <a:p>
                <a:pPr marL="0" indent="0">
                  <a:buNone/>
                </a:pPr>
                <a:endParaRPr lang="en-US" sz="1200" b="0" dirty="0"/>
              </a:p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>
                        <a:lumMod val="50000"/>
                      </a:schemeClr>
                    </a:solidFill>
                  </a:rPr>
                  <a:t>n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: size of the data matrix X, i.e. number of points</a:t>
                </a:r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4079271"/>
              </a:xfrm>
              <a:blipFill>
                <a:blip r:embed="rId2"/>
                <a:stretch>
                  <a:fillRect l="-1500" t="-1345" b="-12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34-90DA-4A1F-9397-4361E66882D6}"/>
              </a:ext>
            </a:extLst>
          </p:cNvPr>
          <p:cNvGrpSpPr/>
          <p:nvPr/>
        </p:nvGrpSpPr>
        <p:grpSpPr>
          <a:xfrm>
            <a:off x="1363499" y="2928555"/>
            <a:ext cx="4809996" cy="870174"/>
            <a:chOff x="1628383" y="2928299"/>
            <a:chExt cx="4809996" cy="870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/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/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/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5FE23F9-4477-4923-B4CC-AF51FFA07303}"/>
              </a:ext>
            </a:extLst>
          </p:cNvPr>
          <p:cNvSpPr/>
          <p:nvPr/>
        </p:nvSpPr>
        <p:spPr>
          <a:xfrm>
            <a:off x="1152396" y="2321529"/>
            <a:ext cx="375781" cy="346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9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JL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Random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Normalized Walsh-Hadamard matrix.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Sparse matrix.</a:t>
                </a:r>
              </a:p>
              <a:p>
                <a:r>
                  <a:rPr lang="en-US" dirty="0"/>
                  <a:t>Optimality: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Randomness: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536488" cy="3903907"/>
              </a:xfrm>
              <a:blipFill>
                <a:blip r:embed="rId2"/>
                <a:stretch>
                  <a:fillRect l="-1500" t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34-90DA-4A1F-9397-4361E66882D6}"/>
              </a:ext>
            </a:extLst>
          </p:cNvPr>
          <p:cNvGrpSpPr/>
          <p:nvPr/>
        </p:nvGrpSpPr>
        <p:grpSpPr>
          <a:xfrm>
            <a:off x="1363499" y="2928555"/>
            <a:ext cx="4809996" cy="870174"/>
            <a:chOff x="1628383" y="2928299"/>
            <a:chExt cx="4809996" cy="870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/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A3480-B766-43E3-8C39-3C71A0694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521" y="2928555"/>
                  <a:ext cx="1615858" cy="8699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/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94D2F2-3666-4643-B82A-72C64C57E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244" y="2928299"/>
                  <a:ext cx="1816274" cy="846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/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444CCF-F5DF-433F-8B30-F42676B6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383" y="3075358"/>
                  <a:ext cx="1703539" cy="5763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1218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projection first introduced in 1980’s by Johnson and </a:t>
                </a:r>
                <a:r>
                  <a:rPr lang="en-US" dirty="0" err="1"/>
                  <a:t>Lindenstrauss</a:t>
                </a:r>
                <a:endParaRPr lang="en-US" dirty="0"/>
              </a:p>
              <a:p>
                <a:r>
                  <a:rPr lang="en-US" dirty="0"/>
                  <a:t>The 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Transform:</a:t>
                </a:r>
              </a:p>
              <a:p>
                <a:pPr marL="0" indent="0" algn="ctr">
                  <a:buNone/>
                </a:pPr>
                <a:r>
                  <a:rPr lang="en-GB" sz="14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Projecting the points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</a:t>
                </a:r>
                <a:r>
                  <a:rPr lang="en-US" b="1" dirty="0"/>
                  <a:t>pairwise distances</a:t>
                </a:r>
              </a:p>
              <a:p>
                <a:r>
                  <a:rPr lang="en-US" dirty="0"/>
                  <a:t>Fast JL Transform (FJLT): first attempt of sparsity on JL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318180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FJLT with Coding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Welsh-Hadamard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is the dot product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Encodes the Fourier transform over the binary hypercube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𝐻𝑥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can be computed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b="0" dirty="0"/>
                  <a:t> and is isomorphic</a:t>
                </a:r>
              </a:p>
              <a:p>
                <a:pPr lvl="1"/>
                <a:r>
                  <a:rPr lang="en-US" dirty="0"/>
                  <a:t>Define: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a code matrix is equal to some row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a dual BCH code of designed distance 3.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 r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8546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55765-041E-4B4A-AB7A-C275682301A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58242" y="2346581"/>
            <a:ext cx="3520510" cy="1536487"/>
          </a:xfrm>
        </p:spPr>
        <p:txBody>
          <a:bodyPr/>
          <a:lstStyle/>
          <a:p>
            <a:r>
              <a:rPr lang="en-GB" dirty="0"/>
              <a:t>Analytics</a:t>
            </a:r>
          </a:p>
          <a:p>
            <a:pPr>
              <a:lnSpc>
                <a:spcPct val="150000"/>
              </a:lnSpc>
            </a:pPr>
            <a:r>
              <a:rPr lang="en-GB" dirty="0"/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GB" dirty="0"/>
              <a:t>Infrastructure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B10DE-14A3-4427-890C-D2399468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3F0A-E3FA-4C66-A2B2-C4F7AC799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5227" y="469900"/>
            <a:ext cx="2561573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29ED7A-4656-4FFE-AE02-326A1AD67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026" name="Picture 2" descr="Image result for tableau">
            <a:extLst>
              <a:ext uri="{FF2B5EF4-FFF2-40B4-BE49-F238E27FC236}">
                <a16:creationId xmlns:a16="http://schemas.microsoft.com/office/drawing/2014/main" id="{E8C86B0F-0E84-449B-A1CD-CDE69BA98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18097" r="17848" b="13892"/>
          <a:stretch/>
        </p:blipFill>
        <p:spPr bwMode="auto">
          <a:xfrm>
            <a:off x="5335349" y="1399683"/>
            <a:ext cx="3519814" cy="8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4FCA7F-E1A3-41E5-B28E-B46C353AF7DC}"/>
              </a:ext>
            </a:extLst>
          </p:cNvPr>
          <p:cNvGrpSpPr/>
          <p:nvPr/>
        </p:nvGrpSpPr>
        <p:grpSpPr>
          <a:xfrm>
            <a:off x="4572000" y="2241122"/>
            <a:ext cx="4114800" cy="1142713"/>
            <a:chOff x="4572000" y="2241122"/>
            <a:chExt cx="4114800" cy="11427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F03CD1-E717-4385-B527-D2CCF6653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9797" y="2346581"/>
              <a:ext cx="2167003" cy="9317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BA7F09-E9E7-47F3-8A9A-DF8B34F26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65" b="20250"/>
            <a:stretch/>
          </p:blipFill>
          <p:spPr>
            <a:xfrm>
              <a:off x="4572000" y="2241122"/>
              <a:ext cx="1905000" cy="11427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949FBC-679C-438D-8345-F49901503D9B}"/>
              </a:ext>
            </a:extLst>
          </p:cNvPr>
          <p:cNvGrpSpPr/>
          <p:nvPr/>
        </p:nvGrpSpPr>
        <p:grpSpPr>
          <a:xfrm>
            <a:off x="4999012" y="3533819"/>
            <a:ext cx="3386467" cy="2803098"/>
            <a:chOff x="4999012" y="3533819"/>
            <a:chExt cx="3386467" cy="2803098"/>
          </a:xfrm>
        </p:grpSpPr>
        <p:pic>
          <p:nvPicPr>
            <p:cNvPr id="1028" name="Picture 4" descr="Image result for amazon web services">
              <a:extLst>
                <a:ext uri="{FF2B5EF4-FFF2-40B4-BE49-F238E27FC236}">
                  <a16:creationId xmlns:a16="http://schemas.microsoft.com/office/drawing/2014/main" id="{F946A431-50B1-4711-A71C-E5E1F4A6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microsoft azure">
              <a:extLst>
                <a:ext uri="{FF2B5EF4-FFF2-40B4-BE49-F238E27FC236}">
                  <a16:creationId xmlns:a16="http://schemas.microsoft.com/office/drawing/2014/main" id="{7018418A-5F2A-4128-AD3F-581D063B6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012" y="4643683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732E93-74C9-498A-8E41-D42F93758601}"/>
              </a:ext>
            </a:extLst>
          </p:cNvPr>
          <p:cNvGrpSpPr/>
          <p:nvPr/>
        </p:nvGrpSpPr>
        <p:grpSpPr>
          <a:xfrm>
            <a:off x="588724" y="4058349"/>
            <a:ext cx="3983276" cy="2278568"/>
            <a:chOff x="150313" y="4058349"/>
            <a:chExt cx="3983276" cy="2278568"/>
          </a:xfrm>
        </p:grpSpPr>
        <p:pic>
          <p:nvPicPr>
            <p:cNvPr id="1032" name="Picture 8" descr="Image result for oracle">
              <a:extLst>
                <a:ext uri="{FF2B5EF4-FFF2-40B4-BE49-F238E27FC236}">
                  <a16:creationId xmlns:a16="http://schemas.microsoft.com/office/drawing/2014/main" id="{5F5DD90D-84A4-4C79-8ED9-B44689589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058349"/>
              <a:ext cx="2580362" cy="33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sql logo">
              <a:extLst>
                <a:ext uri="{FF2B5EF4-FFF2-40B4-BE49-F238E27FC236}">
                  <a16:creationId xmlns:a16="http://schemas.microsoft.com/office/drawing/2014/main" id="{01491CA1-2116-4CC5-BC0C-313CD79B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lated image">
              <a:extLst>
                <a:ext uri="{FF2B5EF4-FFF2-40B4-BE49-F238E27FC236}">
                  <a16:creationId xmlns:a16="http://schemas.microsoft.com/office/drawing/2014/main" id="{2F2B25D9-22D4-4C66-A425-02DF55136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150313" y="5310799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1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MECHANISM (NEW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93" t="-9639" b="-39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arbitrary small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Error correction matrix containing deterministic non-trivial choice of      			  rows of H</a:t>
                </a:r>
                <a:endParaRPr lang="en-GB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  <a:blipFill>
                <a:blip r:embed="rId3"/>
                <a:stretch>
                  <a:fillRect l="-1556" t="-21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54201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MECHANISM (NEW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93" t="-9639" b="-39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arbitrary small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Error correction matrix containing deterministic non-trivial choice of      			  rows of H</a:t>
                </a:r>
              </a:p>
              <a:p>
                <a:r>
                  <a:rPr lang="en-US" dirty="0"/>
                  <a:t>Optimality?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sparse JL)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1/2−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for sparse JL)</a:t>
                </a:r>
                <a:endParaRPr lang="en-GB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  <a:blipFill>
                <a:blip r:embed="rId3"/>
                <a:stretch>
                  <a:fillRect l="-1556" t="-21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183728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MECHANISM (NEW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93" t="-9639" b="-39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arbitrary small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with probability ½.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Error correction matrix containing deterministic non-trivial choice of      			  rows of H</a:t>
                </a:r>
              </a:p>
              <a:p>
                <a:r>
                  <a:rPr lang="en-US" dirty="0"/>
                  <a:t>Optimality?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sparse JL)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1/2−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for sparse JL)</a:t>
                </a:r>
              </a:p>
              <a:p>
                <a:r>
                  <a:rPr lang="en-US" dirty="0"/>
                  <a:t>How?</a:t>
                </a:r>
              </a:p>
              <a:p>
                <a:pPr lvl="1"/>
                <a:r>
                  <a:rPr lang="en-US" dirty="0"/>
                  <a:t>Observing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-norm,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𝐻𝐷𝑥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GB" b="0" dirty="0"/>
                  <a:t>, and 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/>
                  <a:t> steps,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8229600" cy="3644104"/>
              </a:xfrm>
              <a:blipFill>
                <a:blip r:embed="rId3"/>
                <a:stretch>
                  <a:fillRect l="-1556" t="-21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13/12/2017</a:t>
            </a:r>
          </a:p>
        </p:txBody>
      </p:sp>
    </p:spTree>
    <p:extLst>
      <p:ext uri="{BB962C8B-B14F-4D97-AF65-F5344CB8AC3E}">
        <p14:creationId xmlns:p14="http://schemas.microsoft.com/office/powerpoint/2010/main" val="1662274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Error-correcting code techniques</a:t>
                </a:r>
              </a:p>
              <a:p>
                <a:pPr lvl="1"/>
                <a:r>
                  <a:rPr lang="en-GB" dirty="0"/>
                  <a:t>Takes advantage of stronger measure concentration bounds and tools from error correcting codes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Compressed sensing techniques</a:t>
                </a:r>
              </a:p>
              <a:p>
                <a:pPr lvl="1"/>
                <a:r>
                  <a:rPr lang="en-GB" b="0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restricted isometry property is required</a:t>
                </a:r>
              </a:p>
              <a:p>
                <a:pPr lvl="1"/>
                <a:r>
                  <a:rPr lang="en-US" dirty="0"/>
                  <a:t>Recovery of sparse signals from few linear observations</a:t>
                </a:r>
              </a:p>
              <a:p>
                <a:pPr lvl="1"/>
                <a:r>
                  <a:rPr lang="en-US" dirty="0"/>
                  <a:t>Improved sparse recovery time and runtime to apply to vector</a:t>
                </a:r>
              </a:p>
              <a:p>
                <a:r>
                  <a:rPr lang="en-US" dirty="0"/>
                  <a:t>Fast algorithms for low-dimensional matrices</a:t>
                </a:r>
              </a:p>
              <a:p>
                <a:pPr lvl="1"/>
                <a:r>
                  <a:rPr lang="en-US" dirty="0"/>
                  <a:t>Evaluation of SVD of low-rank matrices</a:t>
                </a:r>
              </a:p>
              <a:p>
                <a:pPr lvl="1"/>
                <a:r>
                  <a:rPr lang="en-US" dirty="0"/>
                  <a:t>Similar to FJLT characteristics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7465" y="469900"/>
            <a:ext cx="256933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2663129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53070" y="469900"/>
            <a:ext cx="263373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2304087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14/12/2017</a:t>
            </a:r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1791</Words>
  <Application>Microsoft Office PowerPoint</Application>
  <PresentationFormat>On-screen Show (4:3)</PresentationFormat>
  <Paragraphs>398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Design Methods</vt:lpstr>
      <vt:lpstr>FJLT Method 1</vt:lpstr>
      <vt:lpstr>FJLT Method 1</vt:lpstr>
      <vt:lpstr>FJLT Method 1</vt:lpstr>
      <vt:lpstr>FJLT Method 1</vt:lpstr>
      <vt:lpstr>FJLT Method 1</vt:lpstr>
      <vt:lpstr>Design Methods</vt:lpstr>
      <vt:lpstr>Summary</vt:lpstr>
      <vt:lpstr>SPARSITY</vt:lpstr>
      <vt:lpstr>SPARSITY</vt:lpstr>
      <vt:lpstr>FAST JL TRANSFORM</vt:lpstr>
      <vt:lpstr>FAST JL TRANSFORM</vt:lpstr>
      <vt:lpstr>FAST JL TRANSFORM</vt:lpstr>
      <vt:lpstr>FAST JL TRANSFORM</vt:lpstr>
      <vt:lpstr>FAST JL TRANSFORM</vt:lpstr>
      <vt:lpstr>INTRODUCTION (2)</vt:lpstr>
      <vt:lpstr>FJLT with Coding Theory</vt:lpstr>
      <vt:lpstr>MECHANISM (NEW Φ)</vt:lpstr>
      <vt:lpstr>MECHANISM (NEW Φ)</vt:lpstr>
      <vt:lpstr>MECHANISM (NEW Φ)</vt:lpstr>
      <vt:lpstr>FURTHER RESEARCH</vt:lpstr>
      <vt:lpstr>THANK YOU</vt:lpstr>
      <vt:lpstr>PowerPoint Presentation</vt:lpstr>
      <vt:lpstr>APPENDIX</vt:lpstr>
      <vt:lpstr>ℓ_2  Regression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91</cp:revision>
  <dcterms:created xsi:type="dcterms:W3CDTF">2017-02-16T14:49:58Z</dcterms:created>
  <dcterms:modified xsi:type="dcterms:W3CDTF">2018-06-24T22:58:02Z</dcterms:modified>
</cp:coreProperties>
</file>