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95" r:id="rId3"/>
    <p:sldId id="340" r:id="rId4"/>
    <p:sldId id="289" r:id="rId5"/>
    <p:sldId id="299" r:id="rId6"/>
    <p:sldId id="298" r:id="rId7"/>
    <p:sldId id="300" r:id="rId8"/>
    <p:sldId id="301" r:id="rId9"/>
    <p:sldId id="283" r:id="rId10"/>
    <p:sldId id="296" r:id="rId11"/>
    <p:sldId id="270" r:id="rId12"/>
    <p:sldId id="302" r:id="rId13"/>
    <p:sldId id="304" r:id="rId14"/>
    <p:sldId id="305" r:id="rId15"/>
    <p:sldId id="306" r:id="rId16"/>
    <p:sldId id="307" r:id="rId17"/>
    <p:sldId id="309" r:id="rId18"/>
    <p:sldId id="316" r:id="rId19"/>
    <p:sldId id="321" r:id="rId20"/>
    <p:sldId id="322" r:id="rId21"/>
    <p:sldId id="303" r:id="rId22"/>
    <p:sldId id="312" r:id="rId23"/>
    <p:sldId id="317" r:id="rId24"/>
    <p:sldId id="324" r:id="rId25"/>
    <p:sldId id="325" r:id="rId26"/>
    <p:sldId id="326" r:id="rId27"/>
    <p:sldId id="310" r:id="rId28"/>
    <p:sldId id="318" r:id="rId29"/>
    <p:sldId id="327" r:id="rId30"/>
    <p:sldId id="319" r:id="rId31"/>
    <p:sldId id="328" r:id="rId32"/>
    <p:sldId id="330" r:id="rId33"/>
    <p:sldId id="320" r:id="rId34"/>
    <p:sldId id="279" r:id="rId35"/>
    <p:sldId id="339" r:id="rId36"/>
    <p:sldId id="276" r:id="rId37"/>
    <p:sldId id="308" r:id="rId38"/>
    <p:sldId id="335" r:id="rId39"/>
    <p:sldId id="343" r:id="rId40"/>
    <p:sldId id="311" r:id="rId41"/>
    <p:sldId id="341" r:id="rId42"/>
    <p:sldId id="342" r:id="rId43"/>
    <p:sldId id="332" r:id="rId44"/>
    <p:sldId id="333" r:id="rId45"/>
    <p:sldId id="334" r:id="rId46"/>
    <p:sldId id="336" r:id="rId47"/>
    <p:sldId id="329" r:id="rId48"/>
    <p:sldId id="337" r:id="rId49"/>
    <p:sldId id="282" r:id="rId50"/>
    <p:sldId id="338" r:id="rId51"/>
    <p:sldId id="33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CA"/>
    <a:srgbClr val="9D9D9D"/>
    <a:srgbClr val="003E74"/>
    <a:srgbClr val="00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86534" autoAdjust="0"/>
  </p:normalViewPr>
  <p:slideViewPr>
    <p:cSldViewPr snapToGrid="0" snapToObjects="1">
      <p:cViewPr varScale="1">
        <p:scale>
          <a:sx n="99" d="100"/>
          <a:sy n="99" d="100"/>
        </p:scale>
        <p:origin x="22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25 June, 2018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As dimensionality increases, the volume of the space also increases. </a:t>
            </a:r>
          </a:p>
          <a:p>
            <a:endParaRPr lang="en-GB" dirty="0"/>
          </a:p>
          <a:p>
            <a:r>
              <a:rPr lang="en-GB" dirty="0"/>
              <a:t>More and more samples are required to perform machine learning or statistical analysis.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93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To make sure that dense vectors does not become sparse, a random matrix is introduced.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41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86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12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two methods produces a reduced dimension solution with the lowest distortion.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11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53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complexity of the data increases with the dimensionality. </a:t>
            </a:r>
          </a:p>
          <a:p>
            <a:endParaRPr lang="en-GB" dirty="0"/>
          </a:p>
          <a:p>
            <a:r>
              <a:rPr lang="en-GB" dirty="0"/>
              <a:t>In a neural networks application, the hidden layers will  be very complex.</a:t>
            </a:r>
          </a:p>
          <a:p>
            <a:endParaRPr lang="en-GB" dirty="0"/>
          </a:p>
          <a:p>
            <a:r>
              <a:rPr lang="en-GB" dirty="0"/>
              <a:t>This leads to…..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1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simpler, but sometimes very effective,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 of dealing with high-dimensional data is to reduce the number of dimensions</a:t>
            </a:r>
            <a:endParaRPr lang="en-GB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3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simpler, but sometimes very effective,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 of dealing with high-dimensional data is to reduce the number of dimensions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efficient random projectors for dimension reduction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yielding low-complexity solutions to dimension reduction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3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Dimension reduction matrix</a:t>
            </a:r>
          </a:p>
          <a:p>
            <a:endParaRPr lang="en-GB" dirty="0"/>
          </a:p>
          <a:p>
            <a:r>
              <a:rPr lang="en-GB" dirty="0" err="1"/>
              <a:t>Sparsifies</a:t>
            </a:r>
            <a:r>
              <a:rPr lang="en-GB" dirty="0"/>
              <a:t> the input vector</a:t>
            </a:r>
          </a:p>
          <a:p>
            <a:endParaRPr lang="en-GB" dirty="0"/>
          </a:p>
          <a:p>
            <a:r>
              <a:rPr lang="en-GB" dirty="0"/>
              <a:t>But if input vector is too sparse (i.e. only one non-zero element)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7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Densifies the input vector </a:t>
            </a:r>
            <a:r>
              <a:rPr lang="en-GB" dirty="0" err="1"/>
              <a:t>i.e</a:t>
            </a:r>
            <a:r>
              <a:rPr lang="en-GB" dirty="0"/>
              <a:t> any sparse vector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2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To make sure that dense vectors does not become sparse, a random matrix is introduced.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9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70.png"/><Relationship Id="rId5" Type="http://schemas.openxmlformats.org/officeDocument/2006/relationships/image" Target="../media/image30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4058432"/>
            <a:ext cx="8479536" cy="842751"/>
          </a:xfrm>
        </p:spPr>
        <p:txBody>
          <a:bodyPr/>
          <a:lstStyle/>
          <a:p>
            <a:r>
              <a:rPr lang="en-US" sz="2400" dirty="0"/>
              <a:t>Devin Nanayakkara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96688"/>
            <a:ext cx="8229600" cy="1473747"/>
          </a:xfrm>
        </p:spPr>
        <p:txBody>
          <a:bodyPr/>
          <a:lstStyle/>
          <a:p>
            <a:r>
              <a:rPr lang="en-US" dirty="0"/>
              <a:t>Dimension Reduction</a:t>
            </a:r>
            <a:br>
              <a:rPr lang="en-US" dirty="0"/>
            </a:br>
            <a:r>
              <a:rPr lang="en-US" dirty="0"/>
              <a:t>for Big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95432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Projection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3596A7-50FA-4477-B3AF-28F8CD52D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9" t="12560" r="6005" b="13151"/>
          <a:stretch/>
        </p:blipFill>
        <p:spPr>
          <a:xfrm>
            <a:off x="1371297" y="2529058"/>
            <a:ext cx="6536996" cy="34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4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Johnson-</a:t>
            </a:r>
            <a:r>
              <a:rPr lang="en-US" dirty="0" err="1"/>
              <a:t>Lindenstrauss</a:t>
            </a:r>
            <a:r>
              <a:rPr lang="en-US" dirty="0"/>
              <a:t>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0"/>
                <a:ext cx="8229600" cy="378527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Fundemental method for dimension reduction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Theorem: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1600" b="0" dirty="0"/>
                  <a:t>For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Projecting any point in the data set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 on to a random low dimensional subspace should, up to a distortion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1±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preserve pairwise distances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Classic JL Transform (FJLT):</a:t>
                </a:r>
              </a:p>
              <a:p>
                <a:pPr lvl="1"/>
                <a:r>
                  <a:rPr lang="en-US" dirty="0"/>
                  <a:t>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0"/>
                <a:ext cx="8229600" cy="3785279"/>
              </a:xfrm>
              <a:blipFill>
                <a:blip r:embed="rId2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63435-C96A-415E-BF7A-93CA0B14D5B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94598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F656-33AD-4667-BBDB-E159E0E3F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Implement structured random matrices to speed up the JL transform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Fast JL Transforms (FJLT)</a:t>
            </a:r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74287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B938-0B16-441B-8324-AF289E14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F570-0DB9-4910-B68B-AED11E4B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FJLT projection method 1</a:t>
            </a:r>
          </a:p>
          <a:p>
            <a:pPr lvl="1"/>
            <a:r>
              <a:rPr lang="en-GB" dirty="0"/>
              <a:t>Sparse matrices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FJLT projection method 2</a:t>
            </a:r>
          </a:p>
          <a:p>
            <a:pPr lvl="1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Methods from coding theory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80D34-26FB-458C-983D-6684CF258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3525" y="469900"/>
            <a:ext cx="2673275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8B333-8EE9-4CF9-A9E8-57C12336E5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54650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92309"/>
            <a:chOff x="142751" y="2613361"/>
            <a:chExt cx="4257127" cy="229230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4257127" cy="1612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matrix.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f>
                        <m:fPr>
                          <m:type m:val="skw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,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,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4257127" cy="1612749"/>
                </a:xfrm>
                <a:prstGeom prst="rect">
                  <a:avLst/>
                </a:prstGeom>
                <a:blipFill>
                  <a:blip r:embed="rId4"/>
                  <a:stretch>
                    <a:fillRect l="-858" t="-52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25C637-7F89-49D8-B4C7-C30FBF9571EA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951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10107"/>
            <a:chOff x="142751" y="2613361"/>
            <a:chExt cx="4257127" cy="22101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non zero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blipFill>
                  <a:blip r:embed="rId4"/>
                  <a:stretch>
                    <a:fillRect l="-1152" t="-19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E377EF-0896-4F09-9543-CA5BF664255F}"/>
              </a:ext>
            </a:extLst>
          </p:cNvPr>
          <p:cNvGrpSpPr/>
          <p:nvPr/>
        </p:nvGrpSpPr>
        <p:grpSpPr>
          <a:xfrm>
            <a:off x="3130475" y="2613361"/>
            <a:ext cx="5062027" cy="3184861"/>
            <a:chOff x="3130475" y="2613361"/>
            <a:chExt cx="5062027" cy="31848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/>
                <p:nvPr/>
              </p:nvSpPr>
              <p:spPr>
                <a:xfrm>
                  <a:off x="3130475" y="3292921"/>
                  <a:ext cx="5062027" cy="25053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Walsh-Hadamard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Fourier transform </a:t>
                  </a: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</a:t>
                  </a:r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Simple to compute; runtime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e>
                      </m:d>
                    </m:oMath>
                  </a14:m>
                  <a:endParaRPr lang="en-GB" dirty="0">
                    <a:solidFill>
                      <a:srgbClr val="000000"/>
                    </a:solidFill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e>
                        <m:sub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=(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  <m:e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</m:mr>
                      </m:m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475" y="3292921"/>
                  <a:ext cx="5062027" cy="2505301"/>
                </a:xfrm>
                <a:prstGeom prst="rect">
                  <a:avLst/>
                </a:prstGeom>
                <a:blipFill>
                  <a:blip r:embed="rId5"/>
                  <a:stretch>
                    <a:fillRect l="-843" t="-1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1E09DA-93CF-4C73-AF00-813D0875C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41" y="2613361"/>
              <a:ext cx="0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3C3C98-1F16-4D07-9572-8CEC45F56416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89806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10107"/>
            <a:chOff x="142751" y="2613361"/>
            <a:chExt cx="4257127" cy="22101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non zero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blipFill>
                  <a:blip r:embed="rId4"/>
                  <a:stretch>
                    <a:fillRect l="-1152" t="-19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E377EF-0896-4F09-9543-CA5BF664255F}"/>
              </a:ext>
            </a:extLst>
          </p:cNvPr>
          <p:cNvGrpSpPr/>
          <p:nvPr/>
        </p:nvGrpSpPr>
        <p:grpSpPr>
          <a:xfrm>
            <a:off x="3469341" y="2613361"/>
            <a:ext cx="2743200" cy="2234883"/>
            <a:chOff x="3469341" y="2613361"/>
            <a:chExt cx="2743200" cy="22348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/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Walsh-Hadamard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Fourier transform </a:t>
                  </a: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</a:t>
                  </a:r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blipFill>
                  <a:blip r:embed="rId5"/>
                  <a:stretch>
                    <a:fillRect l="-1333" t="-2390" r="-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1E09DA-93CF-4C73-AF00-813D0875C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41" y="2613361"/>
              <a:ext cx="0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110D60-0708-4B7B-ABC8-382B8DD7A300}"/>
              </a:ext>
            </a:extLst>
          </p:cNvPr>
          <p:cNvGrpSpPr/>
          <p:nvPr/>
        </p:nvGrpSpPr>
        <p:grpSpPr>
          <a:xfrm>
            <a:off x="5335794" y="2613361"/>
            <a:ext cx="3775933" cy="2848406"/>
            <a:chOff x="5335794" y="2613361"/>
            <a:chExt cx="3775933" cy="2848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693BC3A-2FD4-4599-9D25-72E67EDAD881}"/>
                    </a:ext>
                  </a:extLst>
                </p:cNvPr>
                <p:cNvSpPr txBox="1"/>
                <p:nvPr/>
              </p:nvSpPr>
              <p:spPr>
                <a:xfrm>
                  <a:off x="6932198" y="4591849"/>
                  <a:ext cx="1615858" cy="869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693BC3A-2FD4-4599-9D25-72E67EDAD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198" y="4591849"/>
                  <a:ext cx="1615858" cy="8699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B50458-5FE1-4D28-8218-B08534339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5794" y="2613361"/>
              <a:ext cx="2345166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/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Random diagonal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with probability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den>
                      </m:f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blipFill>
                  <a:blip r:embed="rId7"/>
                  <a:stretch>
                    <a:fillRect l="-1556" t="-2427" r="-6444" b="-5194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8989D19-943C-46AA-AB32-248BA3026925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91349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10107"/>
            <a:chOff x="142751" y="2613361"/>
            <a:chExt cx="4257127" cy="22101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non zero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blipFill>
                  <a:blip r:embed="rId4"/>
                  <a:stretch>
                    <a:fillRect l="-1152" t="-19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E377EF-0896-4F09-9543-CA5BF664255F}"/>
              </a:ext>
            </a:extLst>
          </p:cNvPr>
          <p:cNvGrpSpPr/>
          <p:nvPr/>
        </p:nvGrpSpPr>
        <p:grpSpPr>
          <a:xfrm>
            <a:off x="3469341" y="2613361"/>
            <a:ext cx="2743200" cy="2234883"/>
            <a:chOff x="3469341" y="2613361"/>
            <a:chExt cx="2743200" cy="22348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/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Walsh-Hadamard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Fourier transform </a:t>
                  </a: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</a:t>
                  </a:r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blipFill>
                  <a:blip r:embed="rId5"/>
                  <a:stretch>
                    <a:fillRect l="-1333" t="-2390" r="-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1E09DA-93CF-4C73-AF00-813D0875C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41" y="2613361"/>
              <a:ext cx="0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110D60-0708-4B7B-ABC8-382B8DD7A300}"/>
              </a:ext>
            </a:extLst>
          </p:cNvPr>
          <p:cNvGrpSpPr/>
          <p:nvPr/>
        </p:nvGrpSpPr>
        <p:grpSpPr>
          <a:xfrm>
            <a:off x="5335794" y="2613361"/>
            <a:ext cx="3775933" cy="1935288"/>
            <a:chOff x="5335794" y="2613361"/>
            <a:chExt cx="3775933" cy="193528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B50458-5FE1-4D28-8218-B08534339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5794" y="2613361"/>
              <a:ext cx="2345166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/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Random diagonal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with probability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den>
                      </m:f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blipFill>
                  <a:blip r:embed="rId6"/>
                  <a:stretch>
                    <a:fillRect l="-1556" t="-2427" r="-6444" b="-5194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E88655-C7F8-4B66-AD48-81243563DAEA}"/>
                  </a:ext>
                </a:extLst>
              </p:cNvPr>
              <p:cNvSpPr txBox="1"/>
              <p:nvPr/>
            </p:nvSpPr>
            <p:spPr>
              <a:xfrm>
                <a:off x="142751" y="5281942"/>
                <a:ext cx="4464424" cy="38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85CA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/>
                  <a:t>, the runtime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E88655-C7F8-4B66-AD48-81243563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1" y="5281942"/>
                <a:ext cx="4464424" cy="386452"/>
              </a:xfrm>
              <a:prstGeom prst="rect">
                <a:avLst/>
              </a:prstGeom>
              <a:blipFill>
                <a:blip r:embed="rId7"/>
                <a:stretch>
                  <a:fillRect l="-819" t="-78125" b="-96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D063FA1-0AAF-472C-BBAF-1987F548BB7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69238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6EB21-C3CC-49B2-8B8D-9AE5B1075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19" y="1595717"/>
            <a:ext cx="6045798" cy="4532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1706E8-071C-45AC-B258-9F4213E1B672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072B24F-3E60-4873-93A6-6A5AAF0E4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1</a:t>
                </a:r>
              </a:p>
              <a:p>
                <a:pPr lvl="1"/>
                <a:r>
                  <a:rPr lang="en-GB" dirty="0"/>
                  <a:t>Test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072B24F-3E60-4873-93A6-6A5AAF0E4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1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B609D-C132-4A86-AF8D-9B580452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02" y="1595716"/>
            <a:ext cx="6045798" cy="4532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A8A951-8950-41AE-9187-922B2ABC510B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4B93C99-4A09-4D7F-A89A-48A595BE5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1</a:t>
                </a:r>
              </a:p>
              <a:p>
                <a:pPr lvl="1"/>
                <a:r>
                  <a:rPr lang="en-GB" dirty="0"/>
                  <a:t>Test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4B93C99-4A09-4D7F-A89A-48A595BE5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33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7DE4-FFF2-49E0-8937-0E438275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2F4C-121E-42B4-8ADA-F10B17794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Introduction</a:t>
            </a:r>
          </a:p>
          <a:p>
            <a:pPr lvl="1"/>
            <a:r>
              <a:rPr lang="en-GB" dirty="0"/>
              <a:t>Motivation</a:t>
            </a:r>
          </a:p>
          <a:p>
            <a:pPr>
              <a:lnSpc>
                <a:spcPct val="150000"/>
              </a:lnSpc>
            </a:pPr>
            <a:r>
              <a:rPr lang="en-GB" dirty="0"/>
              <a:t>Goal</a:t>
            </a:r>
          </a:p>
          <a:p>
            <a:pPr>
              <a:lnSpc>
                <a:spcPct val="150000"/>
              </a:lnSpc>
            </a:pPr>
            <a:r>
              <a:rPr lang="en-GB" dirty="0"/>
              <a:t>Implementation</a:t>
            </a:r>
          </a:p>
          <a:p>
            <a:pPr>
              <a:lnSpc>
                <a:spcPct val="150000"/>
              </a:lnSpc>
            </a:pPr>
            <a:r>
              <a:rPr lang="en-GB" dirty="0"/>
              <a:t>Results</a:t>
            </a:r>
          </a:p>
          <a:p>
            <a:pPr>
              <a:lnSpc>
                <a:spcPct val="150000"/>
              </a:lnSpc>
            </a:pPr>
            <a:r>
              <a:rPr lang="en-GB" dirty="0"/>
              <a:t>Conclusion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A9BB6-5FEF-4F8D-8211-A5FF314E89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2701" y="469900"/>
            <a:ext cx="2574099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69C06-C844-4991-84E5-F506772E9F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95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0914E-1998-4F6D-BFBA-3A9751AF7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02" y="1595717"/>
            <a:ext cx="6045798" cy="4532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ED79F7-246A-4BF0-95D3-BA0700D3C39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B7C00A9-BE8E-4124-BEBC-5A0506103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1</a:t>
                </a:r>
              </a:p>
              <a:p>
                <a:pPr lvl="1"/>
                <a:r>
                  <a:rPr lang="en-GB" dirty="0"/>
                  <a:t>Test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B7C00A9-BE8E-4124-BEBC-5A0506103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462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1</a:t>
                </a:r>
              </a:p>
              <a:p>
                <a:pPr lvl="1"/>
                <a:r>
                  <a:rPr lang="en-GB" dirty="0"/>
                  <a:t>Sparse matrices</a:t>
                </a:r>
              </a:p>
              <a:p>
                <a:pPr lvl="1"/>
                <a:r>
                  <a:rPr lang="en-GB" dirty="0"/>
                  <a:t>Computation time: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Reduced dimension: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2</a:t>
                </a:r>
              </a:p>
              <a:p>
                <a:pPr lvl="1"/>
                <a:r>
                  <a:rPr lang="en-GB" dirty="0"/>
                  <a:t>Methods from coding theory</a:t>
                </a:r>
              </a:p>
              <a:p>
                <a:pPr lvl="1">
                  <a:lnSpc>
                    <a:spcPct val="150000"/>
                  </a:lnSpc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A30F0-3116-47D4-BD8A-4123A0B2C277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873242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CFCA24-E313-44B8-976C-4E6008C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B404-F98E-4468-9B39-ECDFF6EF8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1252" y="469900"/>
            <a:ext cx="2705548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B9B62-0993-4EAB-B6BE-690BBB9C2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/>
              <p:nvPr/>
            </p:nvSpPr>
            <p:spPr>
              <a:xfrm>
                <a:off x="4055633" y="2485016"/>
                <a:ext cx="1599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633" y="2485016"/>
                <a:ext cx="1599091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36683CF-934F-4602-92E9-A74DECB61F70}"/>
              </a:ext>
            </a:extLst>
          </p:cNvPr>
          <p:cNvGrpSpPr/>
          <p:nvPr/>
        </p:nvGrpSpPr>
        <p:grpSpPr>
          <a:xfrm>
            <a:off x="457200" y="2740667"/>
            <a:ext cx="4190104" cy="1605205"/>
            <a:chOff x="457200" y="2740667"/>
            <a:chExt cx="4190104" cy="16052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47C5DB-D9F6-409A-B3EF-341C9A8F444C}"/>
                    </a:ext>
                  </a:extLst>
                </p:cNvPr>
                <p:cNvSpPr txBox="1"/>
                <p:nvPr/>
              </p:nvSpPr>
              <p:spPr>
                <a:xfrm>
                  <a:off x="457200" y="3367143"/>
                  <a:ext cx="3157369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 code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 containing unit norm vector columns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47C5DB-D9F6-409A-B3EF-341C9A8F4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3367143"/>
                  <a:ext cx="3157369" cy="978729"/>
                </a:xfrm>
                <a:prstGeom prst="rect">
                  <a:avLst/>
                </a:prstGeom>
                <a:blipFill>
                  <a:blip r:embed="rId3"/>
                  <a:stretch>
                    <a:fillRect l="-1158" t="-3106" r="-1351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350FE6C-965A-46D5-8ED0-116D7A28D6EC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035885" y="2740667"/>
              <a:ext cx="2611419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EC9DD4-92DF-41E8-B9EC-7B764E145CCA}"/>
              </a:ext>
            </a:extLst>
          </p:cNvPr>
          <p:cNvGrpSpPr/>
          <p:nvPr/>
        </p:nvGrpSpPr>
        <p:grpSpPr>
          <a:xfrm>
            <a:off x="3625327" y="2770966"/>
            <a:ext cx="2743200" cy="1852004"/>
            <a:chOff x="3625327" y="2770966"/>
            <a:chExt cx="2743200" cy="185200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CCEE2DC-3C38-4EEC-8472-139B57C863E9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4996927" y="2770966"/>
              <a:ext cx="0" cy="5962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1A54E8C-F60D-4D4F-80F7-97AE6A2F89A2}"/>
                    </a:ext>
                  </a:extLst>
                </p:cNvPr>
                <p:cNvSpPr txBox="1"/>
                <p:nvPr/>
              </p:nvSpPr>
              <p:spPr>
                <a:xfrm>
                  <a:off x="3625327" y="3367242"/>
                  <a:ext cx="2743200" cy="1255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Random diagonal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with probability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den>
                      </m:f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1A54E8C-F60D-4D4F-80F7-97AE6A2F8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327" y="3367242"/>
                  <a:ext cx="2743200" cy="1255728"/>
                </a:xfrm>
                <a:prstGeom prst="rect">
                  <a:avLst/>
                </a:prstGeom>
                <a:blipFill>
                  <a:blip r:embed="rId4"/>
                  <a:stretch>
                    <a:fillRect l="-1556" t="-2427" r="-6444" b="-5194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9F667B5-A6D0-46D6-88C7-481BA670C627}"/>
              </a:ext>
            </a:extLst>
          </p:cNvPr>
          <p:cNvGrpSpPr/>
          <p:nvPr/>
        </p:nvGrpSpPr>
        <p:grpSpPr>
          <a:xfrm>
            <a:off x="5550947" y="2770966"/>
            <a:ext cx="3571538" cy="2640250"/>
            <a:chOff x="5550947" y="2770966"/>
            <a:chExt cx="3571538" cy="2640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25B5B4-4EE0-45D6-8721-3C6B87672901}"/>
                    </a:ext>
                  </a:extLst>
                </p:cNvPr>
                <p:cNvSpPr txBox="1"/>
                <p:nvPr/>
              </p:nvSpPr>
              <p:spPr>
                <a:xfrm>
                  <a:off x="6379285" y="3367143"/>
                  <a:ext cx="2743200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GB" dirty="0"/>
                    <a:t>Combination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en-GB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25B5B4-4EE0-45D6-8721-3C6B87672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285" y="3367143"/>
                  <a:ext cx="2743200" cy="978729"/>
                </a:xfrm>
                <a:prstGeom prst="rect">
                  <a:avLst/>
                </a:prstGeom>
                <a:blipFill>
                  <a:blip r:embed="rId5"/>
                  <a:stretch>
                    <a:fillRect l="-1333" t="-3106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3EB47EF-2F95-49E7-9BF3-6507B75C4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54724" y="4858766"/>
              <a:ext cx="3305175" cy="552450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8E5B334-F5C9-4EAE-9AE4-3985D75FDAA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550947" y="2770966"/>
              <a:ext cx="2199938" cy="5961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/>
              <p:nvPr/>
            </p:nvSpPr>
            <p:spPr>
              <a:xfrm>
                <a:off x="142751" y="5281942"/>
                <a:ext cx="446442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85CA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/>
                  <a:t>, the runtime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1" y="5281942"/>
                <a:ext cx="4464424" cy="392993"/>
              </a:xfrm>
              <a:prstGeom prst="rect">
                <a:avLst/>
              </a:prstGeom>
              <a:blipFill>
                <a:blip r:embed="rId7"/>
                <a:stretch>
                  <a:fillRect l="-819" t="-76923" b="-9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3BD0BF4-A148-4C6C-99EF-350B5D6A904A}"/>
              </a:ext>
            </a:extLst>
          </p:cNvPr>
          <p:cNvSpPr txBox="1"/>
          <p:nvPr/>
        </p:nvSpPr>
        <p:spPr>
          <a:xfrm>
            <a:off x="221381" y="6049238"/>
            <a:ext cx="6720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size; H: Hadamard matrix</a:t>
            </a:r>
          </a:p>
        </p:txBody>
      </p:sp>
    </p:spTree>
    <p:extLst>
      <p:ext uri="{BB962C8B-B14F-4D97-AF65-F5344CB8AC3E}">
        <p14:creationId xmlns:p14="http://schemas.microsoft.com/office/powerpoint/2010/main" val="5026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F7831-B87C-470D-AAB0-99F884D0C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1" y="1487908"/>
            <a:ext cx="6079879" cy="4558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6681C7-CC7D-434A-ADED-B893B456F5F1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7BE6D3F-6301-4B89-83F2-AC5C87B28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2</a:t>
                </a:r>
              </a:p>
              <a:p>
                <a:pPr lvl="1"/>
                <a:r>
                  <a:rPr lang="en-GB" dirty="0"/>
                  <a:t>Test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&lt;12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7BE6D3F-6301-4B89-83F2-AC5C87B28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519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626889-874C-4647-84DC-716D0EC6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2" y="1487908"/>
            <a:ext cx="6079879" cy="4558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B44E25-BC4F-4E61-ADCE-5E96E020CA0A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64DEE2C-0223-414D-8801-010128BE6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2</a:t>
                </a:r>
              </a:p>
              <a:p>
                <a:pPr lvl="1"/>
                <a:r>
                  <a:rPr lang="en-GB" dirty="0"/>
                  <a:t>Test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&lt;12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64DEE2C-0223-414D-8801-010128BE6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70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EC9B2-3FE7-4FF4-A681-FB664AA3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2" y="1487908"/>
            <a:ext cx="6079879" cy="4558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910B9E-2C2E-4928-9D02-35ACE842CA6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1DF5CC9-415F-47B7-A255-720AABF69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2</a:t>
                </a:r>
              </a:p>
              <a:p>
                <a:pPr lvl="1"/>
                <a:r>
                  <a:rPr lang="en-GB" dirty="0"/>
                  <a:t>Test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&lt;23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1DF5CC9-415F-47B7-A255-720AABF69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261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D9E90-0C02-47A4-A05F-AEE7ED4EA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2" y="1487908"/>
            <a:ext cx="6079879" cy="4558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98801F-FF85-434A-9970-2948589A20B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5B11814-EB8F-4DC5-B6CD-BA92D23BD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2</a:t>
                </a:r>
              </a:p>
              <a:p>
                <a:pPr lvl="1"/>
                <a:r>
                  <a:rPr lang="en-GB" dirty="0"/>
                  <a:t>Test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&lt;23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5B11814-EB8F-4DC5-B6CD-BA92D23BD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258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1</a:t>
                </a:r>
              </a:p>
              <a:p>
                <a:pPr lvl="1"/>
                <a:r>
                  <a:rPr lang="en-GB" dirty="0"/>
                  <a:t>Sparse matrices</a:t>
                </a:r>
              </a:p>
              <a:p>
                <a:pPr lvl="1"/>
                <a:r>
                  <a:rPr lang="en-GB" dirty="0"/>
                  <a:t>Computation time: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Reduced dimension: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2</a:t>
                </a:r>
              </a:p>
              <a:p>
                <a:pPr lvl="1"/>
                <a:r>
                  <a:rPr lang="en-GB" dirty="0"/>
                  <a:t>Methods from coding theory</a:t>
                </a:r>
              </a:p>
              <a:p>
                <a:pPr lvl="1"/>
                <a:r>
                  <a:rPr lang="en-GB" dirty="0"/>
                  <a:t>Computation time: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Reduced dimension: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pPr lvl="1">
                  <a:lnSpc>
                    <a:spcPct val="150000"/>
                  </a:lnSpc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03A91-653D-457D-8B24-7C3BD7A345C4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698595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EDE39-9ECD-40ED-9B21-4FC8CC0A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2084"/>
            <a:ext cx="4766882" cy="357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C6788B-F301-4EF1-B9C8-505B1CDB1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96" y="2194458"/>
            <a:ext cx="4516625" cy="3591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7C2407-706D-4C66-83EA-B16E5B236EBB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521349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0B6C3-4C23-46D1-A0EE-54BF8AF2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2084"/>
            <a:ext cx="4766883" cy="357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0C50A-21EC-4A31-91CF-DD477D3EE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96" y="2274776"/>
            <a:ext cx="4545501" cy="3511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9F56CA-BE76-48CE-8C60-84E9EDED1EBA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29225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E083E3-7404-49B0-BA56-C23CF91F93F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 dirty="0"/>
              <a:t>Analytics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Business Intelligence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7431DB-96D5-429E-9F55-6F80CEE6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75612-F296-4FD1-919E-2B8FEF323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5040" y="469900"/>
            <a:ext cx="2651760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8CC876-CC1D-461E-86D6-133C0D2A2CD0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dirty="0"/>
              <a:t>Infrastructure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Other Technologies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452432-2CA3-4884-95FF-3A230F400B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4E0DD-5D77-4D77-8C35-EECEFE28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87001"/>
            <a:ext cx="3523793" cy="883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F0A757-C316-4697-8DE9-D092E2FC2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17" y="4511418"/>
            <a:ext cx="4115157" cy="11400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0762055-82D6-49E3-B1F9-D1E4F9F87580}"/>
              </a:ext>
            </a:extLst>
          </p:cNvPr>
          <p:cNvGrpSpPr/>
          <p:nvPr/>
        </p:nvGrpSpPr>
        <p:grpSpPr>
          <a:xfrm>
            <a:off x="4702236" y="2778552"/>
            <a:ext cx="4312367" cy="1092445"/>
            <a:chOff x="5092263" y="3270209"/>
            <a:chExt cx="6679683" cy="1693234"/>
          </a:xfrm>
        </p:grpSpPr>
        <p:pic>
          <p:nvPicPr>
            <p:cNvPr id="11" name="Picture 4" descr="Image result for amazon web services">
              <a:extLst>
                <a:ext uri="{FF2B5EF4-FFF2-40B4-BE49-F238E27FC236}">
                  <a16:creationId xmlns:a16="http://schemas.microsoft.com/office/drawing/2014/main" id="{DBB2D91A-29A6-45F8-B63F-77ED3A3BC7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263" y="3533819"/>
              <a:ext cx="3199967" cy="1166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microsoft azure">
              <a:extLst>
                <a:ext uri="{FF2B5EF4-FFF2-40B4-BE49-F238E27FC236}">
                  <a16:creationId xmlns:a16="http://schemas.microsoft.com/office/drawing/2014/main" id="{FA36234B-3F43-4CC0-972C-25FECE6067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5479" y="3270209"/>
              <a:ext cx="3386467" cy="1693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65D4F7-8F3D-427C-B2E0-5825E5EF9B9D}"/>
              </a:ext>
            </a:extLst>
          </p:cNvPr>
          <p:cNvGrpSpPr/>
          <p:nvPr/>
        </p:nvGrpSpPr>
        <p:grpSpPr>
          <a:xfrm>
            <a:off x="4735923" y="4657510"/>
            <a:ext cx="4235116" cy="849247"/>
            <a:chOff x="300624" y="4568384"/>
            <a:chExt cx="6858000" cy="1026118"/>
          </a:xfrm>
        </p:grpSpPr>
        <p:pic>
          <p:nvPicPr>
            <p:cNvPr id="15" name="Picture 10" descr="Image result for sql logo">
              <a:extLst>
                <a:ext uri="{FF2B5EF4-FFF2-40B4-BE49-F238E27FC236}">
                  <a16:creationId xmlns:a16="http://schemas.microsoft.com/office/drawing/2014/main" id="{364434A4-2B8E-45BE-821D-BBC1B3363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24" y="4631019"/>
              <a:ext cx="2592888" cy="660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4" descr="Related image">
              <a:extLst>
                <a:ext uri="{FF2B5EF4-FFF2-40B4-BE49-F238E27FC236}">
                  <a16:creationId xmlns:a16="http://schemas.microsoft.com/office/drawing/2014/main" id="{935DE660-6DD2-47D4-B29F-EF34FF42FF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6" t="28157" r="9086" b="29309"/>
            <a:stretch/>
          </p:blipFill>
          <p:spPr bwMode="auto">
            <a:xfrm>
              <a:off x="3175348" y="4568384"/>
              <a:ext cx="3983276" cy="1026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411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1 on 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701C6-E2AD-45B2-9010-2F0D17A8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4806"/>
            <a:ext cx="3945723" cy="2958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D06A10-9579-4FD3-B02E-F2A54A67F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67" y="801230"/>
            <a:ext cx="3945723" cy="2958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9813A1-C74E-4808-B160-E34A1812E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723" y="3618714"/>
            <a:ext cx="3945723" cy="295816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3A092-8EAA-4C31-890B-E7EA238DA6C5}"/>
              </a:ext>
            </a:extLst>
          </p:cNvPr>
          <p:cNvSpPr txBox="1"/>
          <p:nvPr/>
        </p:nvSpPr>
        <p:spPr>
          <a:xfrm>
            <a:off x="221381" y="6049238"/>
            <a:ext cx="367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</a:t>
            </a:r>
          </a:p>
        </p:txBody>
      </p:sp>
    </p:spTree>
    <p:extLst>
      <p:ext uri="{BB962C8B-B14F-4D97-AF65-F5344CB8AC3E}">
        <p14:creationId xmlns:p14="http://schemas.microsoft.com/office/powerpoint/2010/main" val="335743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2 on 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701C6-E2AD-45B2-9010-2F0D17A8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4806"/>
            <a:ext cx="3945723" cy="2958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647305-2E3F-4A31-9505-AE2112B1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722" y="736053"/>
            <a:ext cx="3945723" cy="295816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428F2C-DB51-427D-89FD-B40B403FB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305" y="3694218"/>
            <a:ext cx="3945723" cy="2958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C4CD4D-AA52-48B2-B4E1-B9F03D5572B2}"/>
              </a:ext>
            </a:extLst>
          </p:cNvPr>
          <p:cNvSpPr txBox="1"/>
          <p:nvPr/>
        </p:nvSpPr>
        <p:spPr>
          <a:xfrm>
            <a:off x="221381" y="6049238"/>
            <a:ext cx="367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</a:t>
            </a:r>
          </a:p>
        </p:txBody>
      </p:sp>
    </p:spTree>
    <p:extLst>
      <p:ext uri="{BB962C8B-B14F-4D97-AF65-F5344CB8AC3E}">
        <p14:creationId xmlns:p14="http://schemas.microsoft.com/office/powerpoint/2010/main" val="1893859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on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F01C-1277-4ABC-B2DA-5944D569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Cross-validation test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54E57-3C0E-4650-AD97-9CA46239C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" r="6364"/>
          <a:stretch/>
        </p:blipFill>
        <p:spPr>
          <a:xfrm>
            <a:off x="4032985" y="1889038"/>
            <a:ext cx="4846321" cy="3998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0FEF7-54A3-4B2F-9F99-CEBAA0B6D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6"/>
          <a:stretch/>
        </p:blipFill>
        <p:spPr>
          <a:xfrm>
            <a:off x="148042" y="3044681"/>
            <a:ext cx="3792372" cy="28429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91A218-9C8A-474D-A3A6-06E495C53D6E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64494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0"/>
                <a:ext cx="8229600" cy="397721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600" dirty="0"/>
                  <a:t>FJLT projection method 1</a:t>
                </a:r>
              </a:p>
              <a:p>
                <a:pPr lvl="1"/>
                <a:r>
                  <a:rPr lang="en-GB" sz="1600" dirty="0"/>
                  <a:t>Sparse matrices</a:t>
                </a:r>
              </a:p>
              <a:p>
                <a:pPr lvl="1"/>
                <a:r>
                  <a:rPr lang="en-GB" sz="1600" dirty="0"/>
                  <a:t>Computation time: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1600" dirty="0"/>
                  <a:t>; Reduced dimension: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sz="1600" dirty="0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600" dirty="0"/>
                  <a:t>FJLT projection method 2</a:t>
                </a:r>
              </a:p>
              <a:p>
                <a:pPr lvl="1"/>
                <a:r>
                  <a:rPr lang="en-GB" sz="1600" dirty="0"/>
                  <a:t>Methods from coding theory</a:t>
                </a:r>
              </a:p>
              <a:p>
                <a:pPr lvl="1"/>
                <a:r>
                  <a:rPr lang="en-GB" sz="1600" dirty="0"/>
                  <a:t>Computation time: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; Reduced dimension: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sz="1600" dirty="0"/>
              </a:p>
              <a:p>
                <a:pPr>
                  <a:buFont typeface="+mj-lt"/>
                  <a:buAutoNum type="arabicPeriod"/>
                </a:pPr>
                <a:r>
                  <a:rPr lang="en-GB" sz="1600" dirty="0"/>
                  <a:t>For very complex datasets, the computation time is similar.</a:t>
                </a:r>
              </a:p>
              <a:p>
                <a:pPr lvl="1"/>
                <a:r>
                  <a:rPr lang="en-GB" sz="1600" dirty="0"/>
                  <a:t>Better probability of success achieved by FJLT 2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600" dirty="0"/>
                  <a:t>Great performance in standard ML techniques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lvl="1">
                  <a:lnSpc>
                    <a:spcPct val="150000"/>
                  </a:lnSpc>
                </a:pPr>
                <a:endParaRPr lang="en-GB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0"/>
                <a:ext cx="8229600" cy="3977217"/>
              </a:xfrm>
              <a:blipFill>
                <a:blip r:embed="rId3"/>
                <a:stretch>
                  <a:fillRect l="-1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F91E4-E99A-46F7-BF5A-44EFCFF134D1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416423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1600" dirty="0"/>
                  <a:t>Simulations of FJLT on large pixel image datasets</a:t>
                </a:r>
              </a:p>
              <a:p>
                <a:pPr lvl="1"/>
                <a:r>
                  <a:rPr lang="en-GB" sz="1600" dirty="0"/>
                  <a:t>Emotion/face recognition</a:t>
                </a:r>
              </a:p>
              <a:p>
                <a:r>
                  <a:rPr lang="en-GB" sz="1600" dirty="0"/>
                  <a:t>Restriction on reduced dimension</a:t>
                </a:r>
              </a:p>
              <a:p>
                <a:pPr lvl="1"/>
                <a:r>
                  <a:rPr lang="en-US" sz="1600" dirty="0"/>
                  <a:t>Current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Use of techniques such as Restricted Isometry Property and sparse dimension reduction</a:t>
                </a:r>
              </a:p>
              <a:p>
                <a:r>
                  <a:rPr lang="en-US" sz="1600" dirty="0"/>
                  <a:t>Improving the computation time</a:t>
                </a:r>
              </a:p>
              <a:p>
                <a:pPr lvl="1"/>
                <a:r>
                  <a:rPr lang="en-US" sz="1600" dirty="0"/>
                  <a:t>Better than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1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812E-6E20-468E-AE5B-7CE4F606F058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2022415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6E59C4A-A209-42A4-A2FA-67CF2B964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/>
              <a:t>Devin Nanayakkara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66117-FEFC-40A0-B035-18618B9E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3BBB8-9B89-41C3-87E3-96FAF5E2ED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E8421-B66A-46C3-9979-D77AE000A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139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0FC95-3DDC-4F26-A37F-204624CC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C0123-FC4D-4D81-8490-DB262F5E01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Devin Nanayakkara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501C8-B872-4131-9438-C8DDCA1F6E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73722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287C-A2D5-48EF-9604-5162F7CE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91E9E-FB04-401D-A68D-CB2B8A883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 dirty="0"/>
                  <a:t>Theorem:</a:t>
                </a:r>
              </a:p>
              <a:p>
                <a:pPr marL="0" indent="0">
                  <a:buNone/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𝐺𝑖𝑣𝑒𝑛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𝑓𝑖𝑥𝑒𝑑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&lt;1,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𝑑𝑟𝑎𝑤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𝐹𝐽𝐿𝑇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1.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𝑊𝑖𝑡h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𝑙𝑒𝑎𝑠𝑡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𝑓𝑜𝑙𝑙𝑜𝑤𝑖𝑛𝑔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𝑒𝑣𝑒𝑛𝑡𝑠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𝑜𝑐𝑐𝑢𝑟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1.     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/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2.     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𝑚𝑎𝑝𝑝𝑖𝑛𝑔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𝑟𝑒𝑞𝑢𝑖𝑟𝑒𝑠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/>
                  <a:t>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𝑜𝑝𝑒𝑟𝑎𝑡𝑖𝑜𝑛𝑠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91E9E-FB04-401D-A68D-CB2B8A883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C27D1-17FD-43C3-8001-52E8B7224E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5040" y="469900"/>
            <a:ext cx="2651760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CAFA2-EC66-49C4-A1A4-5E8C8D3D90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675D0-E427-4F47-9BE5-2E92F315A4E2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836145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AB894-9B2D-48DB-AD47-B457275FF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94" y="2091717"/>
            <a:ext cx="5859412" cy="3770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824660-423A-44D6-B833-640091E3D598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086332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3994E7-F5DA-45E2-A906-29A72E0F5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01" y="1595717"/>
            <a:ext cx="6045799" cy="4532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1DE263-5D1E-4E10-88C2-FB8F3900A0C3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999564E-2421-475F-9D43-EE1B7567E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1</a:t>
                </a:r>
              </a:p>
              <a:p>
                <a:pPr lvl="1"/>
                <a:r>
                  <a:rPr lang="en-GB" dirty="0"/>
                  <a:t>Test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999564E-2421-475F-9D43-EE1B7567E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44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8" y="2346581"/>
            <a:ext cx="7963421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4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608E-4EF0-48C1-AC2F-72A7E895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C14E-ADD5-4D70-92C4-19A9DF3D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Theorems: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65D12-8697-4DBB-B246-5CBE8D704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3675" y="469900"/>
            <a:ext cx="2813125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213D4-4BDB-4B22-B56C-F265AA3E14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2AAA3-A4AB-40E5-8E1F-9150ACB33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63" y="2990497"/>
            <a:ext cx="8090134" cy="2356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9578C3-3755-41DA-BFD3-93FE4A7FF11A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2471145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CFCA24-E313-44B8-976C-4E6008C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B404-F98E-4468-9B39-ECDFF6EF8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1252" y="469900"/>
            <a:ext cx="2705548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B9B62-0993-4EAB-B6BE-690BBB9C2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/>
              <p:nvPr/>
            </p:nvSpPr>
            <p:spPr>
              <a:xfrm>
                <a:off x="4055633" y="2250140"/>
                <a:ext cx="1599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633" y="2250140"/>
                <a:ext cx="1599091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030F249-3E6E-49BF-8E1F-E4CD60382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33451"/>
            <a:ext cx="3009900" cy="581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D2D75-323A-4B48-AC3C-05B644D46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24" y="3688060"/>
            <a:ext cx="5219700" cy="198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D2EC76-59B6-4E20-BF08-E8BF98D7F973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45606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CFCA24-E313-44B8-976C-4E6008C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B404-F98E-4468-9B39-ECDFF6EF8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1252" y="469900"/>
            <a:ext cx="2705548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B9B62-0993-4EAB-B6BE-690BBB9C2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/>
              <p:nvPr/>
            </p:nvSpPr>
            <p:spPr>
              <a:xfrm>
                <a:off x="5981252" y="4833675"/>
                <a:ext cx="3087444" cy="663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85CA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/>
                  <a:t>, </a:t>
                </a:r>
              </a:p>
              <a:p>
                <a:pPr>
                  <a:buClr>
                    <a:srgbClr val="0085CA"/>
                  </a:buClr>
                </a:pPr>
                <a:r>
                  <a:rPr lang="en-GB" dirty="0"/>
                  <a:t>	the runtime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252" y="4833675"/>
                <a:ext cx="3087444" cy="663451"/>
              </a:xfrm>
              <a:prstGeom prst="rect">
                <a:avLst/>
              </a:prstGeom>
              <a:blipFill>
                <a:blip r:embed="rId2"/>
                <a:stretch>
                  <a:fillRect l="-1183" t="-45872" b="-15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F7D2D75-323A-4B48-AC3C-05B644D46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1" y="2209853"/>
            <a:ext cx="5219700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2F345A-E3E8-41FF-B7CD-E73FA8670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99"/>
          <a:stretch/>
        </p:blipFill>
        <p:spPr>
          <a:xfrm>
            <a:off x="142751" y="4264253"/>
            <a:ext cx="5657850" cy="19201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/>
              <p:nvPr/>
            </p:nvSpPr>
            <p:spPr>
              <a:xfrm>
                <a:off x="4201510" y="1840521"/>
                <a:ext cx="1599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510" y="1840521"/>
                <a:ext cx="1599091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C07F688-3B75-4A0D-B8DE-12FE0066F8A7}"/>
              </a:ext>
            </a:extLst>
          </p:cNvPr>
          <p:cNvSpPr txBox="1"/>
          <p:nvPr/>
        </p:nvSpPr>
        <p:spPr>
          <a:xfrm>
            <a:off x="221381" y="6482375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284512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E1F44-6879-4A29-9CB0-A3A800A1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0527"/>
            <a:ext cx="7430703" cy="2094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716B8-F279-47CF-A075-9788AAC32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79697"/>
            <a:ext cx="6658126" cy="625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7D0FA-BBE4-42B1-8105-25A821AD5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150551"/>
            <a:ext cx="5308334" cy="360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0B1CA3-E737-4394-A78E-A7F58AEFDA5D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018649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168F3-6814-4AC2-B686-255A7507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47" y="2234456"/>
            <a:ext cx="2779747" cy="416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3F0D04-ECEC-47A2-B9F6-D9025182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59" y="2889985"/>
            <a:ext cx="2922922" cy="1124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6F4B92-3CEB-4914-BDB8-63F5FA64A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73" y="2346810"/>
            <a:ext cx="4719738" cy="30970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03F718-947A-4F28-9330-51B39EF9E7A8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2566242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 (3)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725713-3570-4E44-B034-CB85FDB4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302744"/>
            <a:ext cx="7534275" cy="3638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867F2A-472A-459A-8237-46084C2B113C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605986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D48B4-8425-4804-A2B0-3E97064F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12" y="782191"/>
            <a:ext cx="4106080" cy="5553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E3703-1A0A-41E1-8F0D-285111D33306}"/>
              </a:ext>
            </a:extLst>
          </p:cNvPr>
          <p:cNvSpPr txBox="1"/>
          <p:nvPr/>
        </p:nvSpPr>
        <p:spPr>
          <a:xfrm>
            <a:off x="239908" y="6500982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882813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on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F01C-1277-4ABC-B2DA-5944D569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 of correctness tests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5B676A-AF03-40F2-B3CD-106E0BBF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20332"/>
            <a:ext cx="8088457" cy="2363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64D14-8045-4CE3-974F-10BF467FF682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181571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99CC0D-4EBB-421A-89AC-5A3B75D61C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GB" dirty="0"/>
                  <a:t>-norm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99CC0D-4EBB-421A-89AC-5A3B75D61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458" b="-34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BC1091-C9BF-4B38-9679-AAD8FEED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39" y="2434806"/>
            <a:ext cx="2462652" cy="9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83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C650A-037A-4E2F-A9F6-6A51E1A63082}"/>
                  </a:ext>
                </a:extLst>
              </p:cNvPr>
              <p:cNvSpPr>
                <a:spLocks noGrp="1"/>
              </p:cNvSpPr>
              <p:nvPr>
                <p:ph idx="11"/>
              </p:nvPr>
            </p:nvSpPr>
            <p:spPr>
              <a:xfrm>
                <a:off x="457199" y="2346581"/>
                <a:ext cx="8229602" cy="3644104"/>
              </a:xfrm>
            </p:spPr>
            <p:txBody>
              <a:bodyPr/>
              <a:lstStyle/>
              <a:p>
                <a:r>
                  <a:rPr lang="en-GB" dirty="0"/>
                  <a:t>Least square fit of an overdetermined linear system</a:t>
                </a:r>
              </a:p>
              <a:p>
                <a:r>
                  <a:rPr lang="en-GB" dirty="0"/>
                  <a:t>Old method:</a:t>
                </a:r>
              </a:p>
              <a:p>
                <a:pPr lvl="1"/>
                <a:r>
                  <a:rPr lang="en-GB" dirty="0"/>
                  <a:t>Solution obtained by down sampling</a:t>
                </a:r>
              </a:p>
              <a:p>
                <a:r>
                  <a:rPr lang="en-GB" dirty="0"/>
                  <a:t>Problem:</a:t>
                </a:r>
              </a:p>
              <a:p>
                <a:pPr lvl="1"/>
                <a:r>
                  <a:rPr lang="en-GB" dirty="0"/>
                  <a:t>Complex solution</a:t>
                </a:r>
              </a:p>
              <a:p>
                <a:pPr lvl="1"/>
                <a:r>
                  <a:rPr lang="en-GB" dirty="0"/>
                  <a:t>Down sampling distribution depends on norms of rows of the left singular vector matrix of the original system</a:t>
                </a:r>
              </a:p>
              <a:p>
                <a:r>
                  <a:rPr lang="en-GB" dirty="0"/>
                  <a:t>Solution:</a:t>
                </a:r>
              </a:p>
              <a:p>
                <a:pPr lvl="1"/>
                <a:r>
                  <a:rPr lang="en-GB" dirty="0"/>
                  <a:t>Multiply the equation matrix on the left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𝐻𝐷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The resulting left singular matrix have almost uniform sampling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C650A-037A-4E2F-A9F6-6A51E1A63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xfrm>
                <a:off x="457199" y="2346581"/>
                <a:ext cx="8229602" cy="3644104"/>
              </a:xfrm>
              <a:blipFill>
                <a:blip r:embed="rId2"/>
                <a:stretch>
                  <a:fillRect l="-1556" t="-2174" r="-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74D6E7E-C562-4B40-86C2-1498B0B3DF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𝑹𝒆𝒈𝒓𝒆𝒔𝒔𝒊𝒐𝒏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74D6E7E-C562-4B40-86C2-1498B0B3D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ECDC5-9B1B-43B9-A667-887B6CCE8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6D7D56-B004-4DC4-90E6-846EC4C87D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4016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8" y="2346581"/>
            <a:ext cx="7963421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Number of training samples required for a K-Nearest Neighbour search algorithm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E958B29-C8F0-4B26-8085-F78C16C83F8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379" y="3698414"/>
              <a:ext cx="7697241" cy="940438"/>
            </p:xfrm>
            <a:graphic>
              <a:graphicData uri="http://schemas.openxmlformats.org/drawingml/2006/table">
                <a:tbl>
                  <a:tblPr/>
                  <a:tblGrid>
                    <a:gridCol w="1753051">
                      <a:extLst>
                        <a:ext uri="{9D8B030D-6E8A-4147-A177-3AD203B41FA5}">
                          <a16:colId xmlns:a16="http://schemas.microsoft.com/office/drawing/2014/main" val="3673504842"/>
                        </a:ext>
                      </a:extLst>
                    </a:gridCol>
                    <a:gridCol w="532946">
                      <a:extLst>
                        <a:ext uri="{9D8B030D-6E8A-4147-A177-3AD203B41FA5}">
                          <a16:colId xmlns:a16="http://schemas.microsoft.com/office/drawing/2014/main" val="1584520321"/>
                        </a:ext>
                      </a:extLst>
                    </a:gridCol>
                    <a:gridCol w="651353">
                      <a:extLst>
                        <a:ext uri="{9D8B030D-6E8A-4147-A177-3AD203B41FA5}">
                          <a16:colId xmlns:a16="http://schemas.microsoft.com/office/drawing/2014/main" val="2259778033"/>
                        </a:ext>
                      </a:extLst>
                    </a:gridCol>
                    <a:gridCol w="601250">
                      <a:extLst>
                        <a:ext uri="{9D8B030D-6E8A-4147-A177-3AD203B41FA5}">
                          <a16:colId xmlns:a16="http://schemas.microsoft.com/office/drawing/2014/main" val="3030341417"/>
                        </a:ext>
                      </a:extLst>
                    </a:gridCol>
                    <a:gridCol w="889348">
                      <a:extLst>
                        <a:ext uri="{9D8B030D-6E8A-4147-A177-3AD203B41FA5}">
                          <a16:colId xmlns:a16="http://schemas.microsoft.com/office/drawing/2014/main" val="129207982"/>
                        </a:ext>
                      </a:extLst>
                    </a:gridCol>
                    <a:gridCol w="1089764">
                      <a:extLst>
                        <a:ext uri="{9D8B030D-6E8A-4147-A177-3AD203B41FA5}">
                          <a16:colId xmlns:a16="http://schemas.microsoft.com/office/drawing/2014/main" val="3307429762"/>
                        </a:ext>
                      </a:extLst>
                    </a:gridCol>
                    <a:gridCol w="1102290">
                      <a:extLst>
                        <a:ext uri="{9D8B030D-6E8A-4147-A177-3AD203B41FA5}">
                          <a16:colId xmlns:a16="http://schemas.microsoft.com/office/drawing/2014/main" val="781931305"/>
                        </a:ext>
                      </a:extLst>
                    </a:gridCol>
                    <a:gridCol w="1077239">
                      <a:extLst>
                        <a:ext uri="{9D8B030D-6E8A-4147-A177-3AD203B41FA5}">
                          <a16:colId xmlns:a16="http://schemas.microsoft.com/office/drawing/2014/main" val="3545220671"/>
                        </a:ext>
                      </a:extLst>
                    </a:gridCol>
                  </a:tblGrid>
                  <a:tr h="37434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Dimension size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5329430"/>
                      </a:ext>
                    </a:extLst>
                  </a:tr>
                  <a:tr h="56608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Number of samples required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45,378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5.76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4.22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1.28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72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68488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E958B29-C8F0-4B26-8085-F78C16C83F8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379" y="3698414"/>
              <a:ext cx="7697241" cy="940438"/>
            </p:xfrm>
            <a:graphic>
              <a:graphicData uri="http://schemas.openxmlformats.org/drawingml/2006/table">
                <a:tbl>
                  <a:tblPr/>
                  <a:tblGrid>
                    <a:gridCol w="1753051">
                      <a:extLst>
                        <a:ext uri="{9D8B030D-6E8A-4147-A177-3AD203B41FA5}">
                          <a16:colId xmlns:a16="http://schemas.microsoft.com/office/drawing/2014/main" val="3673504842"/>
                        </a:ext>
                      </a:extLst>
                    </a:gridCol>
                    <a:gridCol w="532946">
                      <a:extLst>
                        <a:ext uri="{9D8B030D-6E8A-4147-A177-3AD203B41FA5}">
                          <a16:colId xmlns:a16="http://schemas.microsoft.com/office/drawing/2014/main" val="1584520321"/>
                        </a:ext>
                      </a:extLst>
                    </a:gridCol>
                    <a:gridCol w="651353">
                      <a:extLst>
                        <a:ext uri="{9D8B030D-6E8A-4147-A177-3AD203B41FA5}">
                          <a16:colId xmlns:a16="http://schemas.microsoft.com/office/drawing/2014/main" val="2259778033"/>
                        </a:ext>
                      </a:extLst>
                    </a:gridCol>
                    <a:gridCol w="601250">
                      <a:extLst>
                        <a:ext uri="{9D8B030D-6E8A-4147-A177-3AD203B41FA5}">
                          <a16:colId xmlns:a16="http://schemas.microsoft.com/office/drawing/2014/main" val="3030341417"/>
                        </a:ext>
                      </a:extLst>
                    </a:gridCol>
                    <a:gridCol w="889348">
                      <a:extLst>
                        <a:ext uri="{9D8B030D-6E8A-4147-A177-3AD203B41FA5}">
                          <a16:colId xmlns:a16="http://schemas.microsoft.com/office/drawing/2014/main" val="129207982"/>
                        </a:ext>
                      </a:extLst>
                    </a:gridCol>
                    <a:gridCol w="1089764">
                      <a:extLst>
                        <a:ext uri="{9D8B030D-6E8A-4147-A177-3AD203B41FA5}">
                          <a16:colId xmlns:a16="http://schemas.microsoft.com/office/drawing/2014/main" val="3307429762"/>
                        </a:ext>
                      </a:extLst>
                    </a:gridCol>
                    <a:gridCol w="1102290">
                      <a:extLst>
                        <a:ext uri="{9D8B030D-6E8A-4147-A177-3AD203B41FA5}">
                          <a16:colId xmlns:a16="http://schemas.microsoft.com/office/drawing/2014/main" val="781931305"/>
                        </a:ext>
                      </a:extLst>
                    </a:gridCol>
                    <a:gridCol w="1077239">
                      <a:extLst>
                        <a:ext uri="{9D8B030D-6E8A-4147-A177-3AD203B41FA5}">
                          <a16:colId xmlns:a16="http://schemas.microsoft.com/office/drawing/2014/main" val="3545220671"/>
                        </a:ext>
                      </a:extLst>
                    </a:gridCol>
                  </a:tblGrid>
                  <a:tr h="37434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Dimension size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034" r="-102298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467" r="-731776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6869" r="-69090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945" r="-368493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145" r="-20055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552" r="-98343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14124" r="-565" b="-16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5329430"/>
                      </a:ext>
                    </a:extLst>
                  </a:tr>
                  <a:tr h="56608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Number of samples required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034" t="-66667" r="-102298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467" t="-66667" r="-731776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6869" t="-66667" r="-69090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945" t="-66667" r="-368493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145" t="-66667" r="-20055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552" t="-66667" r="-98343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14124" t="-66667" r="-565" b="-10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8488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9708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F01C-1277-4ABC-B2DA-5944D569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741212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4429-5340-454E-9F28-327445E5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2825015" cy="192703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1491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9" y="2346581"/>
            <a:ext cx="2235897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36E2AF-6342-4EA6-8285-DDBCCD177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48" y="2812267"/>
            <a:ext cx="5002459" cy="317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7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False Structure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A3E1A0-0485-4A05-AE62-DC2CF87D2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51" y="2210617"/>
            <a:ext cx="6130196" cy="35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0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False Structure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Computation difficulty</a:t>
            </a:r>
          </a:p>
          <a:p>
            <a:pPr lvl="1"/>
            <a:r>
              <a:rPr lang="en-GB" dirty="0"/>
              <a:t>Time</a:t>
            </a:r>
          </a:p>
          <a:p>
            <a:pPr lvl="1"/>
            <a:r>
              <a:rPr lang="en-GB" dirty="0"/>
              <a:t>Complexity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85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Projection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4767125"/>
            <a:ext cx="8229600" cy="877387"/>
          </a:xfrm>
        </p:spPr>
        <p:txBody>
          <a:bodyPr/>
          <a:lstStyle/>
          <a:p>
            <a:r>
              <a:rPr lang="en-GB" dirty="0"/>
              <a:t>Assist applications whose data is represented geometrically in high dimensional vector spaces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2F95BD-373B-4864-B72A-28499E937687}"/>
              </a:ext>
            </a:extLst>
          </p:cNvPr>
          <p:cNvGrpSpPr/>
          <p:nvPr/>
        </p:nvGrpSpPr>
        <p:grpSpPr>
          <a:xfrm>
            <a:off x="1788320" y="2246520"/>
            <a:ext cx="4825421" cy="2232563"/>
            <a:chOff x="744499" y="3573108"/>
            <a:chExt cx="4512726" cy="19613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6620AEC-AFF2-4CB7-8870-BC419D86716C}"/>
                </a:ext>
              </a:extLst>
            </p:cNvPr>
            <p:cNvGrpSpPr/>
            <p:nvPr/>
          </p:nvGrpSpPr>
          <p:grpSpPr>
            <a:xfrm>
              <a:off x="744499" y="3573108"/>
              <a:ext cx="1920992" cy="1961359"/>
              <a:chOff x="2046796" y="4072980"/>
              <a:chExt cx="1920992" cy="196135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DB74FB0-F8BC-4606-921F-55C97522F7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5789" b="93484" l="8257" r="92890">
                            <a14:foregroundMark x1="88532" y1="38847" x2="88532" y2="38847"/>
                            <a14:foregroundMark x1="92890" y1="62406" x2="92890" y2="62406"/>
                            <a14:foregroundMark x1="67661" y1="93484" x2="67661" y2="93484"/>
                            <a14:foregroundMark x1="8257" y1="76441" x2="8257" y2="76441"/>
                            <a14:foregroundMark x1="87385" y1="39599" x2="87385" y2="39599"/>
                            <a14:foregroundMark x1="51376" y1="15789" x2="51376" y2="15789"/>
                            <a14:foregroundMark x1="61697" y1="81454" x2="61697" y2="81454"/>
                            <a14:foregroundMark x1="65138" y1="92982" x2="65138" y2="92982"/>
                            <a14:foregroundMark x1="66284" y1="92982" x2="66284" y2="92982"/>
                          </a14:backgroundRemoval>
                        </a14:imgEffect>
                      </a14:imgLayer>
                    </a14:imgProps>
                  </a:ext>
                </a:extLst>
              </a:blip>
              <a:srcRect l="4454" t="10143" r="2739" b="3510"/>
              <a:stretch/>
            </p:blipFill>
            <p:spPr>
              <a:xfrm>
                <a:off x="2046796" y="4072980"/>
                <a:ext cx="1920992" cy="163561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B25757F-FA32-4418-96FD-4A0DF445BD49}"/>
                      </a:ext>
                    </a:extLst>
                  </p:cNvPr>
                  <p:cNvSpPr txBox="1"/>
                  <p:nvPr/>
                </p:nvSpPr>
                <p:spPr>
                  <a:xfrm>
                    <a:off x="2499925" y="5660069"/>
                    <a:ext cx="1014734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a14:m>
                    <a:r>
                      <a:rPr lang="en-GB" b="0" dirty="0"/>
                      <a:t> in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B25757F-FA32-4418-96FD-4A0DF445BD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9925" y="5660069"/>
                    <a:ext cx="1014734" cy="3742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819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48E263-F8C8-4BBE-AB67-E89FD6E3602A}"/>
                </a:ext>
              </a:extLst>
            </p:cNvPr>
            <p:cNvGrpSpPr/>
            <p:nvPr/>
          </p:nvGrpSpPr>
          <p:grpSpPr>
            <a:xfrm>
              <a:off x="3910112" y="3731785"/>
              <a:ext cx="1347113" cy="1796889"/>
              <a:chOff x="4883666" y="4231657"/>
              <a:chExt cx="1347113" cy="179688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98FCD84-97F0-4849-ADE5-95FEA43D4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957" b="91342" l="10000" r="90000">
                            <a14:foregroundMark x1="10000" y1="10823" x2="10000" y2="10823"/>
                            <a14:foregroundMark x1="73478" y1="50649" x2="73478" y2="50649"/>
                            <a14:foregroundMark x1="70435" y1="52381" x2="70435" y2="52381"/>
                            <a14:foregroundMark x1="10870" y1="10823" x2="10870" y2="10823"/>
                            <a14:foregroundMark x1="72609" y1="51082" x2="72609" y2="51082"/>
                            <a14:foregroundMark x1="70000" y1="52814" x2="70000" y2="52814"/>
                            <a14:foregroundMark x1="70000" y1="52814" x2="70000" y2="52814"/>
                            <a14:foregroundMark x1="72174" y1="52814" x2="72174" y2="52814"/>
                            <a14:foregroundMark x1="74348" y1="51082" x2="74348" y2="51082"/>
                            <a14:foregroundMark x1="74348" y1="51082" x2="74348" y2="51082"/>
                            <a14:foregroundMark x1="89130" y1="89610" x2="89130" y2="89610"/>
                            <a14:foregroundMark x1="89130" y1="91342" x2="89130" y2="91342"/>
                            <a14:backgroundMark x1="91304" y1="93074" x2="91304" y2="93074"/>
                            <a14:backgroundMark x1="92609" y1="91775" x2="92609" y2="91775"/>
                            <a14:backgroundMark x1="73043" y1="73160" x2="73043" y2="73160"/>
                            <a14:backgroundMark x1="50870" y1="29004" x2="63913" y2="1558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010985" y="4231657"/>
                <a:ext cx="1092476" cy="109722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FB2F744-2078-4628-A422-9469033D085A}"/>
                      </a:ext>
                    </a:extLst>
                  </p:cNvPr>
                  <p:cNvSpPr txBox="1"/>
                  <p:nvPr/>
                </p:nvSpPr>
                <p:spPr>
                  <a:xfrm>
                    <a:off x="4883666" y="5654276"/>
                    <a:ext cx="1347113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GB" dirty="0"/>
                      <a:t> in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FB2F744-2078-4628-A422-9469033D08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3666" y="5654276"/>
                    <a:ext cx="1347113" cy="37427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819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61BB5A9-0464-45E3-96EB-0270D844F3EB}"/>
                </a:ext>
              </a:extLst>
            </p:cNvPr>
            <p:cNvGrpSpPr/>
            <p:nvPr/>
          </p:nvGrpSpPr>
          <p:grpSpPr>
            <a:xfrm>
              <a:off x="2807567" y="3937800"/>
              <a:ext cx="1189644" cy="623348"/>
              <a:chOff x="2807567" y="3937800"/>
              <a:chExt cx="1189644" cy="62334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2D9EADC-B1F0-4972-B5FB-781BB2BAD0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07567" y="4220677"/>
                <a:ext cx="1189644" cy="34047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CF96D85-BAFE-4BC5-881F-B6F6443F88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2896" y="3937800"/>
                    <a:ext cx="95712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CF96D85-BAFE-4BC5-881F-B6F6443F8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2896" y="3937800"/>
                    <a:ext cx="95712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721AAC-76E8-44E3-8038-6F5BB404E3D7}"/>
                  </a:ext>
                </a:extLst>
              </p:cNvPr>
              <p:cNvSpPr txBox="1"/>
              <p:nvPr/>
            </p:nvSpPr>
            <p:spPr>
              <a:xfrm>
                <a:off x="6364867" y="5585466"/>
                <a:ext cx="266639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400" dirty="0"/>
                  <a:t> – Data matrix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400" dirty="0"/>
                  <a:t> – Euclidean space dimension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400" dirty="0"/>
                  <a:t> – Reduced space dimension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721AAC-76E8-44E3-8038-6F5BB404E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867" y="5585466"/>
                <a:ext cx="2666399" cy="738664"/>
              </a:xfrm>
              <a:prstGeom prst="rect">
                <a:avLst/>
              </a:prstGeom>
              <a:blipFill>
                <a:blip r:embed="rId12"/>
                <a:stretch>
                  <a:fillRect t="-826" r="-228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CF7244-E5FB-42A8-82D9-18393C92F701}"/>
                  </a:ext>
                </a:extLst>
              </p:cNvPr>
              <p:cNvSpPr txBox="1"/>
              <p:nvPr/>
            </p:nvSpPr>
            <p:spPr>
              <a:xfrm>
                <a:off x="4029508" y="3145053"/>
                <a:ext cx="120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CF7244-E5FB-42A8-82D9-18393C92F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08" y="3145053"/>
                <a:ext cx="120174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269908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2005</Words>
  <Application>Microsoft Office PowerPoint</Application>
  <PresentationFormat>On-screen Show (4:3)</PresentationFormat>
  <Paragraphs>430</Paragraphs>
  <Slides>51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Cambria Math</vt:lpstr>
      <vt:lpstr>Imperial College London Theme</vt:lpstr>
      <vt:lpstr>Dimension Reduction for Big Data</vt:lpstr>
      <vt:lpstr>Overview</vt:lpstr>
      <vt:lpstr>Applications</vt:lpstr>
      <vt:lpstr>Curse of Dimensionality</vt:lpstr>
      <vt:lpstr>Curse of Dimensionality</vt:lpstr>
      <vt:lpstr>Curse of Dimensionality</vt:lpstr>
      <vt:lpstr>Curse of Dimensionality</vt:lpstr>
      <vt:lpstr>Curse of Dimensionality</vt:lpstr>
      <vt:lpstr>Random Projection (1)</vt:lpstr>
      <vt:lpstr>Random Projection (2)</vt:lpstr>
      <vt:lpstr>Johnson-Lindenstrauss Transform</vt:lpstr>
      <vt:lpstr>Goal</vt:lpstr>
      <vt:lpstr>Design Methods</vt:lpstr>
      <vt:lpstr>FJLT Method 1</vt:lpstr>
      <vt:lpstr>FJLT Method 1</vt:lpstr>
      <vt:lpstr>FJLT Method 1</vt:lpstr>
      <vt:lpstr>FJLT Method 1</vt:lpstr>
      <vt:lpstr>Results</vt:lpstr>
      <vt:lpstr>Results</vt:lpstr>
      <vt:lpstr>Results</vt:lpstr>
      <vt:lpstr>Design Methods</vt:lpstr>
      <vt:lpstr>FJLT Method 2</vt:lpstr>
      <vt:lpstr>Results</vt:lpstr>
      <vt:lpstr>Results</vt:lpstr>
      <vt:lpstr>Results</vt:lpstr>
      <vt:lpstr>Results</vt:lpstr>
      <vt:lpstr>Summary</vt:lpstr>
      <vt:lpstr>Comparison (1)</vt:lpstr>
      <vt:lpstr>Comparison (2)</vt:lpstr>
      <vt:lpstr>FJLT 1 on ML</vt:lpstr>
      <vt:lpstr>FJLT 2 on ML</vt:lpstr>
      <vt:lpstr>FJLT on ML</vt:lpstr>
      <vt:lpstr>Conclusions</vt:lpstr>
      <vt:lpstr>Future Work</vt:lpstr>
      <vt:lpstr>Thank you</vt:lpstr>
      <vt:lpstr>APPENDIX</vt:lpstr>
      <vt:lpstr>FJLT Method 1</vt:lpstr>
      <vt:lpstr>FJLT Method 1</vt:lpstr>
      <vt:lpstr>Results</vt:lpstr>
      <vt:lpstr>FJLT Method 2</vt:lpstr>
      <vt:lpstr>FJLT Method 2</vt:lpstr>
      <vt:lpstr>FJLT Method 2</vt:lpstr>
      <vt:lpstr>FJLT Method 2 (1)</vt:lpstr>
      <vt:lpstr>FJLT Method 2 (2)</vt:lpstr>
      <vt:lpstr>FJLT Method 2 (3)</vt:lpstr>
      <vt:lpstr>Comparison Tests</vt:lpstr>
      <vt:lpstr>FJLT on ML</vt:lpstr>
      <vt:lpstr>l_p-norm</vt:lpstr>
      <vt:lpstr>ℓ_2  Regression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Devin Nanayakkara</cp:lastModifiedBy>
  <cp:revision>116</cp:revision>
  <dcterms:created xsi:type="dcterms:W3CDTF">2017-02-16T14:49:58Z</dcterms:created>
  <dcterms:modified xsi:type="dcterms:W3CDTF">2018-06-25T08:30:28Z</dcterms:modified>
</cp:coreProperties>
</file>