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Nixie One"/>
      <p:regular r:id="rId16"/>
    </p:embeddedFont>
    <p:embeddedFont>
      <p:font typeface="Helvetica Neue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ik4ro/t4j+3wdvqcMGzYSnAISF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HelveticaNeue-regular.fntdata"/><Relationship Id="rId16" Type="http://schemas.openxmlformats.org/officeDocument/2006/relationships/font" Target="fonts/NixieOne-regular.fntdata"/><Relationship Id="rId5" Type="http://schemas.openxmlformats.org/officeDocument/2006/relationships/slide" Target="slides/slide1.xml"/><Relationship Id="rId19" Type="http://schemas.openxmlformats.org/officeDocument/2006/relationships/font" Target="fonts/HelveticaNeue-italic.fntdata"/><Relationship Id="rId6" Type="http://schemas.openxmlformats.org/officeDocument/2006/relationships/slide" Target="slides/slide2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dbccb956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35dbccb95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dbccb956a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g35dbccb956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dbccb956a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35dbccb956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dbccb956a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g35dbccb956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6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6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6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6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6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6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2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26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26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6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26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6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6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6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6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p26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26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2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27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2" name="Google Shape;52;p2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2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57" name="Google Shape;57;p2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2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" name="Google Shape;60;p2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61" name="Google Shape;61;p2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2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70" name="Google Shape;70;p2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27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7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7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7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7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" name="Google Shape;79;p27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80" name="Google Shape;80;p2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27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28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28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2" name="Google Shape;92;p28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8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8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8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8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97;p28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98" name="Google Shape;98;p2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p28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p28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102" name="Google Shape;102;p2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28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111" name="Google Shape;111;p2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28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8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8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8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8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28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121" name="Google Shape;121;p2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28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Google Shape;130;p2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2" name="Google Shape;132;p29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◇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￭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￮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2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oogle Shape;141;p2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2" name="Google Shape;142;p2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p2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2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7" name="Google Shape;147;p2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2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" name="Google Shape;154;p2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5" name="Google Shape;155;p2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oogle Shape;163;p2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4" name="Google Shape;164;p2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2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1" name="Google Shape;171;p3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3" name="Google Shape;173;p30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4" name="Google Shape;174;p30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30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0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0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0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" name="Google Shape;179;p3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0" name="Google Shape;180;p3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2" name="Google Shape;182;p30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" name="Google Shape;183;p30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4" name="Google Shape;184;p3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" name="Google Shape;192;p30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3" name="Google Shape;193;p3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3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31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" name="Google Shape;201;p31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1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1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1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1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1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1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2" name="Google Shape;212;p32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214" name="Google Shape;214;p32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2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2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2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32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219" name="Google Shape;219;p3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" name="Google Shape;221;p32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2" name="Google Shape;222;p32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223" name="Google Shape;223;p3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" name="Google Shape;231;p32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232" name="Google Shape;232;p3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6" name="Google Shape;236;p32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2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2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2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2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" name="Google Shape;241;p32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242" name="Google Shape;242;p3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" name="Google Shape;248;p32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2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en" sz="12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b="0" i="0" sz="12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50" name="Google Shape;250;p3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3" name="Google Shape;253;p33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4" name="Google Shape;254;p33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55" name="Google Shape;255;p33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6" name="Google Shape;256;p33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7" name="Google Shape;257;p33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3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3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3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1" name="Google Shape;261;p33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62" name="Google Shape;262;p3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" name="Google Shape;264;p33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5" name="Google Shape;265;p33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66" name="Google Shape;266;p3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" name="Google Shape;274;p33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75" name="Google Shape;275;p3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9" name="Google Shape;279;p33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3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3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3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3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4" name="Google Shape;284;p33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85" name="Google Shape;285;p3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33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5" name="Google Shape;295;p34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6" name="Google Shape;296;p34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97" name="Google Shape;297;p34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4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4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4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1" name="Google Shape;301;p34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302" name="Google Shape;302;p3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4" name="Google Shape;304;p34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34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306" name="Google Shape;306;p3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4" name="Google Shape;314;p34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15" name="Google Shape;315;p3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9" name="Google Shape;319;p34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4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4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4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4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4" name="Google Shape;324;p34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25" name="Google Shape;325;p3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1" name="Google Shape;331;p34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◇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￭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￮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"/>
          <p:cNvSpPr txBox="1"/>
          <p:nvPr>
            <p:ph type="ctrTitle"/>
          </p:nvPr>
        </p:nvSpPr>
        <p:spPr>
          <a:xfrm>
            <a:off x="1374950" y="2380375"/>
            <a:ext cx="6819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Implementación</a:t>
            </a:r>
            <a:r>
              <a:rPr lang="en"/>
              <a:t> de Microservicios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200"/>
              <a:t>Spring Boot</a:t>
            </a:r>
            <a:endParaRPr sz="2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300"/>
              <a:t>EduTech Innovators SPA</a:t>
            </a:r>
            <a:endParaRPr sz="3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1"/>
          <p:cNvSpPr txBox="1"/>
          <p:nvPr>
            <p:ph type="title"/>
          </p:nvPr>
        </p:nvSpPr>
        <p:spPr>
          <a:xfrm>
            <a:off x="2893575" y="128275"/>
            <a:ext cx="52905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Diagrama de clases</a:t>
            </a:r>
            <a:endParaRPr/>
          </a:p>
        </p:txBody>
      </p:sp>
      <p:sp>
        <p:nvSpPr>
          <p:cNvPr id="401" name="Google Shape;401;p1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2" name="Google Shape;40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" y="773574"/>
            <a:ext cx="8434818" cy="41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8" name="Google Shape;4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075" y="230100"/>
            <a:ext cx="6941201" cy="4787348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19"/>
          <p:cNvSpPr txBox="1"/>
          <p:nvPr/>
        </p:nvSpPr>
        <p:spPr>
          <a:xfrm>
            <a:off x="-264725" y="2231350"/>
            <a:ext cx="2521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accent2"/>
                </a:solidFill>
                <a:latin typeface="Nixie One"/>
                <a:ea typeface="Nixie One"/>
                <a:cs typeface="Nixie One"/>
                <a:sym typeface="Nixie One"/>
              </a:rPr>
              <a:t>Diagrama de despliegue</a:t>
            </a:r>
            <a:endParaRPr b="1" i="0" sz="2800" u="none" cap="none" strike="noStrike">
              <a:solidFill>
                <a:schemeClr val="accent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"/>
          <p:cNvSpPr txBox="1"/>
          <p:nvPr>
            <p:ph type="title"/>
          </p:nvPr>
        </p:nvSpPr>
        <p:spPr>
          <a:xfrm>
            <a:off x="2542675" y="8338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Equipo de Trabajo:</a:t>
            </a:r>
            <a:endParaRPr/>
          </a:p>
        </p:txBody>
      </p:sp>
      <p:sp>
        <p:nvSpPr>
          <p:cNvPr id="343" name="Google Shape;343;p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2"/>
          <p:cNvSpPr txBox="1"/>
          <p:nvPr/>
        </p:nvSpPr>
        <p:spPr>
          <a:xfrm>
            <a:off x="930989" y="2355142"/>
            <a:ext cx="5750700" cy="21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Seccion: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DSY1103 - 011D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Docente: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Eduardo Baeza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Grupo Nº: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Integrantes: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Jonathan Larraguibel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Daniel Morales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Danae Miranda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"/>
          <p:cNvSpPr txBox="1"/>
          <p:nvPr>
            <p:ph type="ctrTitle"/>
          </p:nvPr>
        </p:nvSpPr>
        <p:spPr>
          <a:xfrm>
            <a:off x="2771850" y="2372025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000">
                <a:solidFill>
                  <a:schemeClr val="accent2"/>
                </a:solidFill>
              </a:rPr>
              <a:t>Estructura del sistema</a:t>
            </a:r>
            <a:endParaRPr/>
          </a:p>
        </p:txBody>
      </p:sp>
      <p:sp>
        <p:nvSpPr>
          <p:cNvPr id="350" name="Google Shape;350;p3"/>
          <p:cNvSpPr txBox="1"/>
          <p:nvPr>
            <p:ph idx="1" type="subTitle"/>
          </p:nvPr>
        </p:nvSpPr>
        <p:spPr>
          <a:xfrm>
            <a:off x="2151075" y="396105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p3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"/>
          <p:cNvSpPr txBox="1"/>
          <p:nvPr>
            <p:ph type="title"/>
          </p:nvPr>
        </p:nvSpPr>
        <p:spPr>
          <a:xfrm>
            <a:off x="2536925" y="899550"/>
            <a:ext cx="5982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  <p:sp>
        <p:nvSpPr>
          <p:cNvPr id="357" name="Google Shape;357;p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4"/>
          <p:cNvSpPr txBox="1"/>
          <p:nvPr>
            <p:ph idx="1" type="body"/>
          </p:nvPr>
        </p:nvSpPr>
        <p:spPr>
          <a:xfrm>
            <a:off x="1654600" y="1544850"/>
            <a:ext cx="5553900" cy="28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i="1" lang="en" sz="1200">
                <a:solidFill>
                  <a:schemeClr val="dk1"/>
                </a:solidFill>
              </a:rPr>
              <a:t>A </a:t>
            </a:r>
            <a:r>
              <a:rPr i="1" lang="en" sz="1200">
                <a:solidFill>
                  <a:schemeClr val="dk1"/>
                </a:solidFill>
              </a:rPr>
              <a:t>continuación</a:t>
            </a:r>
            <a:r>
              <a:rPr i="1" lang="en" sz="1200">
                <a:solidFill>
                  <a:schemeClr val="dk1"/>
                </a:solidFill>
              </a:rPr>
              <a:t> se </a:t>
            </a:r>
            <a:r>
              <a:rPr i="1" lang="en" sz="1200">
                <a:solidFill>
                  <a:schemeClr val="dk1"/>
                </a:solidFill>
              </a:rPr>
              <a:t>presentará</a:t>
            </a:r>
            <a:r>
              <a:rPr i="1" lang="en" sz="1200">
                <a:solidFill>
                  <a:schemeClr val="dk1"/>
                </a:solidFill>
              </a:rPr>
              <a:t> el proyecto de Edutech Innovators SPA desarrollado en </a:t>
            </a:r>
            <a:r>
              <a:rPr i="1" lang="en" sz="1200">
                <a:solidFill>
                  <a:schemeClr val="dk1"/>
                </a:solidFill>
              </a:rPr>
              <a:t>Spring Boot estructurado</a:t>
            </a:r>
            <a:r>
              <a:rPr i="1" lang="en" sz="1200">
                <a:solidFill>
                  <a:schemeClr val="dk1"/>
                </a:solidFill>
              </a:rPr>
              <a:t> con tres </a:t>
            </a:r>
            <a:r>
              <a:rPr i="1" lang="en" sz="1200">
                <a:solidFill>
                  <a:schemeClr val="dk1"/>
                </a:solidFill>
              </a:rPr>
              <a:t>módulos</a:t>
            </a:r>
            <a:r>
              <a:rPr i="1" lang="en" sz="1200">
                <a:solidFill>
                  <a:schemeClr val="dk1"/>
                </a:solidFill>
              </a:rPr>
              <a:t> funcionales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i="1" lang="en" sz="1200">
                <a:solidFill>
                  <a:schemeClr val="dk1"/>
                </a:solidFill>
              </a:rPr>
              <a:t>Gestión</a:t>
            </a:r>
            <a:r>
              <a:rPr i="1" lang="en" sz="1200">
                <a:solidFill>
                  <a:schemeClr val="dk1"/>
                </a:solidFill>
              </a:rPr>
              <a:t> de Usuarios: manejo de cuentas, credenciales y roles.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i="1" lang="en" sz="1200">
                <a:solidFill>
                  <a:schemeClr val="dk1"/>
                </a:solidFill>
              </a:rPr>
              <a:t>Gestion de Cursos: administración de contenidos académicos.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i="1" lang="en" sz="1200">
                <a:solidFill>
                  <a:schemeClr val="dk1"/>
                </a:solidFill>
              </a:rPr>
              <a:t>Gestion de Soporte: gestión de tickets para consultas o incidencias.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dbccb956a_0_0"/>
          <p:cNvSpPr txBox="1"/>
          <p:nvPr>
            <p:ph type="ctrTitle"/>
          </p:nvPr>
        </p:nvSpPr>
        <p:spPr>
          <a:xfrm>
            <a:off x="2771850" y="2372025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000">
                <a:solidFill>
                  <a:schemeClr val="accent2"/>
                </a:solidFill>
              </a:rPr>
              <a:t>Diagrama de Arquitectura Modular</a:t>
            </a:r>
            <a:endParaRPr/>
          </a:p>
        </p:txBody>
      </p:sp>
      <p:sp>
        <p:nvSpPr>
          <p:cNvPr id="364" name="Google Shape;364;g35dbccb956a_0_0"/>
          <p:cNvSpPr txBox="1"/>
          <p:nvPr>
            <p:ph idx="1" type="subTitle"/>
          </p:nvPr>
        </p:nvSpPr>
        <p:spPr>
          <a:xfrm>
            <a:off x="2151075" y="396105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g35dbccb956a_0_0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dbccb956a_0_6"/>
          <p:cNvSpPr txBox="1"/>
          <p:nvPr>
            <p:ph type="title"/>
          </p:nvPr>
        </p:nvSpPr>
        <p:spPr>
          <a:xfrm>
            <a:off x="2536925" y="899550"/>
            <a:ext cx="5982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  <p:sp>
        <p:nvSpPr>
          <p:cNvPr id="371" name="Google Shape;371;g35dbccb956a_0_6"/>
          <p:cNvSpPr txBox="1"/>
          <p:nvPr>
            <p:ph idx="1" type="body"/>
          </p:nvPr>
        </p:nvSpPr>
        <p:spPr>
          <a:xfrm>
            <a:off x="1654600" y="1544850"/>
            <a:ext cx="5553900" cy="28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i="1" lang="en" sz="1200">
                <a:solidFill>
                  <a:schemeClr val="dk1"/>
                </a:solidFill>
              </a:rPr>
              <a:t>El proyecto esta estructurado en tres modulos</a:t>
            </a:r>
            <a:endParaRPr sz="12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35dbccb956a_0_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3" name="Google Shape;373;g35dbccb956a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475" y="330375"/>
            <a:ext cx="5734050" cy="43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g35dbccb956a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304800"/>
            <a:ext cx="5734050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dbccb956a_0_19"/>
          <p:cNvSpPr txBox="1"/>
          <p:nvPr>
            <p:ph type="ctrTitle"/>
          </p:nvPr>
        </p:nvSpPr>
        <p:spPr>
          <a:xfrm>
            <a:off x="2771850" y="2372025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000">
                <a:solidFill>
                  <a:schemeClr val="accent2"/>
                </a:solidFill>
              </a:rPr>
              <a:t>Gestion de Usuario</a:t>
            </a:r>
            <a:endParaRPr/>
          </a:p>
        </p:txBody>
      </p:sp>
      <p:sp>
        <p:nvSpPr>
          <p:cNvPr id="380" name="Google Shape;380;g35dbccb956a_0_19"/>
          <p:cNvSpPr txBox="1"/>
          <p:nvPr>
            <p:ph idx="1" type="subTitle"/>
          </p:nvPr>
        </p:nvSpPr>
        <p:spPr>
          <a:xfrm>
            <a:off x="2151075" y="396105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1" name="Google Shape;381;g35dbccb956a_0_19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dbccb956a_0_25"/>
          <p:cNvSpPr txBox="1"/>
          <p:nvPr>
            <p:ph type="title"/>
          </p:nvPr>
        </p:nvSpPr>
        <p:spPr>
          <a:xfrm>
            <a:off x="2536925" y="899550"/>
            <a:ext cx="5982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  <p:sp>
        <p:nvSpPr>
          <p:cNvPr id="387" name="Google Shape;387;g35dbccb956a_0_2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8" name="Google Shape;388;g35dbccb956a_0_25"/>
          <p:cNvSpPr txBox="1"/>
          <p:nvPr>
            <p:ph idx="1" type="body"/>
          </p:nvPr>
        </p:nvSpPr>
        <p:spPr>
          <a:xfrm>
            <a:off x="1654600" y="1544850"/>
            <a:ext cx="5553900" cy="28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i="1" lang="en" sz="1200">
                <a:solidFill>
                  <a:schemeClr val="dk1"/>
                </a:solidFill>
              </a:rPr>
              <a:t>A continuación se presentará el proyecto de Edutech Innovators SPA desarrollado en Spring Boot estructurado con tres módulos funcionales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i="1" lang="en" sz="1200">
                <a:solidFill>
                  <a:schemeClr val="dk1"/>
                </a:solidFill>
              </a:rPr>
              <a:t>Gestión de Usuarios: manejo de cuentas, credenciales y roles.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i="1" lang="en" sz="1200">
                <a:solidFill>
                  <a:schemeClr val="dk1"/>
                </a:solidFill>
              </a:rPr>
              <a:t>Gestion de Cursos: administración de contenidos académicos.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i="1" lang="en" sz="1200">
                <a:solidFill>
                  <a:schemeClr val="dk1"/>
                </a:solidFill>
              </a:rPr>
              <a:t>Gestion de Soporte: gestión de tickets para consultas o incidencias.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0"/>
          <p:cNvSpPr txBox="1"/>
          <p:nvPr>
            <p:ph type="title"/>
          </p:nvPr>
        </p:nvSpPr>
        <p:spPr>
          <a:xfrm>
            <a:off x="2424775" y="114875"/>
            <a:ext cx="6549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Diagrama de caso de uso</a:t>
            </a:r>
            <a:endParaRPr/>
          </a:p>
        </p:txBody>
      </p:sp>
      <p:sp>
        <p:nvSpPr>
          <p:cNvPr id="394" name="Google Shape;394;p1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5" name="Google Shape;39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250" y="760175"/>
            <a:ext cx="8230625" cy="4142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