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Nixie One"/>
      <p:regular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Vsp/L5noDzThZJMu3tVJT6MKd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32" Type="http://schemas.openxmlformats.org/officeDocument/2006/relationships/font" Target="fonts/NixieOne-regular.fntdata"/><Relationship Id="rId13" Type="http://schemas.openxmlformats.org/officeDocument/2006/relationships/slide" Target="slides/slide9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8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dbccb956a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5dbccb956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dbccb956a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5dbccb956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5dbccb956a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g35dbccb95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dbccb956a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5dbccb95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dbccb956a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35dbccb956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dbccb956a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35dbccb95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dbccb956a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35dbccb95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dbccb956a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5dbccb956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dbccb956a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35dbccb95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dbccb956a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5dbccb956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5dbccb956a_0_1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35dbccb956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dbccb956a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5dbccb95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dbccb956a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35dbccb95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dbccb956a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5dbccb956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dbccb956a_0_1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35dbccb95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dbccb956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5dbccb956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dbccb956a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35dbccb956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dbccb956a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g35dbccb956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dbccb956a_0_1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5dbccb956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dbccb956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5dbccb95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dbccb956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5dbccb95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dbccb956a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5dbccb95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dbccb956a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5dbccb95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26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26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6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26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26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6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6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6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26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6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2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27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" name="Google Shape;52;p2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2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57" name="Google Shape;57;p2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2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61" name="Google Shape;61;p2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2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70" name="Google Shape;70;p2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2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80" name="Google Shape;80;p2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8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28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2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2" name="Google Shape;92;p2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8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8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8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28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98" name="Google Shape;98;p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8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8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102" name="Google Shape;102;p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8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111" name="Google Shape;111;p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28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8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8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8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8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8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121" name="Google Shape;121;p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8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2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2" name="Google Shape;142;p2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" name="Google Shape;146;p2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7" name="Google Shape;147;p2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9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5" name="Google Shape;155;p2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4" name="Google Shape;164;p2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4" name="Google Shape;174;p3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5" name="Google Shape;175;p3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3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0" name="Google Shape;180;p3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3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30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4" name="Google Shape;184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3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3" name="Google Shape;193;p3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1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31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32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2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32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219" name="Google Shape;219;p32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2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32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223" name="Google Shape;223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232" name="Google Shape;232;p32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32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32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242" name="Google Shape;242;p3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32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en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p33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3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3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62" name="Google Shape;262;p33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33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66" name="Google Shape;266;p33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33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75" name="Google Shape;275;p33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33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3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33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85" name="Google Shape;285;p33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3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4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p3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97" name="Google Shape;297;p3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4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3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2" name="Google Shape;302;p34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34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34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306" name="Google Shape;306;p34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4" name="Google Shape;314;p34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15" name="Google Shape;315;p3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34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34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25" name="Google Shape;325;p34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34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"/>
          <p:cNvSpPr txBox="1"/>
          <p:nvPr>
            <p:ph type="ctrTitle"/>
          </p:nvPr>
        </p:nvSpPr>
        <p:spPr>
          <a:xfrm>
            <a:off x="1348250" y="2389275"/>
            <a:ext cx="6819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Implementación</a:t>
            </a:r>
            <a:r>
              <a:rPr lang="en"/>
              <a:t> de Microservicios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200"/>
              <a:t>Spring Boot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/>
              <a:t>EduTech Innovators SPA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dbccb956a_0_153"/>
          <p:cNvSpPr txBox="1"/>
          <p:nvPr>
            <p:ph type="title"/>
          </p:nvPr>
        </p:nvSpPr>
        <p:spPr>
          <a:xfrm>
            <a:off x="2669050" y="124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000"/>
              <a:t>Maven</a:t>
            </a:r>
            <a:endParaRPr sz="3000"/>
          </a:p>
        </p:txBody>
      </p:sp>
      <p:sp>
        <p:nvSpPr>
          <p:cNvPr id="401" name="Google Shape;401;g35dbccb956a_0_15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g35dbccb956a_0_153"/>
          <p:cNvSpPr txBox="1"/>
          <p:nvPr>
            <p:ph idx="1" type="body"/>
          </p:nvPr>
        </p:nvSpPr>
        <p:spPr>
          <a:xfrm>
            <a:off x="2115750" y="98280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Maven automatiza la </a:t>
            </a:r>
            <a:r>
              <a:rPr i="1" lang="en" sz="1200"/>
              <a:t>compilación</a:t>
            </a:r>
            <a:r>
              <a:rPr i="1" lang="en" sz="1200"/>
              <a:t> y gestiona dependencias.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Se utilizó el archivo pom.xml para declarar las siguientes dependencias: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spring-boot-starter-web: APIs REST.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spring-boot-starter-data-jpa: acceso a base de datos.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spring-boot-starter-thymeleaf: renderizado de vistas.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mysql-connector-java: conexión a MySQL.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spring-boot-devtools: recarga en caliente.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spring-boot-starter-test: pruebas unitarias.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dbccb956a_0_19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</a:t>
            </a:r>
            <a:r>
              <a:rPr lang="en" sz="4000">
                <a:solidFill>
                  <a:schemeClr val="accent2"/>
                </a:solidFill>
              </a:rPr>
              <a:t> de Usuario</a:t>
            </a:r>
            <a:endParaRPr/>
          </a:p>
        </p:txBody>
      </p:sp>
      <p:sp>
        <p:nvSpPr>
          <p:cNvPr id="408" name="Google Shape;408;g35dbccb956a_0_19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35dbccb956a_0_1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dbccb956a_0_2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15" name="Google Shape;415;g35dbccb956a_0_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6" name="Google Shape;416;g35dbccb956a_0_25"/>
          <p:cNvSpPr txBox="1"/>
          <p:nvPr>
            <p:ph idx="1" type="body"/>
          </p:nvPr>
        </p:nvSpPr>
        <p:spPr>
          <a:xfrm>
            <a:off x="1795050" y="100922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Permitir la creación, edición, listado y desactivación de usuarios dentro de la plataforma.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Componentes Clave: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Entidad: Usuario con campos: id, nombre, apellido, correo, contraseña, rol, activado.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Repositorio: UsuarioRepository extiende CrudRepository con métodos personalizados (ej. buscar usuarios activos).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Servicio: UsuarioService + UsuarioServiceImpl con lógica para activación/desactivación sin eliminar registros.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Controladores: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UsuarioRestController: expone API REST.</a:t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UsuarioViewController: maneja vistas Thymeleaf.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dbccb956a_0_31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 de Cursos</a:t>
            </a:r>
            <a:endParaRPr/>
          </a:p>
        </p:txBody>
      </p:sp>
      <p:sp>
        <p:nvSpPr>
          <p:cNvPr id="422" name="Google Shape;422;g35dbccb956a_0_31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g35dbccb956a_0_3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5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dbccb956a_0_3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29" name="Google Shape;429;g35dbccb956a_0_3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g35dbccb956a_0_37"/>
          <p:cNvSpPr txBox="1"/>
          <p:nvPr>
            <p:ph idx="1" type="body"/>
          </p:nvPr>
        </p:nvSpPr>
        <p:spPr>
          <a:xfrm>
            <a:off x="1992125" y="7377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Administrar cursos académicos, permitiendo su creación, edición, listado y eliminación, junto con información relevante del instructor e inscripción.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Componentes Clave: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Entidad: Curso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Atributos: id, nombreCurso, descripcion, instructor, cursoPublicado, reporteInscripcion.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Repositorio: CursoRepository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Acceso directo con CrudRepository para todas las operaciones básicas.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Servicio: CursoService + CursoServiceImpl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Métodos como findByAll(), save(), delete(), integrados con transacciones.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Controladores: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CursoController: expone API REST para interacción desde Postman o frontend externo.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CursoViewController: control de vistas para listado, creación, edición.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dbccb956a_0_43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Gestión </a:t>
            </a:r>
            <a:r>
              <a:rPr lang="en" sz="4000">
                <a:solidFill>
                  <a:schemeClr val="accent2"/>
                </a:solidFill>
              </a:rPr>
              <a:t>de Soporte</a:t>
            </a:r>
            <a:endParaRPr/>
          </a:p>
        </p:txBody>
      </p:sp>
      <p:sp>
        <p:nvSpPr>
          <p:cNvPr id="436" name="Google Shape;436;g35dbccb956a_0_43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g35dbccb956a_0_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6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dbccb956a_0_49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43" name="Google Shape;443;g35dbccb956a_0_4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g35dbccb956a_0_49"/>
          <p:cNvSpPr txBox="1"/>
          <p:nvPr>
            <p:ph idx="1" type="body"/>
          </p:nvPr>
        </p:nvSpPr>
        <p:spPr>
          <a:xfrm>
            <a:off x="1919775" y="7230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Registrar, editar, buscar y resolver tickets de soporte relacionados con incidencias o consultas del sistema.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Componentes Clave: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Entidad: Ticket con atributos: id, titulo, descripcion, estado, prioridad, tipo.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Repositorio: TicketRepository incluye método findByTituloContainingIgnoreCase para búsquedas flexibles.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Servicio: TicketService + TicketServiceImpl, con lógica adicional para búsquedas personalizadas.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Controladores: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TicketController: REST para API externa.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SoporteViewController: vistas para crear, editar y buscar tickets.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dbccb956a_0_67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Postman</a:t>
            </a:r>
            <a:endParaRPr/>
          </a:p>
        </p:txBody>
      </p:sp>
      <p:sp>
        <p:nvSpPr>
          <p:cNvPr id="450" name="Google Shape;450;g35dbccb956a_0_67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35dbccb956a_0_67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7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dbccb956a_0_73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57" name="Google Shape;457;g35dbccb956a_0_7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g35dbccb956a_0_73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g35dbccb956a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00" y="663699"/>
            <a:ext cx="5498101" cy="4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dbccb956a_0_10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65" name="Google Shape;465;g35dbccb956a_0_10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g35dbccb956a_0_107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35dbccb956a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450" y="392650"/>
            <a:ext cx="5734050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"/>
          <p:cNvSpPr txBox="1"/>
          <p:nvPr>
            <p:ph type="title"/>
          </p:nvPr>
        </p:nvSpPr>
        <p:spPr>
          <a:xfrm>
            <a:off x="2542675" y="8338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Equipo de Trabajo:</a:t>
            </a:r>
            <a:endParaRPr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2"/>
          <p:cNvSpPr txBox="1"/>
          <p:nvPr/>
        </p:nvSpPr>
        <p:spPr>
          <a:xfrm>
            <a:off x="930989" y="2355142"/>
            <a:ext cx="57507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Seccion: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DSY1103 - 011D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Docente: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Eduardo Baeza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Grupo Nº: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Jonathan Larraguibel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Daniel Morales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Danae Miranda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dbccb956a_0_116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73" name="Google Shape;473;g35dbccb956a_0_11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g35dbccb956a_0_116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g35dbccb956a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600" y="419375"/>
            <a:ext cx="57340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dbccb956a_0_12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81" name="Google Shape;481;g35dbccb956a_0_12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g35dbccb956a_0_125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35dbccb956a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25" y="437150"/>
            <a:ext cx="5735626" cy="46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dbccb956a_0_79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GitHub</a:t>
            </a:r>
            <a:endParaRPr/>
          </a:p>
        </p:txBody>
      </p:sp>
      <p:sp>
        <p:nvSpPr>
          <p:cNvPr id="489" name="Google Shape;489;g35dbccb956a_0_79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35dbccb956a_0_79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8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dbccb956a_0_85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496" name="Google Shape;496;g35dbccb956a_0_85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7" name="Google Shape;497;g35dbccb956a_0_85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8" name="Google Shape;498;g35dbccb956a_0_85"/>
          <p:cNvPicPr preferRelativeResize="0"/>
          <p:nvPr/>
        </p:nvPicPr>
        <p:blipFill rotWithShape="1">
          <a:blip r:embed="rId3">
            <a:alphaModFix/>
          </a:blip>
          <a:srcRect b="0" l="0" r="10080" t="0"/>
          <a:stretch/>
        </p:blipFill>
        <p:spPr>
          <a:xfrm>
            <a:off x="2052650" y="1059275"/>
            <a:ext cx="51558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dbccb956a_0_133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04" name="Google Shape;504;g35dbccb956a_0_13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g35dbccb956a_0_133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g35dbccb956a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875" y="480225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dbccb956a_0_139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12" name="Google Shape;512;g35dbccb956a_0_1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g35dbccb956a_0_139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g35dbccb956a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1775" y="370975"/>
            <a:ext cx="573405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dbccb956a_0_91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Conclusion</a:t>
            </a:r>
            <a:endParaRPr/>
          </a:p>
        </p:txBody>
      </p:sp>
      <p:sp>
        <p:nvSpPr>
          <p:cNvPr id="520" name="Google Shape;520;g35dbccb956a_0_91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1" name="Google Shape;521;g35dbccb956a_0_9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9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dbccb956a_0_97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527" name="Google Shape;527;g35dbccb956a_0_9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8" name="Google Shape;528;g35dbccb956a_0_97"/>
          <p:cNvSpPr txBox="1"/>
          <p:nvPr>
            <p:ph idx="1" type="body"/>
          </p:nvPr>
        </p:nvSpPr>
        <p:spPr>
          <a:xfrm>
            <a:off x="1713300" y="14641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El sistema demostró ser modular, escalable y mantenible, gracias al enfoque arquitectónico adoptado.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La separación de servicios (Usuarios, Cursos y Soporte) permitió un desarrollo limpio y organizado.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Tecnologías como Spring Boot, JPA, y Thymeleaf facilitaron una implementación robusta.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Las pruebas con Postman validaron la funcionalidad y comunicación entre capas.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El uso de Git y GitHub garantizó un control de versiones eficiente y profesional.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Se logró cumplir los objetivos técnicos y establecer una base sólida para futuras mejoras o despliegue en producción.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Estructura del sistema</a:t>
            </a:r>
            <a:endParaRPr/>
          </a:p>
        </p:txBody>
      </p:sp>
      <p:sp>
        <p:nvSpPr>
          <p:cNvPr id="350" name="Google Shape;350;p3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57" name="Google Shape;357;p4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4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A </a:t>
            </a:r>
            <a:r>
              <a:rPr i="1" lang="en" sz="1200">
                <a:solidFill>
                  <a:schemeClr val="dk1"/>
                </a:solidFill>
              </a:rPr>
              <a:t>continuación</a:t>
            </a:r>
            <a:r>
              <a:rPr i="1" lang="en" sz="1200">
                <a:solidFill>
                  <a:schemeClr val="dk1"/>
                </a:solidFill>
              </a:rPr>
              <a:t> se </a:t>
            </a:r>
            <a:r>
              <a:rPr i="1" lang="en" sz="1200">
                <a:solidFill>
                  <a:schemeClr val="dk1"/>
                </a:solidFill>
              </a:rPr>
              <a:t>presentará</a:t>
            </a:r>
            <a:r>
              <a:rPr i="1" lang="en" sz="1200">
                <a:solidFill>
                  <a:schemeClr val="dk1"/>
                </a:solidFill>
              </a:rPr>
              <a:t> el proyecto de Edutech Innovators SPA que consiste en una </a:t>
            </a:r>
            <a:r>
              <a:rPr i="1" lang="en" sz="1200">
                <a:solidFill>
                  <a:schemeClr val="dk1"/>
                </a:solidFill>
              </a:rPr>
              <a:t>aplicación</a:t>
            </a:r>
            <a:r>
              <a:rPr i="1" lang="en" sz="1200">
                <a:solidFill>
                  <a:schemeClr val="dk1"/>
                </a:solidFill>
              </a:rPr>
              <a:t> desarrollada en </a:t>
            </a:r>
            <a:r>
              <a:rPr i="1" lang="en" sz="1200">
                <a:solidFill>
                  <a:schemeClr val="dk1"/>
                </a:solidFill>
              </a:rPr>
              <a:t>Spring Boot dividido en </a:t>
            </a:r>
            <a:r>
              <a:rPr i="1" lang="en" sz="1200">
                <a:solidFill>
                  <a:schemeClr val="dk1"/>
                </a:solidFill>
              </a:rPr>
              <a:t>tres </a:t>
            </a:r>
            <a:r>
              <a:rPr i="1" lang="en" sz="1200">
                <a:solidFill>
                  <a:schemeClr val="dk1"/>
                </a:solidFill>
              </a:rPr>
              <a:t>módulos</a:t>
            </a:r>
            <a:r>
              <a:rPr i="1" lang="en" sz="1200">
                <a:solidFill>
                  <a:schemeClr val="dk1"/>
                </a:solidFill>
              </a:rPr>
              <a:t> funcionales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Gestión</a:t>
            </a:r>
            <a:r>
              <a:rPr i="1" lang="en" sz="1200">
                <a:solidFill>
                  <a:schemeClr val="dk1"/>
                </a:solidFill>
              </a:rPr>
              <a:t> de Usuarios: manejo de cuentas, credenciales y roles.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Cursos: administración de contenidos académicos.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Gestion de Soporte: gestión de tickets para consultas o incidencias. 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bccb956a_0_171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Organización</a:t>
            </a:r>
            <a:r>
              <a:rPr lang="en"/>
              <a:t> de los Paquetes</a:t>
            </a:r>
            <a:endParaRPr/>
          </a:p>
        </p:txBody>
      </p:sp>
      <p:sp>
        <p:nvSpPr>
          <p:cNvPr id="364" name="Google Shape;364;g35dbccb956a_0_17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g35dbccb956a_0_171"/>
          <p:cNvSpPr txBox="1"/>
          <p:nvPr>
            <p:ph idx="1" type="body"/>
          </p:nvPr>
        </p:nvSpPr>
        <p:spPr>
          <a:xfrm>
            <a:off x="1331775" y="17062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controller/: vistas y REST.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entity/: modelos JPA.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repository/: interfaces de persistencia.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service/: lógica de negocio.</a:t>
            </a:r>
            <a:endParaRPr i="1"/>
          </a:p>
        </p:txBody>
      </p:sp>
      <p:pic>
        <p:nvPicPr>
          <p:cNvPr id="366" name="Google Shape;366;g35dbccb956a_0_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575" y="1283175"/>
            <a:ext cx="2697775" cy="35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dbccb956a_0_0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Diagrama de Arquitectura Modular</a:t>
            </a:r>
            <a:endParaRPr/>
          </a:p>
        </p:txBody>
      </p:sp>
      <p:sp>
        <p:nvSpPr>
          <p:cNvPr id="372" name="Google Shape;372;g35dbccb956a_0_0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g35dbccb956a_0_0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dbccb956a_0_6"/>
          <p:cNvSpPr txBox="1"/>
          <p:nvPr>
            <p:ph type="title"/>
          </p:nvPr>
        </p:nvSpPr>
        <p:spPr>
          <a:xfrm>
            <a:off x="2536925" y="89955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/>
          </a:p>
        </p:txBody>
      </p:sp>
      <p:sp>
        <p:nvSpPr>
          <p:cNvPr id="379" name="Google Shape;379;g35dbccb956a_0_6"/>
          <p:cNvSpPr txBox="1"/>
          <p:nvPr>
            <p:ph idx="1" type="body"/>
          </p:nvPr>
        </p:nvSpPr>
        <p:spPr>
          <a:xfrm>
            <a:off x="1654600" y="1544850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i="1" lang="en" sz="1200">
                <a:solidFill>
                  <a:schemeClr val="dk1"/>
                </a:solidFill>
              </a:rPr>
              <a:t>El proyecto esta estructurado en tres modulos</a:t>
            </a:r>
            <a:endParaRPr sz="1200">
              <a:solidFill>
                <a:srgbClr val="19BB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35dbccb956a_0_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1" name="Google Shape;381;g35dbccb956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375" y="383500"/>
            <a:ext cx="57340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dbccb956a_0_55"/>
          <p:cNvSpPr txBox="1"/>
          <p:nvPr>
            <p:ph type="ctrTitle"/>
          </p:nvPr>
        </p:nvSpPr>
        <p:spPr>
          <a:xfrm>
            <a:off x="2771850" y="2372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>
                <a:solidFill>
                  <a:schemeClr val="accent2"/>
                </a:solidFill>
              </a:rPr>
              <a:t>Tecnologías</a:t>
            </a:r>
            <a:r>
              <a:rPr lang="en" sz="4000">
                <a:solidFill>
                  <a:schemeClr val="accent2"/>
                </a:solidFill>
              </a:rPr>
              <a:t> Utilizadas</a:t>
            </a:r>
            <a:endParaRPr/>
          </a:p>
        </p:txBody>
      </p:sp>
      <p:sp>
        <p:nvSpPr>
          <p:cNvPr id="387" name="Google Shape;387;g35dbccb956a_0_55"/>
          <p:cNvSpPr txBox="1"/>
          <p:nvPr>
            <p:ph idx="1" type="subTitle"/>
          </p:nvPr>
        </p:nvSpPr>
        <p:spPr>
          <a:xfrm>
            <a:off x="2151075" y="39610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35dbccb956a_0_5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dbccb956a_0_61"/>
          <p:cNvSpPr txBox="1"/>
          <p:nvPr>
            <p:ph type="title"/>
          </p:nvPr>
        </p:nvSpPr>
        <p:spPr>
          <a:xfrm>
            <a:off x="2705675" y="0"/>
            <a:ext cx="5982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000"/>
              <a:t>FrameWork Spring Boot 3.5.0</a:t>
            </a:r>
            <a:endParaRPr sz="2000"/>
          </a:p>
        </p:txBody>
      </p:sp>
      <p:sp>
        <p:nvSpPr>
          <p:cNvPr id="394" name="Google Shape;394;g35dbccb956a_0_61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g35dbccb956a_0_61"/>
          <p:cNvSpPr txBox="1"/>
          <p:nvPr>
            <p:ph idx="1" type="body"/>
          </p:nvPr>
        </p:nvSpPr>
        <p:spPr>
          <a:xfrm>
            <a:off x="2123100" y="564575"/>
            <a:ext cx="5553900" cy="28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Estructura de capas: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Entidad (@Entity): define las clases que representan las tablas de la base de datos. Ejemplo: Usuario, Curso, Ticket.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Repositorio: interfaces que extienden CrudRepository o JpaRepository, para ejecutar operaciones CRUD sin SQL explícito.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Servicio (@Service): implementa la lógica de negocio y gestiona transacciones (@Transactional).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Controlador REST (@RestController): expone endpoints a través de HTTP (GET, POST, PUT, DELETE).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Capa de Vista (@Controller): utiliza Thymeleaf para renderizar vistas en HTML.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Ventajas: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Código modular.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Fácil escalabilidad.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Separación clara de responsabilidades.</a:t>
            </a:r>
            <a:endParaRPr i="1" sz="1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/>
              <a:t>Integración fluida con otros frameworks (Thymeleaf, JPA, etc.).</a:t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