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1pPr>
    <a:lvl2pPr marL="45713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2pPr>
    <a:lvl3pPr marL="914259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3pPr>
    <a:lvl4pPr marL="137139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4pPr>
    <a:lvl5pPr marL="1828519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+mn-cs"/>
      </a:defRPr>
    </a:lvl5pPr>
    <a:lvl6pPr marL="2285649" algn="l" defTabSz="914259">
      <a:defRPr>
        <a:solidFill>
          <a:schemeClr val="tx1"/>
        </a:solidFill>
        <a:latin typeface="Arial"/>
        <a:ea typeface="ＭＳ Ｐゴシック"/>
        <a:cs typeface="+mn-cs"/>
      </a:defRPr>
    </a:lvl6pPr>
    <a:lvl7pPr marL="2742780" algn="l" defTabSz="914259">
      <a:defRPr>
        <a:solidFill>
          <a:schemeClr val="tx1"/>
        </a:solidFill>
        <a:latin typeface="Arial"/>
        <a:ea typeface="ＭＳ Ｐゴシック"/>
        <a:cs typeface="+mn-cs"/>
      </a:defRPr>
    </a:lvl7pPr>
    <a:lvl8pPr marL="3199908" algn="l" defTabSz="914259">
      <a:defRPr>
        <a:solidFill>
          <a:schemeClr val="tx1"/>
        </a:solidFill>
        <a:latin typeface="Arial"/>
        <a:ea typeface="ＭＳ Ｐゴシック"/>
        <a:cs typeface="+mn-cs"/>
      </a:defRPr>
    </a:lvl8pPr>
    <a:lvl9pPr marL="3657039" algn="l" defTabSz="914259">
      <a:defRPr>
        <a:solidFill>
          <a:schemeClr val="tx1"/>
        </a:solidFill>
        <a:latin typeface="Arial"/>
        <a:ea typeface="ＭＳ Ｐゴシック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Diapositive de titr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7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fr-FR"/>
              <a:t>Cliquez pour modifier le style du titre</a:t>
            </a:r>
            <a:endParaRPr/>
          </a:p>
        </p:txBody>
      </p:sp>
      <p:sp>
        <p:nvSpPr>
          <p:cNvPr id="6" name="Rectangle 5" hidden="0"/>
          <p:cNvSpPr>
            <a:spLocks noChangeArrowheads="1" noGrp="1"/>
          </p:cNvSpPr>
          <p:nvPr isPhoto="0" userDrawn="0">
            <p:ph type="subTitle" idx="1" hasCustomPrompt="0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  <a:tabLst>
                <a:tab pos="0" algn="l"/>
              </a:tabLst>
            </a:lvl1pPr>
          </a:lstStyle>
          <a:p>
            <a:pPr lvl="0">
              <a:defRPr/>
            </a:pPr>
            <a:r>
              <a:rPr lang="fr-FR"/>
              <a:t>Cliquez pour modifier le style des sous-titres du masque</a:t>
            </a:r>
            <a:endParaRPr/>
          </a:p>
        </p:txBody>
      </p:sp>
      <p:sp>
        <p:nvSpPr>
          <p:cNvPr id="7" name="Rectangle 3" hidden="0"/>
          <p:cNvSpPr>
            <a:spLocks noChangeArrowheads="1" noGrp="1"/>
          </p:cNvSpPr>
          <p:nvPr isPhoto="0" userDrawn="0">
            <p:ph type="ftr" sz="quarter" idx="10" hasCustomPrompt="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dt" sz="half" idx="11" hasCustomPrompt="0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CD2330-D827-4275-B56B-3C2F2C7D8156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Espace réservé pour une image 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>
              <a:defRPr/>
            </a:pPr>
            <a:endParaRPr lang="fr-FR"/>
          </a:p>
        </p:txBody>
      </p:sp>
      <p:sp>
        <p:nvSpPr>
          <p:cNvPr id="6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9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CC863-D291-4416-86C8-3AB93950E014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re et texte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Automating the Formalization of Product Comparison Matrices</a:t>
            </a:r>
            <a:endParaRPr lang="fr-FR"/>
          </a:p>
        </p:txBody>
      </p:sp>
      <p:sp>
        <p:nvSpPr>
          <p:cNvPr id="7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995B-0AAA-46A3-A614-79EF27B4C3F2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8" name="Espace réservé du contenu 2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defRPr sz="24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re vertical et tex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005638" y="350838"/>
            <a:ext cx="1884362" cy="6069012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Automating the Formalization of Product Comparison Matrices</a:t>
            </a:r>
            <a:endParaRPr lang="fr-FR"/>
          </a:p>
        </p:txBody>
      </p:sp>
      <p:sp>
        <p:nvSpPr>
          <p:cNvPr id="7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8292-8682-455E-BC7D-AE3CBE3F4500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8" name="Espace réservé du contenu 2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defRPr sz="24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chart" userDrawn="1">
  <p:cSld name="Titre et diagramm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349375" y="350838"/>
            <a:ext cx="7540625" cy="1143000"/>
          </a:xfrm>
        </p:spPr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Espace réservé du graphique 2" hidden="0"/>
          <p:cNvSpPr>
            <a:spLocks noGrp="1"/>
          </p:cNvSpPr>
          <p:nvPr isPhoto="0" userDrawn="0">
            <p:ph type="chart" idx="1" hasCustomPrompt="0"/>
          </p:nvPr>
        </p:nvSpPr>
        <p:spPr bwMode="auto"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>
              <a:defRPr/>
            </a:pPr>
            <a:endParaRPr lang="fr-FR"/>
          </a:p>
        </p:txBody>
      </p:sp>
      <p:sp>
        <p:nvSpPr>
          <p:cNvPr id="6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Automating the Formalization of Product Comparison Matrices</a:t>
            </a:r>
            <a:endParaRPr lang="fr-FR"/>
          </a:p>
        </p:txBody>
      </p:sp>
      <p:sp>
        <p:nvSpPr>
          <p:cNvPr id="8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36532-6694-4016-A042-AA972B4C2304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re et contenu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55414" y="1598414"/>
            <a:ext cx="8233172" cy="493811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Text Box 3" hidden="0"/>
          <p:cNvSpPr>
            <a:spLocks noAdjustHandles="0" noChangeArrowheads="0"/>
          </p:cNvSpPr>
          <p:nvPr isPhoto="0" userDrawn="0">
            <p:ph type="sldNum" sz="quarter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9FD49-4A15-1146-A77D-477886E27B70}" type="slidenum">
              <a:t>‹N°›</a:t>
            </a:fld>
            <a:endParaRPr 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Line 1" hidden="0"/>
          <p:cNvSpPr>
            <a:spLocks noChangeShapeType="1"/>
          </p:cNvSpPr>
          <p:nvPr isPhoto="0" userDrawn="1"/>
        </p:nvSpPr>
        <p:spPr bwMode="auto">
          <a:xfrm flipH="1">
            <a:off x="610568" y="1125141"/>
            <a:ext cx="8533432" cy="0"/>
          </a:xfrm>
          <a:prstGeom prst="line">
            <a:avLst/>
          </a:prstGeom>
          <a:noFill/>
          <a:ln w="19050">
            <a:solidFill>
              <a:schemeClr val="accent4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defTabSz="642750">
              <a:spcBef>
                <a:spcPts val="0"/>
              </a:spcBef>
              <a:spcAft>
                <a:spcPts val="0"/>
              </a:spcAft>
              <a:defRPr/>
            </a:pPr>
            <a:endParaRPr lang="fr-FR" sz="41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</a:endParaRPr>
          </a:p>
        </p:txBody>
      </p:sp>
    </p:spTree>
  </p:cSld>
  <p:clrMapOvr>
    <a:masterClrMapping/>
  </p:clrMapOvr>
  <p:hf dt="1" ftr="1" hdr="1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x" preserve="0" showMasterPhAnim="0" type="tx" userDrawn="1">
  <p:cSld name="tx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algn="l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Shape 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defRPr/>
            </a:lvl1pPr>
            <a:lvl2pPr marL="742950" indent="-285750">
              <a:defRPr/>
            </a:lvl2pPr>
            <a:lvl3pPr marL="1143000" indent="-228600">
              <a:defRPr/>
            </a:lvl3pPr>
            <a:lvl4pPr marL="1600200" indent="-228600">
              <a:defRPr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titre et contenu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Rectangle 4" hidden="0"/>
          <p:cNvSpPr>
            <a:spLocks noChangeArrowheads="1" noGrp="1"/>
          </p:cNvSpPr>
          <p:nvPr isPhoto="0" userDrawn="0">
            <p:ph type="dt" sz="half" idx="14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 hidden="0"/>
          <p:cNvSpPr>
            <a:spLocks noChangeArrowheads="1" noGrp="1"/>
          </p:cNvSpPr>
          <p:nvPr isPhoto="0" userDrawn="0">
            <p:ph type="ftr" sz="quarter" idx="15" hasCustomPrompt="0"/>
          </p:nvPr>
        </p:nvSpPr>
        <p:spPr bwMode="auto">
          <a:xfrm>
            <a:off x="1475657" y="6489700"/>
            <a:ext cx="5091832" cy="2730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7" name="Rectangle 9" hidden="0"/>
          <p:cNvSpPr>
            <a:spLocks noChangeArrowheads="1" noGrp="1"/>
          </p:cNvSpPr>
          <p:nvPr isPhoto="0" userDrawn="0">
            <p:ph type="sldNum" sz="quarter" idx="16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8A327-4A42-4F42-8894-A6F43B7F265B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8" name="Espace réservé du contenu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467544" y="1196752"/>
            <a:ext cx="8280919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Tx/>
              <a:buNone/>
              <a:defRPr lang="fr-FR"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lnSpc>
                <a:spcPct val="100000"/>
              </a:lnSpc>
              <a:buFont typeface="Arial"/>
              <a:buChar char="•"/>
              <a:defRPr sz="2200"/>
            </a:lvl2pPr>
            <a:lvl3pPr marL="1076160" indent="361893">
              <a:buFont typeface="Arial"/>
              <a:buNone/>
              <a:defRPr sz="2000"/>
            </a:lvl3pPr>
            <a:lvl4pPr marL="1438055" indent="371418">
              <a:buFont typeface="Arial"/>
              <a:buNone/>
              <a:defRPr lang="fr-FR" sz="1800">
                <a:solidFill>
                  <a:schemeClr val="tx2"/>
                </a:solidFill>
                <a:latin typeface="+mn-lt"/>
                <a:ea typeface="ＭＳ Ｐゴシック"/>
                <a:cs typeface="+mn-cs"/>
              </a:defRPr>
            </a:lvl4pPr>
            <a:lvl5pPr marL="1790425" indent="361893">
              <a:buFont typeface="Arial"/>
              <a:buNone/>
              <a:defRPr sz="16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Liste</a:t>
            </a:r>
            <a:endParaRPr/>
          </a:p>
          <a:p>
            <a:pPr lvl="1">
              <a:defRPr/>
            </a:pPr>
            <a:r>
              <a:rPr lang="fr-FR"/>
              <a:t>…</a:t>
            </a:r>
            <a:endParaRPr/>
          </a:p>
          <a:p>
            <a:pPr lvl="1">
              <a:defRPr/>
            </a:pPr>
            <a:endParaRPr lang="fr-FR"/>
          </a:p>
          <a:p>
            <a:pPr lvl="1">
              <a:defRPr/>
            </a:pPr>
            <a:endParaRPr lang="fr-FR"/>
          </a:p>
          <a:p>
            <a:pPr lvl="2">
              <a:defRPr/>
            </a:pPr>
            <a:r>
              <a:rPr lang="fr-FR"/>
              <a:t> </a:t>
            </a:r>
            <a:endParaRPr lang="fr-FR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liste à puc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Rectangle 5" hidden="0"/>
          <p:cNvSpPr>
            <a:spLocks noChangeArrowheads="1" noGrp="1"/>
          </p:cNvSpPr>
          <p:nvPr isPhoto="0" userDrawn="0">
            <p:ph type="dt" sz="half" idx="14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 hidden="0"/>
          <p:cNvSpPr>
            <a:spLocks noChangeArrowheads="1" noGrp="1"/>
          </p:cNvSpPr>
          <p:nvPr isPhoto="0" userDrawn="0">
            <p:ph type="ftr" sz="quarter" idx="15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7" name="Rectangle 8" hidden="0"/>
          <p:cNvSpPr>
            <a:spLocks noChangeArrowheads="1" noGrp="1"/>
          </p:cNvSpPr>
          <p:nvPr isPhoto="0" userDrawn="0">
            <p:ph type="sldNum" sz="quarter" idx="16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92B77-2069-4621-B853-841C1BA9A1D4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8" name="Espace réservé du contenu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/>
              <a:buChar char=""/>
              <a:defRPr sz="2200"/>
            </a:lvl2pPr>
            <a:lvl3pPr marL="1076160" indent="361893">
              <a:buFont typeface="Arial"/>
              <a:buChar char="•"/>
              <a:defRPr sz="2000"/>
            </a:lvl3pPr>
            <a:lvl4pPr marL="1438055" indent="371418">
              <a:defRPr lang="fr-FR" sz="1800">
                <a:solidFill>
                  <a:schemeClr val="tx2"/>
                </a:solidFill>
                <a:latin typeface="+mn-lt"/>
                <a:ea typeface="ＭＳ Ｐゴシック"/>
                <a:cs typeface="+mn-cs"/>
              </a:defRPr>
            </a:lvl4pPr>
            <a:lvl5pPr marL="1790425" indent="361893">
              <a:defRPr sz="16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marL="361893" lvl="1" indent="371418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har char="–"/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-tête de sec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8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9B585-7D53-430F-9A38-89F42C58FA25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ux contenu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7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41399-0EDF-4ABD-9D0D-CF334CF34D2A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8" name="Espace réservé du contenu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/>
              <a:buChar char=""/>
              <a:defRPr sz="20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  <p:sp>
        <p:nvSpPr>
          <p:cNvPr id="9" name="Espace réservé du contenu 2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/>
              <a:buChar char=""/>
              <a:defRPr sz="20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a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Espace réservé du texte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texte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9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02F39-67E2-462D-B2E2-885EF809330C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10" name="Espace réservé du contenu 2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/>
              <a:buChar char=""/>
              <a:defRPr sz="20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  <p:sp>
        <p:nvSpPr>
          <p:cNvPr id="11" name="Espace réservé du contenu 2" hidden="0"/>
          <p:cNvSpPr>
            <a:spLocks noGrp="1"/>
          </p:cNvSpPr>
          <p:nvPr isPhoto="0" userDrawn="0">
            <p:ph sz="half" idx="14" hasCustomPrompt="0"/>
          </p:nvPr>
        </p:nvSpPr>
        <p:spPr bwMode="auto"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/>
              <a:buChar char=""/>
              <a:defRPr sz="20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7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5EBDD-F33F-4741-8A5B-CA72F64F1F56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6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CE58-3CC9-4F2B-AF61-4E01516572BD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u avec légen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fr-FR"/>
              <a:t>Cliquez et modifiez le titre</a:t>
            </a:r>
            <a:endParaRPr lang="fr-FR"/>
          </a:p>
        </p:txBody>
      </p:sp>
      <p:sp>
        <p:nvSpPr>
          <p:cNvPr id="5" name="Espace réservé du texte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Rectangle 5" hidden="0"/>
          <p:cNvSpPr>
            <a:spLocks noChangeArrowheads="1" noGrp="1"/>
          </p:cNvSpPr>
          <p:nvPr isPhoto="0" userDrawn="0">
            <p:ph type="dt" sz="half" idx="10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 hidden="0"/>
          <p:cNvSpPr>
            <a:spLocks noChangeArrowheads="1" noGrp="1"/>
          </p:cNvSpPr>
          <p:nvPr isPhoto="0" userDrawn="0">
            <p:ph type="ftr" sz="quarter" idx="11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Modeling and Eclipse crash course</a:t>
            </a:r>
            <a:endParaRPr lang="fr-FR"/>
          </a:p>
        </p:txBody>
      </p:sp>
      <p:sp>
        <p:nvSpPr>
          <p:cNvPr id="8" name="Rectangle 8" hidden="0"/>
          <p:cNvSpPr>
            <a:spLocks noChangeArrowheads="1" noGrp="1"/>
          </p:cNvSpPr>
          <p:nvPr isPhoto="0" userDrawn="0">
            <p:ph type="sldNum" sz="quarter" idx="12" hasCustomPrompt="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992F6-FB1B-42F3-8783-AE79FF7B9E8D}" type="slidenum">
              <a:t>‹N°›</a:t>
            </a:fld>
            <a:r>
              <a:rPr lang="fr-FR"/>
              <a:t>- </a:t>
            </a:r>
            <a:endParaRPr lang="fr-FR"/>
          </a:p>
        </p:txBody>
      </p:sp>
      <p:sp>
        <p:nvSpPr>
          <p:cNvPr id="9" name="Espace réservé du contenu 2" hidden="0"/>
          <p:cNvSpPr>
            <a:spLocks noGrp="1"/>
          </p:cNvSpPr>
          <p:nvPr isPhoto="0" userDrawn="0">
            <p:ph sz="half" idx="13" hasCustomPrompt="0"/>
          </p:nvPr>
        </p:nvSpPr>
        <p:spPr bwMode="auto"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defRPr sz="2400"/>
              <a:tabLst>
                <a:tab pos="714265" algn="l"/>
              </a:tabLst>
            </a:lvl3pPr>
            <a:lvl4pPr marL="714265" indent="276183">
              <a:buFont typeface="Arial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2">
              <a:defRPr/>
            </a:pPr>
            <a:r>
              <a:rPr lang="fr-FR"/>
              <a:t>Deuxième niveau</a:t>
            </a:r>
            <a:endParaRPr/>
          </a:p>
          <a:p>
            <a:pPr lvl="3">
              <a:defRPr/>
            </a:pPr>
            <a:r>
              <a:rPr lang="fr-FR"/>
              <a:t>Troisième niveau</a:t>
            </a:r>
            <a:endParaRPr/>
          </a:p>
          <a:p>
            <a:pPr lvl="4">
              <a:defRPr/>
            </a:pPr>
            <a:r>
              <a:rPr lang="fr-FR"/>
              <a:t>Quatrième niveau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7" hidden="0"/>
          <p:cNvPicPr>
            <a:picLocks noChangeAspect="1" noChangeArrowheads="1"/>
          </p:cNvPicPr>
          <p:nvPr isPhoto="0" userDrawn="0"/>
        </p:nvPicPr>
        <p:blipFill>
          <a:blip r:embed="rId17"/>
          <a:stretch/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fr-FR"/>
              <a:t>Cliquez pour modifier le style du titre</a:t>
            </a:r>
            <a:endParaRPr/>
          </a:p>
        </p:txBody>
      </p:sp>
      <p:sp>
        <p:nvSpPr>
          <p:cNvPr id="6" name="Rectangle 5" hidden="0"/>
          <p:cNvSpPr>
            <a:spLocks noChangeArrowheads="1" noGrp="1"/>
          </p:cNvSpPr>
          <p:nvPr isPhoto="0" userDrawn="0">
            <p:ph type="dt" sz="half" idx="2" hasCustomPrompt="0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lvl1pPr algn="r">
              <a:defRPr sz="1100">
                <a:solidFill>
                  <a:schemeClr val="bg1"/>
                </a:solidFill>
                <a:latin typeface="Arial"/>
                <a:ea typeface="ＭＳ Ｐゴシック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 hidden="0"/>
          <p:cNvSpPr>
            <a:spLocks noChangeArrowheads="1" noGrp="1"/>
          </p:cNvSpPr>
          <p:nvPr isPhoto="0" userDrawn="0">
            <p:ph type="ftr" sz="quarter" idx="3" hasCustomPrompt="0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lvl1pPr>
              <a:defRPr sz="1100" b="1">
                <a:solidFill>
                  <a:schemeClr val="bg1"/>
                </a:solidFill>
                <a:latin typeface="Arial"/>
                <a:ea typeface="ＭＳ Ｐゴシック"/>
                <a:cs typeface="+mn-cs"/>
              </a:defRPr>
            </a:lvl1pPr>
          </a:lstStyle>
          <a:p>
            <a:pPr>
              <a:defRPr/>
            </a:pPr>
            <a:r>
              <a:rPr lang="en-US"/>
              <a:t>Automating the Formalization of Product Comparison Matrices</a:t>
            </a:r>
            <a:endParaRPr lang="fr-FR"/>
          </a:p>
        </p:txBody>
      </p:sp>
      <p:sp>
        <p:nvSpPr>
          <p:cNvPr id="8" name="Rectangle 8" hidden="0"/>
          <p:cNvSpPr>
            <a:spLocks noChangeArrowheads="1" noGrp="1"/>
          </p:cNvSpPr>
          <p:nvPr isPhoto="0" userDrawn="0">
            <p:ph type="sldNum" sz="quarter" idx="4" hasCustomPrompt="0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lvl1pPr>
              <a:defRPr sz="1100">
                <a:solidFill>
                  <a:schemeClr val="bg1"/>
                </a:solidFill>
                <a:latin typeface="Arial"/>
                <a:ea typeface="ＭＳ Ｐゴシック"/>
              </a:defRPr>
            </a:lvl1pPr>
          </a:lstStyle>
          <a:p>
            <a:pPr>
              <a:defRPr/>
            </a:pPr>
            <a:fld id="{8E9F12E1-2E0E-47E5-BCF6-58A4EEBCD6ED}" type="slidenum">
              <a:t>‹N°›</a:t>
            </a:fld>
            <a:r>
              <a:rPr lang="fr-FR"/>
              <a:t>- </a:t>
            </a:r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1" hdr="0" sldNum="1"/>
  <p:txStyles>
    <p:titleStyle>
      <a:lvl1pPr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2pPr>
      <a:lvl3pPr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3pPr>
      <a:lvl4pPr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4pPr>
      <a:lvl5pPr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5pPr>
      <a:lvl6pPr marL="457130"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6pPr>
      <a:lvl7pPr marL="914259"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7pPr>
      <a:lvl8pPr marL="1371390"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8pPr>
      <a:lvl9pPr marL="1828519" algn="l">
        <a:spcBef>
          <a:spcPts val="0"/>
        </a:spcBef>
        <a:spcAft>
          <a:spcPts val="0"/>
        </a:spcAft>
        <a:defRPr sz="2800" b="1">
          <a:solidFill>
            <a:schemeClr val="bg2"/>
          </a:solidFill>
          <a:latin typeface="Arial"/>
          <a:ea typeface="ＭＳ Ｐゴシック"/>
          <a:cs typeface="Arial"/>
        </a:defRPr>
      </a:lvl9pPr>
    </p:titleStyle>
    <p:bodyStyle>
      <a:lvl1pPr marL="342848" indent="-342848" algn="l">
        <a:lnSpc>
          <a:spcPct val="125000"/>
        </a:lnSpc>
        <a:spcBef>
          <a:spcPts val="0"/>
        </a:spcBef>
        <a:spcAft>
          <a:spcPts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>
        <a:lnSpc>
          <a:spcPct val="125000"/>
        </a:lnSpc>
        <a:spcBef>
          <a:spcPts val="0"/>
        </a:spcBef>
        <a:spcAft>
          <a:spcPts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/>
          <a:cs typeface="+mn-cs"/>
        </a:defRPr>
      </a:lvl2pPr>
      <a:lvl3pPr marL="553954" indent="-126979" algn="l">
        <a:lnSpc>
          <a:spcPct val="125000"/>
        </a:lnSpc>
        <a:spcBef>
          <a:spcPts val="0"/>
        </a:spcBef>
        <a:spcAft>
          <a:spcPts val="0"/>
        </a:spcAft>
        <a:buFont typeface="Arial"/>
        <a:buChar char="-"/>
        <a:defRPr sz="1600">
          <a:solidFill>
            <a:schemeClr val="tx2"/>
          </a:solidFill>
          <a:latin typeface="+mn-lt"/>
          <a:ea typeface="ＭＳ Ｐゴシック"/>
          <a:cs typeface="+mn-cs"/>
        </a:defRPr>
      </a:lvl3pPr>
      <a:lvl4pPr marL="555540" indent="815849" algn="l">
        <a:lnSpc>
          <a:spcPct val="125000"/>
        </a:lnSpc>
        <a:spcBef>
          <a:spcPts val="0"/>
        </a:spcBef>
        <a:spcAft>
          <a:spcPts val="0"/>
        </a:spcAft>
        <a:buChar char="–"/>
        <a:defRPr sz="1400">
          <a:solidFill>
            <a:schemeClr val="tx2"/>
          </a:solidFill>
          <a:latin typeface="+mn-lt"/>
          <a:ea typeface="ＭＳ Ｐゴシック"/>
          <a:cs typeface="+mn-cs"/>
        </a:defRPr>
      </a:lvl4pPr>
      <a:lvl5pPr marL="557127" indent="1271393" algn="l">
        <a:lnSpc>
          <a:spcPct val="125000"/>
        </a:lnSpc>
        <a:spcBef>
          <a:spcPts val="0"/>
        </a:spcBef>
        <a:spcAft>
          <a:spcPts val="0"/>
        </a:spcAft>
        <a:buChar char="»"/>
        <a:defRPr sz="1200">
          <a:solidFill>
            <a:schemeClr val="tx2"/>
          </a:solidFill>
          <a:latin typeface="+mn-lt"/>
          <a:ea typeface="ＭＳ Ｐゴシック"/>
          <a:cs typeface="+mn-cs"/>
        </a:defRPr>
      </a:lvl5pPr>
      <a:lvl6pPr marL="1014257" algn="l">
        <a:lnSpc>
          <a:spcPct val="125000"/>
        </a:lnSpc>
        <a:spcBef>
          <a:spcPts val="0"/>
        </a:spcBef>
        <a:spcAft>
          <a:spcPts val="0"/>
        </a:spcAft>
        <a:defRPr sz="1200">
          <a:solidFill>
            <a:schemeClr val="tx2"/>
          </a:solidFill>
          <a:latin typeface="+mn-lt"/>
          <a:ea typeface="Arial"/>
          <a:cs typeface="+mn-cs"/>
        </a:defRPr>
      </a:lvl6pPr>
      <a:lvl7pPr marL="1471387" algn="l">
        <a:lnSpc>
          <a:spcPct val="125000"/>
        </a:lnSpc>
        <a:spcBef>
          <a:spcPts val="0"/>
        </a:spcBef>
        <a:spcAft>
          <a:spcPts val="0"/>
        </a:spcAft>
        <a:defRPr sz="1200">
          <a:solidFill>
            <a:schemeClr val="tx2"/>
          </a:solidFill>
          <a:latin typeface="+mn-lt"/>
          <a:ea typeface="Arial"/>
          <a:cs typeface="+mn-cs"/>
        </a:defRPr>
      </a:lvl7pPr>
      <a:lvl8pPr marL="1928516" algn="l">
        <a:lnSpc>
          <a:spcPct val="125000"/>
        </a:lnSpc>
        <a:spcBef>
          <a:spcPts val="0"/>
        </a:spcBef>
        <a:spcAft>
          <a:spcPts val="0"/>
        </a:spcAft>
        <a:defRPr sz="1200">
          <a:solidFill>
            <a:schemeClr val="tx2"/>
          </a:solidFill>
          <a:latin typeface="+mn-lt"/>
          <a:ea typeface="Arial"/>
          <a:cs typeface="+mn-cs"/>
        </a:defRPr>
      </a:lvl8pPr>
      <a:lvl9pPr marL="2385647" algn="l">
        <a:lnSpc>
          <a:spcPct val="125000"/>
        </a:lnSpc>
        <a:spcBef>
          <a:spcPts val="0"/>
        </a:spcBef>
        <a:spcAft>
          <a:spcPts val="0"/>
        </a:spcAft>
        <a:defRPr sz="1200">
          <a:solidFill>
            <a:schemeClr val="tx2"/>
          </a:solidFill>
          <a:latin typeface="+mn-lt"/>
          <a:ea typeface="Arial"/>
          <a:cs typeface="+mn-cs"/>
        </a:defRPr>
      </a:lvl9pPr>
    </p:bodyStyle>
    <p:otherStyle>
      <a:defPPr>
        <a:defRPr lang="fr-FR"/>
      </a:defPPr>
      <a:lvl1pPr marL="0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ducational_programming_language" TargetMode="External"/><Relationship Id="rId3" Type="http://schemas.openxmlformats.org/officeDocument/2006/relationships/hyperlink" Target="https://en.wikipedia.org/wiki/Turtle_graphics" TargetMode="External"/><Relationship Id="rId4" Type="http://schemas.openxmlformats.org/officeDocument/2006/relationships/hyperlink" Target="https://en.wikipedia.org/wiki/Turtle_(robot)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ous-titr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49375" y="4149079"/>
            <a:ext cx="7486650" cy="1152128"/>
          </a:xfrm>
        </p:spPr>
        <p:txBody>
          <a:bodyPr/>
          <a:lstStyle/>
          <a:p>
            <a:pPr>
              <a:defRPr/>
            </a:pPr>
            <a:r>
              <a:rPr lang="fr-FR" sz="1600"/>
              <a:t>Didier Vojtisek (</a:t>
            </a:r>
            <a:r>
              <a:rPr lang="fr-FR" sz="1600"/>
              <a:t>Inria</a:t>
            </a:r>
            <a:r>
              <a:rPr lang="fr-FR" sz="1600"/>
              <a:t>)</a:t>
            </a:r>
            <a:endParaRPr/>
          </a:p>
          <a:p>
            <a:pPr>
              <a:defRPr/>
            </a:pPr>
            <a:r>
              <a:rPr lang="fr-FR" sz="1200" i="1"/>
              <a:t>http://people.rennes.inria.fr/Didier.Vojtisek</a:t>
            </a:r>
            <a:r>
              <a:rPr lang="fr-FR" sz="1200" i="1"/>
              <a:t>/</a:t>
            </a:r>
            <a:endParaRPr/>
          </a:p>
          <a:p>
            <a:pPr>
              <a:defRPr/>
            </a:pPr>
            <a:r>
              <a:rPr lang="fr-FR" sz="1200" i="1"/>
              <a:t>Didier.vojtisek@inria.fr</a:t>
            </a:r>
            <a:endParaRPr lang="fr-FR" sz="1200" i="1"/>
          </a:p>
        </p:txBody>
      </p:sp>
      <p:sp>
        <p:nvSpPr>
          <p:cNvPr id="5" name="Titre 1" hidden="0"/>
          <p:cNvSpPr>
            <a:spLocks noAdjustHandles="0" noChangeArrowheads="0"/>
          </p:cNvSpPr>
          <p:nvPr isPhoto="0" userDrawn="0"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5pPr>
            <a:lvl6pPr marL="457130"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6pPr>
            <a:lvl7pPr marL="914259"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7pPr>
            <a:lvl8pPr marL="1371390"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8pPr>
            <a:lvl9pPr marL="1828519" algn="l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2"/>
                </a:solidFill>
                <a:latin typeface="Arial"/>
                <a:ea typeface="ＭＳ Ｐゴシック"/>
                <a:cs typeface="Arial"/>
              </a:defRPr>
            </a:lvl9pPr>
          </a:lstStyle>
          <a:p>
            <a:pPr>
              <a:defRPr/>
            </a:pPr>
            <a:r>
              <a:rPr lang="en-US" sz="2600"/>
              <a:t>Logo tutorial</a:t>
            </a:r>
            <a:endParaRPr/>
          </a:p>
          <a:p>
            <a:pPr>
              <a:defRPr/>
            </a:pPr>
            <a:r>
              <a:rPr lang="en-US" sz="2000" i="1"/>
              <a:t>---presentation of the target language</a:t>
            </a:r>
            <a:r>
              <a:rPr lang="en-US" sz="2000" i="1"/>
              <a:t> </a:t>
            </a:r>
            <a:r>
              <a:rPr lang="en-US" sz="2000" i="1"/>
              <a:t>---</a:t>
            </a:r>
            <a:endParaRPr lang="en-US" sz="1600" i="1"/>
          </a:p>
          <a:p>
            <a:pPr>
              <a:defRPr/>
            </a:pPr>
            <a:endParaRPr lang="en-US" sz="1600" i="1"/>
          </a:p>
          <a:p>
            <a:pPr>
              <a:defRPr/>
            </a:pPr>
            <a:r>
              <a:rPr lang="en-US" sz="1600" i="1"/>
              <a:t>2018</a:t>
            </a:r>
            <a:endParaRPr/>
          </a:p>
        </p:txBody>
      </p:sp>
      <p:pic>
        <p:nvPicPr>
          <p:cNvPr id="6" name="Picture 2" descr="C:\Users\gbecan\Documents\presentations\ASE2014\figures\logo_universite.jpg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</p:spPr>
      </p:pic>
      <p:pic>
        <p:nvPicPr>
          <p:cNvPr id="7" name="Picture 3" descr="C:\Users\gbecan\Documents\presentations\ASE2014\figures\logo-irisa.jpe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3563891" y="6486097"/>
            <a:ext cx="1469837" cy="342873"/>
          </a:xfrm>
          <a:prstGeom prst="rect">
            <a:avLst/>
          </a:prstGeom>
          <a:noFill/>
        </p:spPr>
      </p:pic>
      <p:pic>
        <p:nvPicPr>
          <p:cNvPr id="8" name="Picture 5" descr="C:\Users\gbecan\Documents\presentations\ASE2014\figures\logo-inria.jpg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</p:spPr>
      </p:pic>
      <p:pic>
        <p:nvPicPr>
          <p:cNvPr id="9" name="Image 23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5508106" y="6466770"/>
            <a:ext cx="831725" cy="380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Outline</a:t>
            </a:r>
            <a:endParaRPr lang="fr-FR"/>
          </a:p>
        </p:txBody>
      </p:sp>
      <p:sp>
        <p:nvSpPr>
          <p:cNvPr id="5" name="Espace réservé du pied de page 2" hidden="0"/>
          <p:cNvSpPr>
            <a:spLocks noGrp="1"/>
          </p:cNvSpPr>
          <p:nvPr isPhoto="0" userDrawn="0">
            <p:ph type="ftr" sz="quarter" idx="15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 sz="1000" i="1"/>
          </a:p>
        </p:txBody>
      </p:sp>
      <p:sp>
        <p:nvSpPr>
          <p:cNvPr id="6" name="Espace réservé du numéro de diapositive 3" hidden="0"/>
          <p:cNvSpPr>
            <a:spLocks noGrp="1"/>
          </p:cNvSpPr>
          <p:nvPr isPhoto="0" userDrawn="0">
            <p:ph type="sldNum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2</a:t>
            </a:r>
            <a:endParaRPr lang="fr-FR"/>
          </a:p>
        </p:txBody>
      </p:sp>
      <p:sp>
        <p:nvSpPr>
          <p:cNvPr id="7" name="Espace réservé du contenu 4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Goal</a:t>
            </a:r>
            <a:endParaRPr lang="fr-FR"/>
          </a:p>
          <a:p>
            <a:pPr>
              <a:defRPr/>
            </a:pPr>
            <a:r>
              <a:rPr lang="fr-FR"/>
              <a:t>Logo concept</a:t>
            </a:r>
            <a:endParaRPr lang="fr-FR"/>
          </a:p>
          <a:p>
            <a:pPr>
              <a:defRPr/>
            </a:pPr>
            <a:r>
              <a:rPr lang="fr-FR"/>
              <a:t>Logo grammar examples</a:t>
            </a:r>
            <a:endParaRPr lang="fr-FR"/>
          </a:p>
          <a:p>
            <a:pPr>
              <a:defRPr/>
            </a:pPr>
            <a:r>
              <a:rPr lang="fr-FR"/>
              <a:t>Logo metamodel</a:t>
            </a:r>
            <a:endParaRPr lang="fr-FR"/>
          </a:p>
          <a:p>
            <a:pPr>
              <a:defRPr/>
            </a:pPr>
            <a:r>
              <a:rPr lang="fr-FR"/>
              <a:t>Possible output</a:t>
            </a:r>
            <a:endParaRPr lang="fr-FR"/>
          </a:p>
          <a:p>
            <a:pPr>
              <a:defRPr/>
            </a:pPr>
            <a:r>
              <a:rPr lang="fr-FR"/>
              <a:t>Links to the tutorial material on github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/>
              <a:t>Goal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467543" y="1196751"/>
            <a:ext cx="8280919" cy="4896543"/>
          </a:xfrm>
          <a:prstGeom prst="rect">
            <a:avLst/>
          </a:prstGeom>
        </p:spPr>
        <p:txBody>
          <a:bodyPr lIns="91423" tIns="45711" rIns="91423" bIns="45711"/>
          <a:lstStyle>
            <a:lvl1pPr algn="l" defTabSz="199994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Tx/>
              <a:buNone/>
              <a:defRPr lang="fr-FR"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2" indent="352370">
              <a:lnSpc>
                <a:spcPct val="100000"/>
              </a:lnSpc>
              <a:buFont typeface="Arial"/>
              <a:buChar char="•"/>
              <a:defRPr sz="2200"/>
            </a:lvl2pPr>
            <a:lvl3pPr marL="1076159" indent="361892">
              <a:buFont typeface="Arial"/>
              <a:buNone/>
              <a:defRPr sz="2000"/>
            </a:lvl3pPr>
            <a:lvl4pPr marL="1438054" indent="371417">
              <a:buFont typeface="Arial"/>
              <a:buNone/>
              <a:defRPr lang="fr-FR" sz="1800">
                <a:solidFill>
                  <a:schemeClr val="tx2"/>
                </a:solidFill>
                <a:latin typeface="+mn-lt"/>
                <a:ea typeface="ＭＳ Ｐゴシック"/>
                <a:cs typeface="+mn-cs"/>
              </a:defRPr>
            </a:lvl4pPr>
            <a:lvl5pPr marL="1790424" indent="361892">
              <a:buFont typeface="Arial"/>
              <a:buNone/>
              <a:defRPr sz="1600"/>
            </a:lvl5pPr>
          </a:lstStyle>
          <a:p>
            <a:pPr marL="514800" indent="-514800">
              <a:lnSpc>
                <a:spcPct val="114999"/>
              </a:lnSpc>
              <a:buFont typeface="Arial"/>
              <a:buChar char="•"/>
              <a:defRPr/>
            </a:pPr>
            <a:r>
              <a:rPr/>
              <a:t>Have an idea of the Logo turtle language that we'll reproduce using MDE techniques.</a:t>
            </a:r>
            <a:endParaRPr/>
          </a:p>
          <a:p>
            <a:pPr marL="914850" lvl="1" indent="-514800">
              <a:buFont typeface="Arial"/>
              <a:buChar char="•"/>
              <a:defRPr/>
            </a:pPr>
            <a:r>
              <a:rPr/>
              <a:t>Reminder: This only an example target domain !</a:t>
            </a:r>
            <a:endParaRPr/>
          </a:p>
          <a:p>
            <a:pPr marL="914850" lvl="1" indent="-514800">
              <a:buFont typeface="Arial"/>
              <a:buChar char="•"/>
              <a:defRPr/>
            </a:pPr>
            <a:endParaRPr/>
          </a:p>
          <a:p>
            <a:pPr marL="514800" indent="-514800">
              <a:lnSpc>
                <a:spcPct val="114999"/>
              </a:lnSpc>
              <a:buFont typeface="Arial"/>
              <a:buChar char="•"/>
              <a:defRPr/>
            </a:pPr>
            <a:r>
              <a:rPr/>
              <a:t>Logo</a:t>
            </a:r>
            <a:r>
              <a:rPr/>
              <a:t> is an </a:t>
            </a:r>
            <a:r>
              <a:rPr u="sng">
                <a:hlinkClick r:id="rId2" tooltip="Educational programming language"/>
              </a:rPr>
              <a:t>educational programming language</a:t>
            </a:r>
            <a:r>
              <a:rPr/>
              <a:t>, designed in 1967. It is </a:t>
            </a:r>
            <a:r>
              <a:rPr/>
              <a:t>widely known for its use of </a:t>
            </a:r>
            <a:r>
              <a:rPr u="sng">
                <a:hlinkClick r:id="rId3" tooltip="Turtle graphics"/>
              </a:rPr>
              <a:t>turtle graphics</a:t>
            </a:r>
            <a:r>
              <a:rPr/>
              <a:t>, in which commands for movement and drawing produce </a:t>
            </a:r>
            <a:r>
              <a:rPr u="sng">
                <a:hlinkClick r:id="rId3" tooltip="Turtle graphics"/>
              </a:rPr>
              <a:t>line graphics</a:t>
            </a:r>
            <a:r>
              <a:rPr/>
              <a:t> either on screen or with a small robot called a </a:t>
            </a:r>
            <a:r>
              <a:rPr u="sng">
                <a:hlinkClick r:id="rId4" tooltip="Turtle (robot)"/>
              </a:rPr>
              <a:t>turtle</a:t>
            </a:r>
            <a:r>
              <a:rPr/>
              <a:t>.</a:t>
            </a:r>
            <a:endParaRPr/>
          </a:p>
          <a:p>
            <a:pPr marL="514800" indent="-514800">
              <a:lnSpc>
                <a:spcPct val="114999"/>
              </a:lnSpc>
              <a:buFont typeface="Arial"/>
              <a:buChar char="•"/>
              <a:defRPr/>
            </a:pPr>
            <a:r>
              <a:rPr/>
              <a:t>Used to teach programming to kids</a:t>
            </a:r>
            <a:endParaRPr/>
          </a:p>
          <a:p>
            <a:pPr marL="514800" indent="-514800">
              <a:lnSpc>
                <a:spcPct val="114999"/>
              </a:lnSpc>
              <a:buFont typeface="Arial"/>
              <a:buChar char="•"/>
              <a:defRPr/>
            </a:pPr>
            <a:r>
              <a:rPr/>
              <a:t>Many implementations...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11232" y="5288495"/>
            <a:ext cx="3971328" cy="1245915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715601" y="5020143"/>
            <a:ext cx="2019025" cy="1514269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5950020" y="4498873"/>
            <a:ext cx="3200225" cy="2304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/>
              <a:t>Primitive instructions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467543" y="1196751"/>
            <a:ext cx="8280919" cy="4896543"/>
          </a:xfrm>
          <a:prstGeom prst="rect">
            <a:avLst/>
          </a:prstGeom>
        </p:spPr>
        <p:txBody>
          <a:bodyPr lIns="91423" tIns="45711" rIns="91423" bIns="45711"/>
          <a:lstStyle>
            <a:lvl1pPr algn="l" defTabSz="199994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Tx/>
              <a:buNone/>
              <a:defRPr lang="fr-FR"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2" indent="352370">
              <a:lnSpc>
                <a:spcPct val="100000"/>
              </a:lnSpc>
              <a:buFont typeface="Arial"/>
              <a:buChar char="•"/>
              <a:defRPr sz="2200"/>
            </a:lvl2pPr>
            <a:lvl3pPr marL="1076159" indent="361892">
              <a:buFont typeface="Arial"/>
              <a:buNone/>
              <a:defRPr sz="2000"/>
            </a:lvl3pPr>
            <a:lvl4pPr marL="1438054" indent="371417">
              <a:buFont typeface="Arial"/>
              <a:buNone/>
              <a:defRPr lang="fr-FR" sz="1800">
                <a:solidFill>
                  <a:schemeClr val="tx2"/>
                </a:solidFill>
                <a:latin typeface="+mn-lt"/>
                <a:ea typeface="ＭＳ Ｐゴシック"/>
                <a:cs typeface="+mn-cs"/>
              </a:defRPr>
            </a:lvl4pPr>
            <a:lvl5pPr marL="1790424" indent="361892">
              <a:buFont typeface="Arial"/>
              <a:buNone/>
              <a:defRPr sz="1600"/>
            </a:lvl5pPr>
          </a:lstStyle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7543" y="3372786"/>
            <a:ext cx="7643717" cy="2661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/>
              <a:t>Control structure and procedure declaration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1"/>
          </p:nvPr>
        </p:nvSpPr>
        <p:spPr bwMode="auto">
          <a:xfrm>
            <a:off x="467543" y="1196751"/>
            <a:ext cx="8280919" cy="4896543"/>
          </a:xfrm>
          <a:prstGeom prst="rect">
            <a:avLst/>
          </a:prstGeom>
        </p:spPr>
        <p:txBody>
          <a:bodyPr lIns="91423" tIns="45711" rIns="91423" bIns="45711"/>
          <a:lstStyle>
            <a:lvl1pPr algn="l" defTabSz="199994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Tx/>
              <a:buNone/>
              <a:defRPr lang="fr-FR"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2" indent="352370">
              <a:lnSpc>
                <a:spcPct val="100000"/>
              </a:lnSpc>
              <a:buFont typeface="Arial"/>
              <a:buChar char="•"/>
              <a:defRPr sz="2200"/>
            </a:lvl2pPr>
            <a:lvl3pPr marL="1076159" indent="361892">
              <a:buFont typeface="Arial"/>
              <a:buNone/>
              <a:defRPr sz="2000"/>
            </a:lvl3pPr>
            <a:lvl4pPr marL="1438054" indent="371417">
              <a:buFont typeface="Arial"/>
              <a:buNone/>
              <a:defRPr lang="fr-FR" sz="1800">
                <a:solidFill>
                  <a:schemeClr val="tx2"/>
                </a:solidFill>
                <a:latin typeface="+mn-lt"/>
                <a:ea typeface="ＭＳ Ｐゴシック"/>
                <a:cs typeface="+mn-cs"/>
              </a:defRPr>
            </a:lvl4pPr>
            <a:lvl5pPr marL="1790424" indent="361892">
              <a:buFont typeface="Arial"/>
              <a:buNone/>
              <a:defRPr sz="1600"/>
            </a:lvl5pPr>
          </a:lstStyle>
          <a:p>
            <a:pPr>
              <a:defRPr/>
            </a:pPr>
            <a:r>
              <a:rPr lang="en-US"/>
              <a:t>Consider LOGO programs of the form:</a:t>
            </a:r>
            <a:endParaRPr/>
          </a:p>
          <a:p>
            <a:pPr marL="497811" lvl="1" indent="0">
              <a:buNone/>
              <a:defRPr/>
            </a:pPr>
            <a:r>
              <a:rPr lang="en-US"/>
              <a:t>repeat 3  [ </a:t>
            </a:r>
            <a:r>
              <a:rPr lang="en-US"/>
              <a:t>pendown</a:t>
            </a:r>
            <a:r>
              <a:rPr lang="en-US"/>
              <a:t> forward 3 </a:t>
            </a:r>
            <a:r>
              <a:rPr lang="en-US"/>
              <a:t>penup</a:t>
            </a:r>
            <a:r>
              <a:rPr lang="en-US"/>
              <a:t> forward 4  ]</a:t>
            </a:r>
            <a:endParaRPr/>
          </a:p>
          <a:p>
            <a:pPr marL="783551" lvl="1" indent="-285739">
              <a:defRPr/>
            </a:pPr>
            <a:endParaRPr/>
          </a:p>
          <a:p>
            <a:pPr marL="783551" lvl="1" indent="-285739">
              <a:defRPr/>
            </a:pPr>
            <a:endParaRPr/>
          </a:p>
          <a:p>
            <a:pPr marL="497811" lvl="1" indent="0">
              <a:buNone/>
              <a:defRPr/>
            </a:pPr>
            <a:r>
              <a:rPr lang="en-US"/>
              <a:t>to square :width  </a:t>
            </a:r>
            <a:endParaRPr/>
          </a:p>
          <a:p>
            <a:pPr marL="497811" lvl="1" indent="0">
              <a:buNone/>
              <a:defRPr/>
            </a:pPr>
            <a:r>
              <a:rPr lang="en-US"/>
              <a:t>  repeat 4  [ forward :width right  90 ]</a:t>
            </a:r>
            <a:endParaRPr/>
          </a:p>
          <a:p>
            <a:pPr marL="497811" lvl="1" indent="0">
              <a:buNone/>
              <a:defRPr/>
            </a:pPr>
            <a:r>
              <a:rPr lang="en-US"/>
              <a:t>end</a:t>
            </a:r>
            <a:endParaRPr/>
          </a:p>
          <a:p>
            <a:pPr marL="497811" lvl="1" indent="0">
              <a:buNone/>
              <a:defRPr/>
            </a:pPr>
            <a:r>
              <a:rPr lang="en-US"/>
              <a:t>pendown</a:t>
            </a:r>
            <a:r>
              <a:rPr lang="en-US"/>
              <a:t> square 10   </a:t>
            </a:r>
            <a:endParaRPr/>
          </a:p>
        </p:txBody>
      </p:sp>
      <p:sp>
        <p:nvSpPr>
          <p:cNvPr id="6" name="Line 4" hidden="0"/>
          <p:cNvSpPr>
            <a:spLocks noChangeShapeType="1"/>
          </p:cNvSpPr>
          <p:nvPr isPhoto="0" userDrawn="0"/>
        </p:nvSpPr>
        <p:spPr bwMode="auto">
          <a:xfrm>
            <a:off x="5261613" y="2532988"/>
            <a:ext cx="574848" cy="2232"/>
          </a:xfrm>
          <a:prstGeom prst="line">
            <a:avLst/>
          </a:prstGeom>
          <a:noFill/>
          <a:ln w="28575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7" name="Line 5" hidden="0"/>
          <p:cNvSpPr>
            <a:spLocks noChangeShapeType="1"/>
          </p:cNvSpPr>
          <p:nvPr isPhoto="0" userDrawn="0"/>
        </p:nvSpPr>
        <p:spPr bwMode="auto">
          <a:xfrm>
            <a:off x="6704875" y="2532988"/>
            <a:ext cx="573732" cy="2232"/>
          </a:xfrm>
          <a:prstGeom prst="line">
            <a:avLst/>
          </a:prstGeom>
          <a:noFill/>
          <a:ln w="28575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8" name="Line 6" hidden="0"/>
          <p:cNvSpPr>
            <a:spLocks noChangeShapeType="1"/>
          </p:cNvSpPr>
          <p:nvPr isPhoto="0" userDrawn="0"/>
        </p:nvSpPr>
        <p:spPr bwMode="auto">
          <a:xfrm>
            <a:off x="8143671" y="2532988"/>
            <a:ext cx="573732" cy="2232"/>
          </a:xfrm>
          <a:prstGeom prst="line">
            <a:avLst/>
          </a:prstGeom>
          <a:noFill/>
          <a:ln w="28575" cap="sq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9" name="Rectangle 7" hidden="0"/>
          <p:cNvSpPr/>
          <p:nvPr isPhoto="0" userDrawn="0"/>
        </p:nvSpPr>
        <p:spPr bwMode="auto">
          <a:xfrm>
            <a:off x="6876976" y="3563580"/>
            <a:ext cx="1729009" cy="1583902"/>
          </a:xfrm>
          <a:prstGeom prst="rect">
            <a:avLst/>
          </a:prstGeom>
          <a:noFill/>
          <a:ln w="28575" cap="sq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/>
              <a:t>Fractals in Logo</a:t>
            </a:r>
            <a:endParaRPr/>
          </a:p>
        </p:txBody>
      </p:sp>
      <p:sp>
        <p:nvSpPr>
          <p:cNvPr id="5" name="Rectangle 4" hidden="0"/>
          <p:cNvSpPr/>
          <p:nvPr isPhoto="0" userDrawn="0"/>
        </p:nvSpPr>
        <p:spPr bwMode="auto">
          <a:xfrm>
            <a:off x="383758" y="1464715"/>
            <a:ext cx="4331044" cy="43891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40637" bIns="0">
            <a:spAutoFit/>
          </a:bodyPr>
          <a:lstStyle/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; 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lefthilbert</a:t>
            </a:r>
            <a:endParaRPr lang="en-US">
              <a:solidFill>
                <a:schemeClr val="tx1"/>
              </a:solidFill>
              <a:latin typeface="Arial Narrow"/>
              <a:ea typeface="ＭＳ Ｐゴシック"/>
              <a:cs typeface="Arial Narrow"/>
            </a:endParaRPr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to 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 :size</a:t>
            </a:r>
            <a:endParaRPr/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  if :level != 0 [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 90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forward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 90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forward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 90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forward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 90</a:t>
            </a:r>
            <a:endParaRPr/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 ]</a:t>
            </a:r>
            <a:endParaRPr/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end</a:t>
            </a:r>
            <a:endParaRPr/>
          </a:p>
        </p:txBody>
      </p:sp>
      <p:sp>
        <p:nvSpPr>
          <p:cNvPr id="6" name="Rectangle 5" hidden="0"/>
          <p:cNvSpPr/>
          <p:nvPr isPhoto="0" userDrawn="0"/>
        </p:nvSpPr>
        <p:spPr bwMode="auto">
          <a:xfrm>
            <a:off x="6359454" y="1464714"/>
            <a:ext cx="2687436" cy="4431984"/>
          </a:xfrm>
          <a:prstGeom prst="rect">
            <a:avLst/>
          </a:prstGeom>
          <a:noFill/>
          <a:ln>
            <a:noFill/>
          </a:ln>
        </p:spPr>
        <p:txBody>
          <a:bodyPr lIns="0" tIns="0" rIns="40637" bIns="0"/>
          <a:lstStyle/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; 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righthilbert</a:t>
            </a:r>
            <a:endParaRPr lang="en-US">
              <a:solidFill>
                <a:schemeClr val="tx1"/>
              </a:solidFill>
              <a:latin typeface="Arial Narrow"/>
              <a:ea typeface="ＭＳ Ｐゴシック"/>
              <a:cs typeface="Arial Narrow"/>
            </a:endParaRPr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to 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 :size</a:t>
            </a:r>
            <a:endParaRPr/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   if :level != 0 [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 90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forward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 90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forward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 90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forward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lefthilbert</a:t>
            </a: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:level-1 :size</a:t>
            </a:r>
            <a:endParaRPr/>
          </a:p>
          <a:p>
            <a:pPr marL="497380" lvl="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right 90</a:t>
            </a:r>
            <a:endParaRPr/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  ]</a:t>
            </a:r>
            <a:endParaRPr/>
          </a:p>
          <a:p>
            <a:pPr marL="40181">
              <a:defRPr/>
            </a:pPr>
            <a:r>
              <a:rPr lang="en-US">
                <a:solidFill>
                  <a:schemeClr val="tx1"/>
                </a:solidFill>
                <a:latin typeface="Arial Narrow"/>
                <a:ea typeface="ＭＳ Ｐゴシック"/>
                <a:cs typeface="Arial Narrow"/>
              </a:rPr>
              <a:t>end</a:t>
            </a:r>
            <a:endParaRPr/>
          </a:p>
        </p:txBody>
      </p:sp>
      <p:pic>
        <p:nvPicPr>
          <p:cNvPr id="7" name="Picture 6" hidden="0"/>
          <p:cNvPicPr>
            <a:picLocks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3320105" y="2204516"/>
            <a:ext cx="2828477" cy="282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/>
              <a:t>Can go up to deployment</a:t>
            </a:r>
            <a:endParaRPr/>
          </a:p>
        </p:txBody>
      </p:sp>
      <p:sp>
        <p:nvSpPr>
          <p:cNvPr id="5" name="Espace réservé du contenu 2" hidden="0"/>
          <p:cNvSpPr>
            <a:spLocks noGrp="1"/>
          </p:cNvSpPr>
          <p:nvPr isPhoto="0" userDrawn="0">
            <p:ph idx="1" hasCustomPrompt="1"/>
          </p:nvPr>
        </p:nvSpPr>
        <p:spPr bwMode="auto">
          <a:xfrm flipH="0" flipV="0">
            <a:off x="467543" y="1196751"/>
            <a:ext cx="8238480" cy="1746628"/>
          </a:xfrm>
          <a:prstGeom prst="rect">
            <a:avLst/>
          </a:prstGeom>
        </p:spPr>
        <p:txBody>
          <a:bodyPr lIns="91423" tIns="45711" rIns="91423" bIns="45711"/>
          <a:lstStyle>
            <a:lvl1pPr algn="l" defTabSz="199994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Tx/>
              <a:buNone/>
              <a:defRPr lang="fr-FR"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2" indent="352370">
              <a:lnSpc>
                <a:spcPct val="100000"/>
              </a:lnSpc>
              <a:buFont typeface="Arial"/>
              <a:buChar char="•"/>
              <a:defRPr sz="2200"/>
            </a:lvl2pPr>
            <a:lvl3pPr marL="1076159" indent="361892">
              <a:buFont typeface="Arial"/>
              <a:buNone/>
              <a:defRPr sz="2000"/>
            </a:lvl3pPr>
            <a:lvl4pPr marL="1438054" indent="371417">
              <a:buFont typeface="Arial"/>
              <a:buNone/>
              <a:defRPr lang="fr-FR" sz="1800">
                <a:solidFill>
                  <a:schemeClr val="tx2"/>
                </a:solidFill>
                <a:latin typeface="+mn-lt"/>
                <a:ea typeface="ＭＳ Ｐゴシック"/>
                <a:cs typeface="+mn-cs"/>
              </a:defRPr>
            </a:lvl4pPr>
            <a:lvl5pPr marL="1790424" indent="361892">
              <a:buFont typeface="Arial"/>
              <a:buNone/>
              <a:defRPr sz="1600"/>
            </a:lvl5pPr>
          </a:lstStyle>
          <a:p>
            <a:pPr>
              <a:defRPr/>
            </a:pPr>
            <a:r>
              <a:rPr/>
              <a:t>for example by compiling to Lego Mindstorms platform</a:t>
            </a:r>
            <a:endParaRPr/>
          </a:p>
        </p:txBody>
      </p:sp>
      <p:pic>
        <p:nvPicPr>
          <p:cNvPr id="6" name="Picture 5" hidden="0"/>
          <p:cNvPicPr>
            <a:picLocks noChangeArrowheads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32379" y="2432182"/>
            <a:ext cx="3943133" cy="30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sz="2800" b="1" i="0" u="none" strike="noStrike" cap="none" spc="0">
                <a:solidFill>
                  <a:srgbClr val="B3DB11"/>
                </a:solidFill>
                <a:latin typeface="Arial Bold"/>
                <a:ea typeface="Arial Bold"/>
                <a:cs typeface="Arial Bold"/>
              </a:rPr>
              <a:t>From LOGO to Mindstorms</a:t>
            </a:r>
            <a:endParaRPr/>
          </a:p>
        </p:txBody>
      </p:sp>
      <p:sp>
        <p:nvSpPr>
          <p:cNvPr id="5" name="Rectangle 2" hidden="0"/>
          <p:cNvSpPr/>
          <p:nvPr isPhoto="0" userDrawn="0"/>
        </p:nvSpPr>
        <p:spPr bwMode="auto">
          <a:xfrm>
            <a:off x="166315" y="1453306"/>
            <a:ext cx="8861598" cy="4556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pic>
        <p:nvPicPr>
          <p:cNvPr id="6" name="Picture 3" hidden="0"/>
          <p:cNvPicPr>
            <a:picLocks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3825254" y="1448841"/>
            <a:ext cx="2973585" cy="34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5" hidden="0"/>
          <p:cNvPicPr>
            <a:picLocks noChangeArrowheads="1"/>
          </p:cNvPicPr>
          <p:nvPr isPhoto="0" userDrawn="0"/>
        </p:nvPicPr>
        <p:blipFill>
          <a:blip r:embed="rId3"/>
          <a:srcRect l="16029" t="9444" r="29635" b="14956"/>
          <a:stretch/>
        </p:blipFill>
        <p:spPr bwMode="auto">
          <a:xfrm>
            <a:off x="166315" y="2010295"/>
            <a:ext cx="3834183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hidden="0"/>
          <p:cNvPicPr>
            <a:picLocks noChangeArrowheads="1"/>
          </p:cNvPicPr>
          <p:nvPr isPhoto="0" userDrawn="0"/>
        </p:nvPicPr>
        <p:blipFill>
          <a:blip r:embed="rId4"/>
          <a:srcRect l="33104" t="44379" r="54730" b="38873"/>
          <a:stretch/>
        </p:blipFill>
        <p:spPr bwMode="auto">
          <a:xfrm>
            <a:off x="846086" y="3985989"/>
            <a:ext cx="910827" cy="94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 hidden="0"/>
          <p:cNvPicPr>
            <a:picLocks noChangeArrowheads="1"/>
          </p:cNvPicPr>
          <p:nvPr isPhoto="0" userDrawn="0"/>
        </p:nvPicPr>
        <p:blipFill>
          <a:blip r:embed="rId5"/>
          <a:srcRect l="0" t="0" r="34489" b="6682"/>
          <a:stretch/>
        </p:blipFill>
        <p:spPr bwMode="auto">
          <a:xfrm>
            <a:off x="6467325" y="3277195"/>
            <a:ext cx="2560587" cy="27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hidden="0"/>
          <p:cNvPicPr>
            <a:picLocks noChangeArrowheads="1"/>
          </p:cNvPicPr>
          <p:nvPr isPhoto="0" userDrawn="0"/>
        </p:nvPicPr>
        <p:blipFill>
          <a:blip r:embed="rId6"/>
          <a:stretch/>
        </p:blipFill>
        <p:spPr bwMode="auto">
          <a:xfrm>
            <a:off x="4321968" y="4404568"/>
            <a:ext cx="2143125" cy="1605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9" hidden="0"/>
          <p:cNvSpPr/>
          <p:nvPr isPhoto="0" userDrawn="0"/>
        </p:nvSpPr>
        <p:spPr bwMode="auto">
          <a:xfrm flipH="0" flipV="0">
            <a:off x="6516439" y="1655340"/>
            <a:ext cx="1346387" cy="2500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Static constraints</a:t>
            </a:r>
            <a:endParaRPr/>
          </a:p>
        </p:txBody>
      </p:sp>
      <p:sp>
        <p:nvSpPr>
          <p:cNvPr id="12" name="Rectangle 10" hidden="0"/>
          <p:cNvSpPr/>
          <p:nvPr isPhoto="0" userDrawn="0"/>
        </p:nvSpPr>
        <p:spPr bwMode="auto">
          <a:xfrm flipH="0" flipV="0">
            <a:off x="4118817" y="3277194"/>
            <a:ext cx="1323722" cy="46253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 algn="ctr">
              <a:lnSpc>
                <a:spcPct val="100000"/>
              </a:lnSpc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Simulator </a:t>
            </a: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(interpreter)</a:t>
            </a:r>
            <a:endParaRPr lang="en-US" sz="130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3" name="Line 11" hidden="0"/>
          <p:cNvSpPr>
            <a:spLocks noChangeShapeType="1"/>
          </p:cNvSpPr>
          <p:nvPr isPhoto="0" userDrawn="0"/>
        </p:nvSpPr>
        <p:spPr bwMode="auto">
          <a:xfrm flipH="1">
            <a:off x="5959450" y="1809378"/>
            <a:ext cx="556988" cy="1116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14" name="Line 12" hidden="0"/>
          <p:cNvSpPr>
            <a:spLocks noChangeShapeType="1"/>
          </p:cNvSpPr>
          <p:nvPr isPhoto="0" userDrawn="0"/>
        </p:nvSpPr>
        <p:spPr bwMode="auto">
          <a:xfrm flipH="1">
            <a:off x="4670226" y="2010296"/>
            <a:ext cx="404066" cy="1265782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15" name="Rectangle 13" hidden="0"/>
          <p:cNvSpPr/>
          <p:nvPr isPhoto="0" userDrawn="0"/>
        </p:nvSpPr>
        <p:spPr bwMode="auto">
          <a:xfrm flipH="0" flipV="0">
            <a:off x="2094011" y="5452690"/>
            <a:ext cx="1713474" cy="26348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Result of a simulation</a:t>
            </a:r>
            <a:endParaRPr/>
          </a:p>
        </p:txBody>
      </p:sp>
      <p:sp>
        <p:nvSpPr>
          <p:cNvPr id="16" name="Line 14" hidden="0"/>
          <p:cNvSpPr>
            <a:spLocks noChangeShapeType="1"/>
          </p:cNvSpPr>
          <p:nvPr isPhoto="0" userDrawn="0"/>
        </p:nvSpPr>
        <p:spPr bwMode="auto">
          <a:xfrm rot="10799990">
            <a:off x="1756915" y="4795241"/>
            <a:ext cx="506759" cy="657448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17" name="Rectangle 15" hidden="0"/>
          <p:cNvSpPr/>
          <p:nvPr isPhoto="0" userDrawn="0"/>
        </p:nvSpPr>
        <p:spPr bwMode="auto">
          <a:xfrm>
            <a:off x="1504651" y="2163216"/>
            <a:ext cx="1178718" cy="2500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Input scenario</a:t>
            </a:r>
            <a:endParaRPr/>
          </a:p>
        </p:txBody>
      </p:sp>
      <p:sp>
        <p:nvSpPr>
          <p:cNvPr id="18" name="Line 16" hidden="0"/>
          <p:cNvSpPr>
            <a:spLocks noChangeShapeType="1"/>
          </p:cNvSpPr>
          <p:nvPr isPhoto="0" userDrawn="0"/>
        </p:nvSpPr>
        <p:spPr bwMode="auto">
          <a:xfrm flipH="1">
            <a:off x="1201042" y="2466825"/>
            <a:ext cx="860598" cy="98226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19" name="Line 17" hidden="0"/>
          <p:cNvSpPr>
            <a:spLocks noChangeShapeType="1"/>
          </p:cNvSpPr>
          <p:nvPr isPhoto="0" userDrawn="0"/>
        </p:nvSpPr>
        <p:spPr bwMode="auto">
          <a:xfrm>
            <a:off x="2110754" y="2466825"/>
            <a:ext cx="860598" cy="98226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20" name="Line 18" hidden="0"/>
          <p:cNvSpPr>
            <a:spLocks noChangeShapeType="1"/>
          </p:cNvSpPr>
          <p:nvPr isPhoto="0" userDrawn="0"/>
        </p:nvSpPr>
        <p:spPr bwMode="auto">
          <a:xfrm flipH="1">
            <a:off x="1301501" y="5706070"/>
            <a:ext cx="760140" cy="2232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21" name="Rectangle 19" hidden="0"/>
          <p:cNvSpPr/>
          <p:nvPr isPhoto="0" userDrawn="0"/>
        </p:nvSpPr>
        <p:spPr bwMode="auto">
          <a:xfrm>
            <a:off x="6900415" y="2972469"/>
            <a:ext cx="1946671" cy="43755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Embedded source code inside the robot</a:t>
            </a:r>
            <a:endParaRPr/>
          </a:p>
        </p:txBody>
      </p:sp>
      <p:sp>
        <p:nvSpPr>
          <p:cNvPr id="22" name="Rectangle 20" hidden="0"/>
          <p:cNvSpPr/>
          <p:nvPr isPhoto="0" userDrawn="0"/>
        </p:nvSpPr>
        <p:spPr bwMode="auto">
          <a:xfrm>
            <a:off x="6697265" y="4592091"/>
            <a:ext cx="1178718" cy="43755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Result of a real execution</a:t>
            </a:r>
            <a:endParaRPr/>
          </a:p>
        </p:txBody>
      </p:sp>
      <p:sp>
        <p:nvSpPr>
          <p:cNvPr id="23" name="Line 21" hidden="0"/>
          <p:cNvSpPr>
            <a:spLocks noChangeShapeType="1"/>
          </p:cNvSpPr>
          <p:nvPr isPhoto="0" userDrawn="0"/>
        </p:nvSpPr>
        <p:spPr bwMode="auto">
          <a:xfrm>
            <a:off x="5584403" y="2010296"/>
            <a:ext cx="1721196" cy="962173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24" name="Rectangle 22" hidden="0"/>
          <p:cNvSpPr/>
          <p:nvPr isPhoto="0" userDrawn="0"/>
        </p:nvSpPr>
        <p:spPr bwMode="auto">
          <a:xfrm flipH="0" flipV="0">
            <a:off x="5554265" y="2313905"/>
            <a:ext cx="1707393" cy="2500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Model Transformation</a:t>
            </a:r>
            <a:endParaRPr/>
          </a:p>
        </p:txBody>
      </p:sp>
      <p:sp>
        <p:nvSpPr>
          <p:cNvPr id="25" name="Line 23" hidden="0"/>
          <p:cNvSpPr>
            <a:spLocks noChangeShapeType="1"/>
          </p:cNvSpPr>
          <p:nvPr isPhoto="0" userDrawn="0"/>
        </p:nvSpPr>
        <p:spPr bwMode="auto">
          <a:xfrm flipH="1">
            <a:off x="1756915" y="3429000"/>
            <a:ext cx="2358553" cy="910827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sp>
        <p:nvSpPr>
          <p:cNvPr id="26" name="Rectangle 24" hidden="0"/>
          <p:cNvSpPr/>
          <p:nvPr isPhoto="0" userDrawn="0"/>
        </p:nvSpPr>
        <p:spPr bwMode="auto">
          <a:xfrm flipH="0" flipV="0">
            <a:off x="2061641" y="3645544"/>
            <a:ext cx="1741288" cy="71877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Interaction between the current simulation  and the GUI</a:t>
            </a:r>
            <a:endParaRPr/>
          </a:p>
        </p:txBody>
      </p:sp>
      <p:sp>
        <p:nvSpPr>
          <p:cNvPr id="27" name="Rectangle 25" hidden="0"/>
          <p:cNvSpPr/>
          <p:nvPr isPhoto="0" userDrawn="0"/>
        </p:nvSpPr>
        <p:spPr bwMode="auto">
          <a:xfrm flipH="0" flipV="0">
            <a:off x="4741663" y="1686393"/>
            <a:ext cx="1232296" cy="31162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6786" tIns="26786" rIns="52974" bIns="26786"/>
          <a:lstStyle/>
          <a:p>
            <a:pPr algn="ctr">
              <a:spcBef>
                <a:spcPts val="746"/>
              </a:spcBef>
              <a:defRPr/>
            </a:pPr>
            <a:r>
              <a:rPr lang="en-US" sz="13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Logo Semantic</a:t>
            </a:r>
            <a:endParaRPr/>
          </a:p>
        </p:txBody>
      </p:sp>
      <p:sp>
        <p:nvSpPr>
          <p:cNvPr id="28" name="Line 26" hidden="0"/>
          <p:cNvSpPr>
            <a:spLocks noChangeShapeType="1"/>
          </p:cNvSpPr>
          <p:nvPr isPhoto="0" userDrawn="0"/>
        </p:nvSpPr>
        <p:spPr bwMode="auto">
          <a:xfrm rot="10799990" flipH="1">
            <a:off x="7863706" y="4804171"/>
            <a:ext cx="303608" cy="1116"/>
          </a:xfrm>
          <a:prstGeom prst="line">
            <a:avLst/>
          </a:prstGeom>
          <a:noFill/>
          <a:ln w="31750" cap="flat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23527" y="116631"/>
            <a:ext cx="8568951" cy="64807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/>
              <a:t>With potential difference between simulation and actual implementation</a:t>
            </a:r>
            <a:endParaRPr/>
          </a:p>
        </p:txBody>
      </p:sp>
      <p:pic>
        <p:nvPicPr>
          <p:cNvPr id="5" name="Picture 3" hidden="0"/>
          <p:cNvPicPr>
            <a:picLocks noChangeArrowheads="1"/>
          </p:cNvPicPr>
          <p:nvPr isPhoto="0" userDrawn="0"/>
        </p:nvPicPr>
        <p:blipFill>
          <a:blip r:embed="rId2"/>
          <a:srcRect l="0" t="0" r="34489" b="6685"/>
          <a:stretch/>
        </p:blipFill>
        <p:spPr bwMode="auto">
          <a:xfrm>
            <a:off x="4229226" y="764703"/>
            <a:ext cx="4886770" cy="52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 hidden="0"/>
          <p:cNvPicPr>
            <a:picLocks noChangeArrowheads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0387" y="899222"/>
            <a:ext cx="2788178" cy="38164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utoShape 5" hidden="0"/>
          <p:cNvSpPr/>
          <p:nvPr isPhoto="0" userDrawn="0"/>
        </p:nvSpPr>
        <p:spPr bwMode="auto">
          <a:xfrm>
            <a:off x="3217151" y="2565710"/>
            <a:ext cx="692050" cy="540245"/>
          </a:xfrm>
          <a:prstGeom prst="rightArrow">
            <a:avLst>
              <a:gd name="adj1" fmla="val 50000"/>
              <a:gd name="adj2" fmla="val 22518"/>
            </a:avLst>
          </a:prstGeom>
          <a:solidFill>
            <a:srgbClr val="FF6633"/>
          </a:solidFill>
          <a:ln>
            <a:noFill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  <p:pic>
        <p:nvPicPr>
          <p:cNvPr id="8" name="Picture 4" hidden="0"/>
          <p:cNvPicPr>
            <a:picLocks noChangeArrowheads="1"/>
          </p:cNvPicPr>
          <p:nvPr isPhoto="0" userDrawn="0"/>
        </p:nvPicPr>
        <p:blipFill>
          <a:blip r:embed="rId4"/>
          <a:srcRect l="33067" t="44347" r="54771" b="38911"/>
          <a:stretch/>
        </p:blipFill>
        <p:spPr bwMode="auto">
          <a:xfrm flipH="0" flipV="0">
            <a:off x="2889527" y="4372130"/>
            <a:ext cx="2232910" cy="232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 hidden="0"/>
          <p:cNvPicPr>
            <a:picLocks noChangeArrowheads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140387" y="4934262"/>
            <a:ext cx="2749141" cy="1750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5" hidden="0"/>
          <p:cNvSpPr/>
          <p:nvPr isPhoto="0" userDrawn="0"/>
        </p:nvSpPr>
        <p:spPr bwMode="auto">
          <a:xfrm rot="2895751">
            <a:off x="2090388" y="4286170"/>
            <a:ext cx="692050" cy="540245"/>
          </a:xfrm>
          <a:prstGeom prst="rightArrow">
            <a:avLst>
              <a:gd name="adj1" fmla="val 50000"/>
              <a:gd name="adj2" fmla="val 22518"/>
            </a:avLst>
          </a:prstGeom>
          <a:solidFill>
            <a:srgbClr val="FF6633"/>
          </a:solidFill>
          <a:ln>
            <a:noFill/>
          </a:ln>
        </p:spPr>
        <p:txBody>
          <a:bodyPr lIns="0" tIns="0" rIns="0" bIns="0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ONLYOFFICE/2.4.526.0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