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sldIdLst>
    <p:sldId id="256" r:id="rId2"/>
    <p:sldId id="261" r:id="rId3"/>
    <p:sldId id="262" r:id="rId4"/>
    <p:sldId id="264" r:id="rId5"/>
    <p:sldId id="263" r:id="rId6"/>
    <p:sldId id="258" r:id="rId7"/>
    <p:sldId id="269" r:id="rId8"/>
    <p:sldId id="270" r:id="rId9"/>
    <p:sldId id="259" r:id="rId10"/>
    <p:sldId id="273" r:id="rId11"/>
    <p:sldId id="268" r:id="rId12"/>
    <p:sldId id="265" r:id="rId13"/>
    <p:sldId id="271" r:id="rId14"/>
    <p:sldId id="272" r:id="rId15"/>
    <p:sldId id="266" r:id="rId16"/>
    <p:sldId id="267" r:id="rId17"/>
    <p:sldId id="257" r:id="rId18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19"/>
    </p:embeddedFont>
    <p:embeddedFont>
      <p:font typeface="Technika" panose="020B0604020202020204" charset="-18"/>
      <p:regular r:id="rId20"/>
      <p:bold r:id="rId21"/>
      <p:italic r:id="rId22"/>
      <p:boldItalic r:id="rId23"/>
    </p:embeddedFont>
    <p:embeddedFont>
      <p:font typeface="Technika-Bold" panose="00000600000000000000" charset="-18"/>
      <p:regular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9B9B"/>
    <a:srgbClr val="0070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2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"/>
          <a:stretch/>
        </p:blipFill>
        <p:spPr>
          <a:xfrm>
            <a:off x="0" y="2"/>
            <a:ext cx="10076688" cy="7556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3" y="274320"/>
            <a:ext cx="1773814" cy="8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0076688" cy="7555992"/>
          </a:xfrm>
          <a:prstGeom prst="rect">
            <a:avLst/>
          </a:prstGeom>
        </p:spPr>
      </p:pic>
      <p:pic>
        <p:nvPicPr>
          <p:cNvPr id="7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105716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79999" y="1501061"/>
            <a:ext cx="7794000" cy="1087934"/>
          </a:xfrm>
        </p:spPr>
        <p:txBody>
          <a:bodyPr anchor="t"/>
          <a:lstStyle>
            <a:lvl1pPr>
              <a:defRPr sz="2800" kern="2800" baseline="0">
                <a:solidFill>
                  <a:srgbClr val="0070BC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dirty="0"/>
              <a:t>PODTITUL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79999" y="2588994"/>
            <a:ext cx="7794000" cy="3706297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77198" y="1800001"/>
            <a:ext cx="7696800" cy="478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9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 userDrawn="1"/>
        </p:nvSpPr>
        <p:spPr>
          <a:xfrm>
            <a:off x="2067641" y="368300"/>
            <a:ext cx="6888707" cy="12284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000" y="270000"/>
            <a:ext cx="8604000" cy="6318000"/>
          </a:xfrm>
        </p:spPr>
        <p:txBody>
          <a:bodyPr>
            <a:normAutofit/>
          </a:bodyPr>
          <a:lstStyle>
            <a:lvl1pPr marL="0" indent="0" algn="ctr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3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000" y="1440000"/>
            <a:ext cx="779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000" y="2880000"/>
            <a:ext cx="7794000" cy="37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pic>
        <p:nvPicPr>
          <p:cNvPr id="1026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43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6" r:id="rId2"/>
    <p:sldLayoutId id="2147483674" r:id="rId3"/>
    <p:sldLayoutId id="2147483685" r:id="rId4"/>
    <p:sldLayoutId id="2147483684" r:id="rId5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echnika-Bold" panose="00000600000000000000" pitchFamily="50" charset="-18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2">
          <p15:clr>
            <a:srgbClr val="F26B43"/>
          </p15:clr>
        </p15:guide>
        <p15:guide id="2" pos="131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Nadpis 9"/>
          <p:cNvSpPr>
            <a:spLocks noGrp="1"/>
          </p:cNvSpPr>
          <p:nvPr>
            <p:ph type="ctrTitle"/>
          </p:nvPr>
        </p:nvSpPr>
        <p:spPr>
          <a:xfrm>
            <a:off x="1080000" y="1536232"/>
            <a:ext cx="8125546" cy="1446663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Directional association inference challenged by severe</a:t>
            </a:r>
            <a:r>
              <a:rPr lang="cs-CZ" sz="4000" dirty="0"/>
              <a:t> </a:t>
            </a:r>
            <a:r>
              <a:rPr lang="en-US" sz="4000" dirty="0"/>
              <a:t>dropout in single­</a:t>
            </a:r>
            <a:r>
              <a:rPr lang="cs-CZ" sz="4000" dirty="0"/>
              <a:t>-</a:t>
            </a:r>
            <a:r>
              <a:rPr lang="en-US" sz="4000" dirty="0"/>
              <a:t>cell </a:t>
            </a:r>
            <a:r>
              <a:rPr lang="en-US" sz="4000" dirty="0" err="1"/>
              <a:t>RNA­seq</a:t>
            </a:r>
            <a:r>
              <a:rPr lang="en-US" sz="4000" dirty="0"/>
              <a:t> data</a:t>
            </a:r>
          </a:p>
        </p:txBody>
      </p:sp>
      <p:sp>
        <p:nvSpPr>
          <p:cNvPr id="11" name="Podnadpis 10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Eliška Dvořáková</a:t>
            </a:r>
          </a:p>
          <a:p>
            <a:r>
              <a:rPr lang="cs-CZ" dirty="0"/>
              <a:t>dvorael1@fel.cvut.cz</a:t>
            </a:r>
          </a:p>
          <a:p>
            <a:endParaRPr lang="cs-CZ" dirty="0"/>
          </a:p>
          <a:p>
            <a:r>
              <a:rPr lang="cs-CZ" dirty="0" err="1"/>
              <a:t>supervisor</a:t>
            </a:r>
            <a:r>
              <a:rPr lang="cs-CZ" dirty="0"/>
              <a:t>: Prof. </a:t>
            </a:r>
            <a:r>
              <a:rPr lang="cs-CZ" dirty="0" err="1"/>
              <a:t>Joe</a:t>
            </a:r>
            <a:r>
              <a:rPr lang="cs-CZ" dirty="0"/>
              <a:t> Song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52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1CCB8AB-0032-4318-A94C-34078B8C1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dataset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B8495AF2-08D2-43FB-8A57-2CD394C95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2075461"/>
            <a:ext cx="7794000" cy="370629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Subset of 40 genes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Configurations: </a:t>
            </a:r>
          </a:p>
          <a:p>
            <a:pPr marL="1142966" lvl="1" indent="-457200">
              <a:buFont typeface="+mj-lt"/>
              <a:buAutoNum type="arabicPeriod"/>
            </a:pPr>
            <a:r>
              <a:rPr lang="en-US" sz="2000" dirty="0"/>
              <a:t>Person vs Gene (true) and Gene vs Person (false) only for differentially expressed genes.</a:t>
            </a:r>
          </a:p>
          <a:p>
            <a:pPr marL="1142966" lvl="1" indent="-457200">
              <a:buFont typeface="+mj-lt"/>
              <a:buAutoNum type="arabicPeriod"/>
            </a:pPr>
            <a:r>
              <a:rPr lang="en-US" sz="2000" dirty="0"/>
              <a:t>Person vs Gene (true for differentially expressed genes)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3C82A376-0D2E-488C-9360-E03BE09F2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602" y="4269006"/>
            <a:ext cx="3533683" cy="2230510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C9E05D93-2381-4B7D-A8E4-5186F83DD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822" y="4082993"/>
            <a:ext cx="4036494" cy="254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216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3D7AEA-6EE9-41B8-8D62-BFC3A6F39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discretization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2EC9CAD9-BB42-40EC-B74A-203809169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FFB4A532-E042-4F6E-8214-EA898C0F8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11" y="2450667"/>
            <a:ext cx="3996349" cy="3636678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DC0FCBF8-F9FD-41EF-83A4-E875C8FBC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650" y="2450667"/>
            <a:ext cx="3996349" cy="363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658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47D436-00FB-45E4-92F4-0B386A992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1</a:t>
            </a:r>
            <a:r>
              <a:rPr lang="en-US" baseline="30000" dirty="0"/>
              <a:t>st</a:t>
            </a:r>
            <a:r>
              <a:rPr lang="en-US" dirty="0"/>
              <a:t> configuration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8A163C61-8869-4077-BC99-353F400B52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12"/>
          <a:stretch/>
        </p:blipFill>
        <p:spPr>
          <a:xfrm>
            <a:off x="4586337" y="2590944"/>
            <a:ext cx="4507217" cy="3706296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CA5AB775-E254-4916-8879-6D6089551D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10"/>
          <a:stretch/>
        </p:blipFill>
        <p:spPr>
          <a:xfrm>
            <a:off x="79120" y="2592897"/>
            <a:ext cx="4507217" cy="370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96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8A1450-6641-4EDC-A6A2-F11CA245E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with strongest inference for each method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8E8A1927-351E-498E-97A5-8211BD417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402" y="3176652"/>
            <a:ext cx="2926227" cy="2343837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B0B08823-E584-42C6-BE77-0613295DB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33" y="3155072"/>
            <a:ext cx="2932669" cy="2337552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AC0FC1F2-F190-4374-8BAF-F40842E4F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774" y="3176652"/>
            <a:ext cx="2926226" cy="233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818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8A1450-6641-4EDC-A6A2-F11CA245E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with strongest inference for each method</a:t>
            </a:r>
          </a:p>
        </p:txBody>
      </p:sp>
      <p:pic>
        <p:nvPicPr>
          <p:cNvPr id="8" name="Zástupný symbol pro obsah 7">
            <a:extLst>
              <a:ext uri="{FF2B5EF4-FFF2-40B4-BE49-F238E27FC236}">
                <a16:creationId xmlns:a16="http://schemas.microsoft.com/office/drawing/2014/main" id="{2F78EF61-B1C1-456F-9C0A-3962CC08DE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0" y="2609481"/>
            <a:ext cx="3673848" cy="2922623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57538975-4478-4755-A307-371CB52E6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152" y="2613058"/>
            <a:ext cx="3673848" cy="291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353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81FB323-4DF2-468F-A035-74C61879F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2</a:t>
            </a:r>
            <a:r>
              <a:rPr lang="en-US" baseline="30000" dirty="0"/>
              <a:t>nd</a:t>
            </a:r>
            <a:r>
              <a:rPr lang="en-US" dirty="0"/>
              <a:t> configuration</a:t>
            </a:r>
          </a:p>
        </p:txBody>
      </p:sp>
      <p:pic>
        <p:nvPicPr>
          <p:cNvPr id="6" name="Zástupný symbol pro obsah 5">
            <a:extLst>
              <a:ext uri="{FF2B5EF4-FFF2-40B4-BE49-F238E27FC236}">
                <a16:creationId xmlns:a16="http://schemas.microsoft.com/office/drawing/2014/main" id="{EF1D6943-9E0F-4640-AEFA-612DA2143B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9584" y="2190104"/>
            <a:ext cx="4440116" cy="3330087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A765059D-32DC-42AA-97C4-E7C094B7D4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67"/>
          <a:stretch/>
        </p:blipFill>
        <p:spPr>
          <a:xfrm>
            <a:off x="263768" y="2190103"/>
            <a:ext cx="4290649" cy="333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765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FB2649-19F2-4A19-A327-2CDF3D07F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4CDA162-A4CE-41F2-9F48-EF99E58A3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Simulated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Real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Future work</a:t>
            </a:r>
          </a:p>
          <a:p>
            <a:pPr marL="1028666" lvl="1" indent="-342900"/>
            <a:r>
              <a:rPr lang="en-US" sz="2000" dirty="0"/>
              <a:t>Answer How many samples are needed to gain at least 70% accuracy?</a:t>
            </a:r>
          </a:p>
          <a:p>
            <a:pPr marL="1028666" lvl="1" indent="-342900"/>
            <a:r>
              <a:rPr lang="en-US" sz="2000" dirty="0"/>
              <a:t>Add test for multiple noise</a:t>
            </a:r>
          </a:p>
          <a:p>
            <a:pPr marL="1028666" lvl="1" indent="-342900"/>
            <a:r>
              <a:rPr lang="en-US" sz="2000" dirty="0"/>
              <a:t>Process whole real dataset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149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FE5762-FB91-4636-8481-055C0404A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FA08A7D5-ECCE-43FC-BA1B-B29D11656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[1] 	Zhang, Y., &amp; Song, M. (2013). Deciphering interactions in causal networks without parametric assumptions. </a:t>
            </a:r>
            <a:r>
              <a:rPr lang="en-US" i="1" dirty="0" err="1"/>
              <a:t>arXiv</a:t>
            </a:r>
            <a:r>
              <a:rPr lang="en-US" i="1" dirty="0"/>
              <a:t> preprint arXiv:1311.2707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[2]	Tung, P.­Y., </a:t>
            </a:r>
            <a:r>
              <a:rPr lang="en-US" dirty="0" err="1"/>
              <a:t>Blischak</a:t>
            </a:r>
            <a:r>
              <a:rPr lang="en-US" dirty="0"/>
              <a:t>, J. D., Hsiao, C. J., Knowles, D. A., Burnett, J. E., Pritchard, J. K., &amp;Gilad, Y. (2017). Batch effects and the effective design of single</a:t>
            </a:r>
            <a:r>
              <a:rPr lang="cs-CZ" dirty="0"/>
              <a:t> </a:t>
            </a:r>
            <a:r>
              <a:rPr lang="en-US" dirty="0"/>
              <a:t>­cell gene expression</a:t>
            </a:r>
            <a:r>
              <a:rPr lang="cs-CZ"/>
              <a:t> </a:t>
            </a:r>
            <a:r>
              <a:rPr lang="en-US"/>
              <a:t>studies</a:t>
            </a:r>
            <a:r>
              <a:rPr lang="en-US" dirty="0"/>
              <a:t>. Sci Rep, 7, 39921.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37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42C343-7559-45F2-9F88-ABFB37A1D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982344A6-783F-44A3-AD24-52CE32101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Single-cell RNA sequencing (</a:t>
            </a:r>
            <a:r>
              <a:rPr lang="en-US" dirty="0" err="1"/>
              <a:t>scRNA</a:t>
            </a:r>
            <a:r>
              <a:rPr lang="en-US" dirty="0"/>
              <a:t>) allows to gain RNA-seq from small amount of initial material. (single cell)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New field of study focus on data from single cell.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scRNA</a:t>
            </a:r>
            <a:r>
              <a:rPr lang="en-US" dirty="0"/>
              <a:t> suffers from 0.9 dropout.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Methods for Bulk RNA-seq performs close to random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New methods </a:t>
            </a:r>
            <a:r>
              <a:rPr lang="en-US" dirty="0" err="1"/>
              <a:t>FunChisq</a:t>
            </a:r>
            <a:r>
              <a:rPr lang="en-US" dirty="0"/>
              <a:t> [1].</a:t>
            </a:r>
          </a:p>
        </p:txBody>
      </p:sp>
    </p:spTree>
    <p:extLst>
      <p:ext uri="{BB962C8B-B14F-4D97-AF65-F5344CB8AC3E}">
        <p14:creationId xmlns:p14="http://schemas.microsoft.com/office/powerpoint/2010/main" val="2082710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2355222-16FA-49EC-85FC-400BDBCA1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 RNA-seq</a:t>
            </a:r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C696EF8B-7F95-4070-9DD4-F21EAA033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Input material:  multiple cell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dropout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1000 samples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126F03E5-8559-4305-BE72-97E3F5451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492" y="2959673"/>
            <a:ext cx="5732585" cy="361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399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42AFC0-F701-4608-B4BA-F954BCC1C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Single-cell RNA-seq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0C589ADA-871D-4F08-A7CD-E357566DA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Input material: single cell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0.9 dropout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1000 samples</a:t>
            </a:r>
          </a:p>
          <a:p>
            <a:endParaRPr lang="en-US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BB078A1E-8465-40C8-9919-3F6BC473F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604" y="3059723"/>
            <a:ext cx="5329600" cy="336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61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3DFB81-BA65-44AB-8061-841BB2044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pro obsah 2">
                <a:extLst>
                  <a:ext uri="{FF2B5EF4-FFF2-40B4-BE49-F238E27FC236}">
                    <a16:creationId xmlns:a16="http://schemas.microsoft.com/office/drawing/2014/main" id="{20EA63C2-5097-45ED-814E-1A52749B24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Pearson’s Correlation test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Mutual Information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Conditional Entropy (directional)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Pearson’s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-test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Functional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-test (directional) [1]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>
          <p:sp>
            <p:nvSpPr>
              <p:cNvPr id="3" name="Zástupný symbol pro obsah 2">
                <a:extLst>
                  <a:ext uri="{FF2B5EF4-FFF2-40B4-BE49-F238E27FC236}">
                    <a16:creationId xmlns:a16="http://schemas.microsoft.com/office/drawing/2014/main" id="{20EA63C2-5097-45ED-814E-1A52749B24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82" t="-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7913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981E8C-CBEA-4B72-9A23-A9AF9302F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</a:t>
            </a:r>
            <a:r>
              <a:rPr lang="cs-CZ" dirty="0"/>
              <a:t> </a:t>
            </a:r>
            <a:r>
              <a:rPr lang="en-US" dirty="0"/>
              <a:t>dataset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69C5152F-AEF1-4285-BBBE-805A2FA8A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Size: 200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Dimension : 3x3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Samples: 1000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Noise: 0.0, 0.2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Dropout: 0.2, 0.8, 0.9, 0.99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Configurations:</a:t>
            </a:r>
          </a:p>
          <a:p>
            <a:pPr marL="1142966" lvl="1" indent="-457200">
              <a:buFont typeface="+mj-lt"/>
              <a:buAutoNum type="arabicPeriod"/>
            </a:pPr>
            <a:r>
              <a:rPr lang="en-US" dirty="0"/>
              <a:t>Detection of relationship</a:t>
            </a:r>
          </a:p>
          <a:p>
            <a:pPr marL="1142966" lvl="1" indent="-457200">
              <a:buFont typeface="+mj-lt"/>
              <a:buAutoNum type="arabicPeriod"/>
            </a:pPr>
            <a:r>
              <a:rPr lang="en-US" dirty="0"/>
              <a:t>Detection of relationship direction</a:t>
            </a:r>
          </a:p>
        </p:txBody>
      </p:sp>
    </p:spTree>
    <p:extLst>
      <p:ext uri="{BB962C8B-B14F-4D97-AF65-F5344CB8AC3E}">
        <p14:creationId xmlns:p14="http://schemas.microsoft.com/office/powerpoint/2010/main" val="265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8CE82D-7ED4-47AA-B5E2-A917C3859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60" y="191007"/>
            <a:ext cx="7794000" cy="1087934"/>
          </a:xfrm>
        </p:spPr>
        <p:txBody>
          <a:bodyPr/>
          <a:lstStyle/>
          <a:p>
            <a:r>
              <a:rPr lang="en-US" dirty="0"/>
              <a:t>Results 1</a:t>
            </a:r>
            <a:r>
              <a:rPr lang="en-US" baseline="30000" dirty="0"/>
              <a:t>st</a:t>
            </a:r>
            <a:r>
              <a:rPr lang="en-US" dirty="0"/>
              <a:t> Configuration</a:t>
            </a:r>
            <a:br>
              <a:rPr lang="en-US" dirty="0"/>
            </a:br>
            <a:endParaRPr lang="en-US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A048E15C-C6FB-453D-BC18-93ECF25B8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570" y="680501"/>
            <a:ext cx="3361315" cy="3050931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68EA4AA6-47BD-4768-8BEE-6BDD3363C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885" y="664413"/>
            <a:ext cx="3372269" cy="3050932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987FE9AD-3BF5-48E9-B487-A18A1E4570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3615" y="3747520"/>
            <a:ext cx="3372270" cy="3050933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B59506E8-6CAE-4664-94B3-1DF0F04D5A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5885" y="3747519"/>
            <a:ext cx="3360960" cy="3050934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48352F34-F214-495E-8E49-86E6104AD8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5202" y="5440832"/>
            <a:ext cx="1131643" cy="1106040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7F9B2E53-8537-4B10-B39E-B41938ED33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3214" y="5440832"/>
            <a:ext cx="1148516" cy="1096781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F48A90B9-2C38-4D5C-8645-0263D2EFF4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40197" y="2367129"/>
            <a:ext cx="1160563" cy="1112869"/>
          </a:xfrm>
          <a:prstGeom prst="rect">
            <a:avLst/>
          </a:prstGeom>
        </p:spPr>
      </p:pic>
      <p:pic>
        <p:nvPicPr>
          <p:cNvPr id="12" name="Obrázek 11">
            <a:extLst>
              <a:ext uri="{FF2B5EF4-FFF2-40B4-BE49-F238E27FC236}">
                <a16:creationId xmlns:a16="http://schemas.microsoft.com/office/drawing/2014/main" id="{4A3741ED-0691-4FB1-821B-0A43A0232F9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40244" y="2384625"/>
            <a:ext cx="1170278" cy="110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172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DB9A9C-CDC2-4D15-83A6-BC6E722D0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6999" y="180633"/>
            <a:ext cx="7794000" cy="1087934"/>
          </a:xfrm>
        </p:spPr>
        <p:txBody>
          <a:bodyPr/>
          <a:lstStyle/>
          <a:p>
            <a:r>
              <a:rPr lang="en-US" dirty="0"/>
              <a:t>Results 2</a:t>
            </a:r>
            <a:r>
              <a:rPr lang="en-US" baseline="30000" dirty="0"/>
              <a:t>nd</a:t>
            </a:r>
            <a:r>
              <a:rPr lang="en-US" dirty="0"/>
              <a:t> Configuration</a:t>
            </a: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CC0CB98E-498A-412E-9874-F174C90CC2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8" t="1379"/>
          <a:stretch/>
        </p:blipFill>
        <p:spPr>
          <a:xfrm>
            <a:off x="2559651" y="913852"/>
            <a:ext cx="3189251" cy="2911646"/>
          </a:xfrm>
          <a:prstGeom prst="rect">
            <a:avLst/>
          </a:prstGeom>
        </p:spPr>
      </p:pic>
      <p:pic>
        <p:nvPicPr>
          <p:cNvPr id="14" name="Obrázek 13">
            <a:extLst>
              <a:ext uri="{FF2B5EF4-FFF2-40B4-BE49-F238E27FC236}">
                <a16:creationId xmlns:a16="http://schemas.microsoft.com/office/drawing/2014/main" id="{8C6B44CA-EEF3-49EF-AD89-559E21CF2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828" y="2506685"/>
            <a:ext cx="945074" cy="1087934"/>
          </a:xfrm>
          <a:prstGeom prst="rect">
            <a:avLst/>
          </a:prstGeom>
        </p:spPr>
      </p:pic>
      <p:pic>
        <p:nvPicPr>
          <p:cNvPr id="15" name="Obrázek 14">
            <a:extLst>
              <a:ext uri="{FF2B5EF4-FFF2-40B4-BE49-F238E27FC236}">
                <a16:creationId xmlns:a16="http://schemas.microsoft.com/office/drawing/2014/main" id="{445895CD-4F1F-46AE-86C4-9E5718906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581" y="873956"/>
            <a:ext cx="3206835" cy="2883970"/>
          </a:xfrm>
          <a:prstGeom prst="rect">
            <a:avLst/>
          </a:prstGeom>
        </p:spPr>
      </p:pic>
      <p:pic>
        <p:nvPicPr>
          <p:cNvPr id="16" name="Obrázek 15">
            <a:extLst>
              <a:ext uri="{FF2B5EF4-FFF2-40B4-BE49-F238E27FC236}">
                <a16:creationId xmlns:a16="http://schemas.microsoft.com/office/drawing/2014/main" id="{A3BD4052-D7BF-43AF-AB21-7C821488B2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8923" y="2454106"/>
            <a:ext cx="937460" cy="1068268"/>
          </a:xfrm>
          <a:prstGeom prst="rect">
            <a:avLst/>
          </a:prstGeom>
        </p:spPr>
      </p:pic>
      <p:pic>
        <p:nvPicPr>
          <p:cNvPr id="17" name="Obrázek 16">
            <a:extLst>
              <a:ext uri="{FF2B5EF4-FFF2-40B4-BE49-F238E27FC236}">
                <a16:creationId xmlns:a16="http://schemas.microsoft.com/office/drawing/2014/main" id="{C521FB11-3EDC-4B71-A670-D3F1F5A838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9650" y="3732936"/>
            <a:ext cx="3131581" cy="2848839"/>
          </a:xfrm>
          <a:prstGeom prst="rect">
            <a:avLst/>
          </a:prstGeom>
        </p:spPr>
      </p:pic>
      <p:pic>
        <p:nvPicPr>
          <p:cNvPr id="18" name="Obrázek 17">
            <a:extLst>
              <a:ext uri="{FF2B5EF4-FFF2-40B4-BE49-F238E27FC236}">
                <a16:creationId xmlns:a16="http://schemas.microsoft.com/office/drawing/2014/main" id="{A218B77E-6395-40D6-872C-AB4A407139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99801" y="5333049"/>
            <a:ext cx="887404" cy="1014935"/>
          </a:xfrm>
          <a:prstGeom prst="rect">
            <a:avLst/>
          </a:prstGeom>
        </p:spPr>
      </p:pic>
      <p:pic>
        <p:nvPicPr>
          <p:cNvPr id="19" name="Obrázek 18">
            <a:extLst>
              <a:ext uri="{FF2B5EF4-FFF2-40B4-BE49-F238E27FC236}">
                <a16:creationId xmlns:a16="http://schemas.microsoft.com/office/drawing/2014/main" id="{F79C30D1-C49C-43E2-95A6-2ED48C9A6F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99338" y="3732935"/>
            <a:ext cx="3150077" cy="2848840"/>
          </a:xfrm>
          <a:prstGeom prst="rect">
            <a:avLst/>
          </a:prstGeom>
        </p:spPr>
      </p:pic>
      <p:pic>
        <p:nvPicPr>
          <p:cNvPr id="20" name="Obrázek 19">
            <a:extLst>
              <a:ext uri="{FF2B5EF4-FFF2-40B4-BE49-F238E27FC236}">
                <a16:creationId xmlns:a16="http://schemas.microsoft.com/office/drawing/2014/main" id="{859A33D3-F0A7-465C-98A2-0A744C6F8D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83436" y="5333049"/>
            <a:ext cx="930873" cy="103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909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1CCB8AB-0032-4318-A94C-34078B8C1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dataset biological background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B8495AF2-08D2-43FB-8A57-2CD394C95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2075461"/>
            <a:ext cx="7794000" cy="370629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Dataset gained from Tung et al. [2]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single-cell </a:t>
            </a:r>
            <a:r>
              <a:rPr lang="en-US" dirty="0" err="1"/>
              <a:t>Fluidigm</a:t>
            </a:r>
            <a:r>
              <a:rPr lang="en-US" dirty="0"/>
              <a:t> C1 platform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three C1 replicates from three human induced pluripotent stem cell (iPSC) lines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unique molecular identifiers (UMI) to all samples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paper is focused on finding source of variation in gene expression data.</a:t>
            </a:r>
          </a:p>
          <a:p>
            <a:pPr marL="1028666" lvl="1" indent="-342900"/>
            <a:r>
              <a:rPr lang="en-US" sz="2000" dirty="0"/>
              <a:t>Genotype</a:t>
            </a:r>
          </a:p>
          <a:p>
            <a:pPr marL="1028666" lvl="1" indent="-342900"/>
            <a:r>
              <a:rPr lang="en-US" sz="2000" dirty="0"/>
              <a:t>UMI counts are biased</a:t>
            </a:r>
          </a:p>
        </p:txBody>
      </p:sp>
    </p:spTree>
    <p:extLst>
      <p:ext uri="{BB962C8B-B14F-4D97-AF65-F5344CB8AC3E}">
        <p14:creationId xmlns:p14="http://schemas.microsoft.com/office/powerpoint/2010/main" val="3730085028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hnika">
      <a:majorFont>
        <a:latin typeface="Technika-Bold"/>
        <a:ea typeface=""/>
        <a:cs typeface=""/>
      </a:majorFont>
      <a:minorFont>
        <a:latin typeface="Technika"/>
        <a:ea typeface=""/>
        <a:cs typeface="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CZ.potx" id="{1BD4F44E-F71F-4A14-9EF9-FF6613634235}" vid="{496B007D-76DB-4922-86C8-13F7F6C54E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2446</TotalTime>
  <Words>325</Words>
  <Application>Microsoft Office PowerPoint</Application>
  <PresentationFormat>Předvádění na obrazovce (4:3)</PresentationFormat>
  <Paragraphs>65</Paragraphs>
  <Slides>17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17</vt:i4>
      </vt:variant>
    </vt:vector>
  </HeadingPairs>
  <TitlesOfParts>
    <vt:vector size="22" baseType="lpstr">
      <vt:lpstr>Technika-Bold</vt:lpstr>
      <vt:lpstr>Arial</vt:lpstr>
      <vt:lpstr>Technika</vt:lpstr>
      <vt:lpstr>Cambria Math</vt:lpstr>
      <vt:lpstr>Motiv Office</vt:lpstr>
      <vt:lpstr>Directional association inference challenged by severe dropout in single­-cell RNA­seq data</vt:lpstr>
      <vt:lpstr>Motivation</vt:lpstr>
      <vt:lpstr>Bulk RNA-seq</vt:lpstr>
      <vt:lpstr>Single-cell RNA-seq</vt:lpstr>
      <vt:lpstr>Methods</vt:lpstr>
      <vt:lpstr>Simulated dataset</vt:lpstr>
      <vt:lpstr>Results 1st Configuration </vt:lpstr>
      <vt:lpstr>Results 2nd Configuration</vt:lpstr>
      <vt:lpstr>Real dataset biological background</vt:lpstr>
      <vt:lpstr>Real dataset</vt:lpstr>
      <vt:lpstr>Data discretization</vt:lpstr>
      <vt:lpstr>Results 1st configuration</vt:lpstr>
      <vt:lpstr>Tables with strongest inference for each method</vt:lpstr>
      <vt:lpstr>Tables with strongest inference for each method</vt:lpstr>
      <vt:lpstr>Results 2nd configuration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Temporální modely pro vizuální navigaci mobilních robotů</dc:title>
  <dc:creator>Eliška</dc:creator>
  <cp:lastModifiedBy>Eliška Dvořáková</cp:lastModifiedBy>
  <cp:revision>72</cp:revision>
  <dcterms:created xsi:type="dcterms:W3CDTF">2018-06-11T21:50:41Z</dcterms:created>
  <dcterms:modified xsi:type="dcterms:W3CDTF">2019-07-15T23:47:02Z</dcterms:modified>
</cp:coreProperties>
</file>