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8229600" cx="10972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540" lvl="1" marL="54864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80" lvl="2" marL="109728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" lvl="3" marL="164592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" lvl="4" marL="219456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74320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" lvl="6" marL="329184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079" lvl="7" marL="384048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" lvl="8" marL="438912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540" lvl="1" marL="54864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80" lvl="2" marL="109728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" lvl="3" marL="164592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" lvl="4" marL="219456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74320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" lvl="6" marL="329184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079" lvl="7" marL="384048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" lvl="8" marL="438912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540" lvl="1" marL="54864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80" lvl="2" marL="109728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" lvl="3" marL="164592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" lvl="4" marL="219456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74320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" lvl="6" marL="329184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079" lvl="7" marL="384048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" lvl="8" marL="4389120" marR="0" rtl="0" algn="l">
              <a:spcBef>
                <a:spcPts val="0"/>
              </a:spcBef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371600" y="69215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Hortonworks: Powering the Future of Data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Gree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972799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type="ctrTitle"/>
          </p:nvPr>
        </p:nvSpPr>
        <p:spPr>
          <a:xfrm>
            <a:off x="640079" y="3209185"/>
            <a:ext cx="6150680" cy="1255728"/>
          </a:xfrm>
          <a:prstGeom prst="rect">
            <a:avLst/>
          </a:prstGeom>
          <a:noFill/>
          <a:ln>
            <a:noFill/>
          </a:ln>
          <a:effectLst>
            <a:outerShdw blurRad="127000" rotWithShape="0" algn="ctr">
              <a:srgbClr val="000000"/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i="0" sz="4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" lvl="5" marL="41148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" lvl="6" marL="82296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39" lvl="7" marL="123444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" lvl="8" marL="164592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40079" y="4650217"/>
            <a:ext cx="6150680" cy="418576"/>
          </a:xfrm>
          <a:prstGeom prst="rect">
            <a:avLst/>
          </a:prstGeom>
          <a:noFill/>
          <a:ln>
            <a:noFill/>
          </a:ln>
          <a:effectLst>
            <a:outerShdw blurRad="63500" rotWithShape="0" algn="ctr">
              <a:srgbClr val="000000">
                <a:alpha val="49803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1"/>
              </a:buClr>
              <a:buFont typeface="Noto Sans Symbols"/>
              <a:buNone/>
              <a:defRPr b="1" i="0" sz="3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640079" y="5244101"/>
            <a:ext cx="6150680" cy="418576"/>
          </a:xfrm>
          <a:prstGeom prst="rect">
            <a:avLst/>
          </a:prstGeom>
          <a:noFill/>
          <a:ln>
            <a:noFill/>
          </a:ln>
          <a:effectLst>
            <a:outerShdw blurRad="63500" rotWithShape="0" algn="ctr">
              <a:srgbClr val="000000">
                <a:alpha val="49803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255" lvl="1" marL="66865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WX-RGB-full.eps" id="21" name="Shape 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2867" y="7211392"/>
            <a:ext cx="1826116" cy="64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40079" y="707795"/>
            <a:ext cx="9875520" cy="4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" lvl="5" marL="41148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" lvl="6" marL="82296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39" lvl="7" marL="123444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" lvl="8" marL="164592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genda">
    <p:bg>
      <p:bgPr>
        <a:solidFill>
          <a:schemeClr val="dk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191" y="-12569"/>
            <a:ext cx="10984560" cy="823842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ctrTitle"/>
          </p:nvPr>
        </p:nvSpPr>
        <p:spPr>
          <a:xfrm>
            <a:off x="776514" y="621012"/>
            <a:ext cx="2313090" cy="706347"/>
          </a:xfrm>
          <a:prstGeom prst="rect">
            <a:avLst/>
          </a:prstGeom>
          <a:noFill/>
          <a:ln>
            <a:noFill/>
          </a:ln>
          <a:effectLst>
            <a:outerShdw blurRad="127000" rotWithShape="0" algn="ctr">
              <a:srgbClr val="000000"/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i="0" sz="5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" lvl="5" marL="41148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" lvl="6" marL="82296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39" lvl="7" marL="123444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" lvl="8" marL="164592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267200" y="1620184"/>
            <a:ext cx="6172199" cy="3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lt2"/>
              </a:buClr>
              <a:buFont typeface="Noto Sans Symbols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7955" lvl="1" marL="668655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/>
        </p:nvSpPr>
        <p:spPr>
          <a:xfrm>
            <a:off x="623854" y="7889457"/>
            <a:ext cx="110415" cy="124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716E6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4" name="Shape 74"/>
          <p:cNvSpPr txBox="1"/>
          <p:nvPr/>
        </p:nvSpPr>
        <p:spPr>
          <a:xfrm>
            <a:off x="971550" y="7889457"/>
            <a:ext cx="2234586" cy="124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16E66"/>
              </a:buClr>
              <a:buSzPct val="25000"/>
              <a:buFont typeface="Arial"/>
              <a:buNone/>
            </a:pPr>
            <a:r>
              <a:rPr b="0" i="0" lang="en-US" sz="810" u="none" cap="none" strike="noStrike">
                <a:solidFill>
                  <a:srgbClr val="716E66"/>
                </a:solidFill>
                <a:latin typeface="Calibri"/>
                <a:ea typeface="Calibri"/>
                <a:cs typeface="Calibri"/>
                <a:sym typeface="Calibri"/>
              </a:rPr>
              <a:t>© Hortonworks Inc. 2011 – 2017. All Rights Reserved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7350" y="7543800"/>
            <a:ext cx="1234008" cy="524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40079" y="707795"/>
            <a:ext cx="9875520" cy="4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" lvl="5" marL="41148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" lvl="6" marL="82296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39" lvl="7" marL="123444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" lvl="8" marL="164592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40079" y="2057400"/>
            <a:ext cx="9875520" cy="3662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7955" lvl="1" marL="668655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40079" y="2928148"/>
            <a:ext cx="9875520" cy="673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4309" lvl="0" marL="30861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255" lvl="1" marL="66865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0" name="Shape 80"/>
          <p:cNvCxnSpPr/>
          <p:nvPr/>
        </p:nvCxnSpPr>
        <p:spPr>
          <a:xfrm>
            <a:off x="640079" y="2661446"/>
            <a:ext cx="9863795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Green Section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972799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ctrTitle"/>
          </p:nvPr>
        </p:nvSpPr>
        <p:spPr>
          <a:xfrm>
            <a:off x="640079" y="3204966"/>
            <a:ext cx="9896093" cy="627864"/>
          </a:xfrm>
          <a:prstGeom prst="rect">
            <a:avLst/>
          </a:prstGeom>
          <a:noFill/>
          <a:ln>
            <a:noFill/>
          </a:ln>
          <a:effectLst>
            <a:outerShdw blurRad="127000" rotWithShape="0" algn="ctr">
              <a:srgbClr val="000000"/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i="0" sz="4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" lvl="5" marL="41148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" lvl="6" marL="82296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39" lvl="7" marL="123444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" lvl="8" marL="164592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/>
        </p:nvSpPr>
        <p:spPr>
          <a:xfrm>
            <a:off x="623854" y="7889457"/>
            <a:ext cx="110415" cy="124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716E6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5" name="Shape 85"/>
          <p:cNvSpPr txBox="1"/>
          <p:nvPr/>
        </p:nvSpPr>
        <p:spPr>
          <a:xfrm>
            <a:off x="971550" y="7889457"/>
            <a:ext cx="2234586" cy="124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16E66"/>
              </a:buClr>
              <a:buSzPct val="25000"/>
              <a:buFont typeface="Arial"/>
              <a:buNone/>
            </a:pPr>
            <a:r>
              <a:rPr b="0" i="0" lang="en-US" sz="810" u="none" cap="none" strike="noStrike">
                <a:solidFill>
                  <a:srgbClr val="716E66"/>
                </a:solidFill>
                <a:latin typeface="Calibri"/>
                <a:ea typeface="Calibri"/>
                <a:cs typeface="Calibri"/>
                <a:sym typeface="Calibri"/>
              </a:rPr>
              <a:t>© Hortonworks Inc. 2011 – 2017. All Rights Reserved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7350" y="7543800"/>
            <a:ext cx="1234008" cy="524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Gray Section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191" y="-12569"/>
            <a:ext cx="10984560" cy="823842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ctrTitle"/>
          </p:nvPr>
        </p:nvSpPr>
        <p:spPr>
          <a:xfrm>
            <a:off x="640079" y="3204966"/>
            <a:ext cx="9896093" cy="6278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" lvl="5" marL="41148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" lvl="6" marL="82296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39" lvl="7" marL="123444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" lvl="8" marL="164592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/>
        </p:nvSpPr>
        <p:spPr>
          <a:xfrm>
            <a:off x="623854" y="7889457"/>
            <a:ext cx="110415" cy="124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716E6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1" name="Shape 91"/>
          <p:cNvSpPr txBox="1"/>
          <p:nvPr/>
        </p:nvSpPr>
        <p:spPr>
          <a:xfrm>
            <a:off x="971550" y="7889457"/>
            <a:ext cx="2234586" cy="124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16E66"/>
              </a:buClr>
              <a:buSzPct val="25000"/>
              <a:buFont typeface="Arial"/>
              <a:buNone/>
            </a:pPr>
            <a:r>
              <a:rPr b="0" i="0" lang="en-US" sz="810" u="none" cap="none" strike="noStrike">
                <a:solidFill>
                  <a:srgbClr val="716E66"/>
                </a:solidFill>
                <a:latin typeface="Calibri"/>
                <a:ea typeface="Calibri"/>
                <a:cs typeface="Calibri"/>
                <a:sym typeface="Calibri"/>
              </a:rPr>
              <a:t>© Hortonworks Inc. 2011 – 2017. All Rights Reserved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7350" y="7543800"/>
            <a:ext cx="1234008" cy="524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ank You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972799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ctrTitle"/>
          </p:nvPr>
        </p:nvSpPr>
        <p:spPr>
          <a:xfrm>
            <a:off x="640079" y="3004809"/>
            <a:ext cx="9896093" cy="784830"/>
          </a:xfrm>
          <a:prstGeom prst="rect">
            <a:avLst/>
          </a:prstGeom>
          <a:noFill/>
          <a:ln>
            <a:noFill/>
          </a:ln>
          <a:effectLst>
            <a:outerShdw blurRad="127000" rotWithShape="0" algn="ctr">
              <a:srgbClr val="000000"/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i="0" sz="6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" lvl="5" marL="41148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" lvl="6" marL="82296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39" lvl="7" marL="123444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" lvl="8" marL="164592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/>
        </p:nvSpPr>
        <p:spPr>
          <a:xfrm>
            <a:off x="623854" y="7889457"/>
            <a:ext cx="110415" cy="124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716E6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7" name="Shape 97"/>
          <p:cNvSpPr txBox="1"/>
          <p:nvPr/>
        </p:nvSpPr>
        <p:spPr>
          <a:xfrm>
            <a:off x="971550" y="7889457"/>
            <a:ext cx="2234586" cy="124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16E66"/>
              </a:buClr>
              <a:buSzPct val="25000"/>
              <a:buFont typeface="Arial"/>
              <a:buNone/>
            </a:pPr>
            <a:r>
              <a:rPr b="0" i="0" lang="en-US" sz="810" u="none" cap="none" strike="noStrike">
                <a:solidFill>
                  <a:srgbClr val="716E66"/>
                </a:solidFill>
                <a:latin typeface="Calibri"/>
                <a:ea typeface="Calibri"/>
                <a:cs typeface="Calibri"/>
                <a:sym typeface="Calibri"/>
              </a:rPr>
              <a:t>© Hortonworks Inc. 2011 – 2017. All Rights Reserved</a:t>
            </a:r>
          </a:p>
        </p:txBody>
      </p:sp>
      <p:pic>
        <p:nvPicPr>
          <p:cNvPr descr="HWX-RGB-full.eps"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2867" y="7211392"/>
            <a:ext cx="1826116" cy="64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40079" y="707795"/>
            <a:ext cx="9875520" cy="4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" lvl="5" marL="41148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" lvl="6" marL="82296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39" lvl="7" marL="123444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" lvl="8" marL="164592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40079" y="1737359"/>
            <a:ext cx="9875520" cy="673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4309" lvl="0" marL="30861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255" lvl="1" marL="66865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Gray 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972799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ctrTitle"/>
          </p:nvPr>
        </p:nvSpPr>
        <p:spPr>
          <a:xfrm>
            <a:off x="640079" y="3209185"/>
            <a:ext cx="6150680" cy="12557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" lvl="5" marL="41148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" lvl="6" marL="82296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39" lvl="7" marL="123444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" lvl="8" marL="164592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40079" y="4650217"/>
            <a:ext cx="6150680" cy="418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1"/>
              </a:buClr>
              <a:buFont typeface="Noto Sans Symbols"/>
              <a:buNone/>
              <a:defRPr b="1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640079" y="5244101"/>
            <a:ext cx="6150680" cy="418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255" lvl="1" marL="66865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WX-RGB-full.eps"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2867" y="7211392"/>
            <a:ext cx="1826116" cy="64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972799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type="ctrTitle"/>
          </p:nvPr>
        </p:nvSpPr>
        <p:spPr>
          <a:xfrm>
            <a:off x="640079" y="3209185"/>
            <a:ext cx="6150680" cy="12557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" lvl="5" marL="41148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" lvl="6" marL="82296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39" lvl="7" marL="123444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" lvl="8" marL="164592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640079" y="4650217"/>
            <a:ext cx="6150680" cy="418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1"/>
              </a:buClr>
              <a:buFont typeface="Noto Sans Symbols"/>
              <a:buNone/>
              <a:defRPr b="1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640079" y="5244101"/>
            <a:ext cx="6150680" cy="418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255" lvl="1" marL="66865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WX-RGB-full.eps" id="36" name="Shape 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2867" y="7211392"/>
            <a:ext cx="1826116" cy="64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-19050"/>
            <a:ext cx="10998199" cy="82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0" y="1695450"/>
            <a:ext cx="6400799" cy="4724400"/>
          </a:xfrm>
          <a:prstGeom prst="rect">
            <a:avLst/>
          </a:prstGeom>
          <a:gradFill>
            <a:gsLst>
              <a:gs pos="0">
                <a:srgbClr val="000000">
                  <a:alpha val="49803"/>
                </a:srgbClr>
              </a:gs>
              <a:gs pos="7000">
                <a:srgbClr val="000000">
                  <a:alpha val="49803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t" bIns="68575" lIns="91425" rIns="91425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5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 txBox="1"/>
          <p:nvPr>
            <p:ph type="ctrTitle"/>
          </p:nvPr>
        </p:nvSpPr>
        <p:spPr>
          <a:xfrm>
            <a:off x="640079" y="3209185"/>
            <a:ext cx="6150680" cy="12557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i="0" sz="4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" lvl="5" marL="41148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" lvl="6" marL="82296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39" lvl="7" marL="123444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" lvl="8" marL="164592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40079" y="4650217"/>
            <a:ext cx="6150680" cy="418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1"/>
              </a:buClr>
              <a:buFont typeface="Noto Sans Symbols"/>
              <a:buNone/>
              <a:defRPr b="1" i="0" sz="3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40079" y="5244101"/>
            <a:ext cx="6150680" cy="418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255" lvl="1" marL="66865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WX-RGB-full.eps" id="43" name="Shape 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2867" y="7211392"/>
            <a:ext cx="1826116" cy="64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Photo Title, Option 1">
    <p:bg>
      <p:bgPr>
        <a:solidFill>
          <a:srgbClr val="A6A49D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9050"/>
            <a:ext cx="10998199" cy="82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type="ctrTitle"/>
          </p:nvPr>
        </p:nvSpPr>
        <p:spPr>
          <a:xfrm>
            <a:off x="640079" y="3209185"/>
            <a:ext cx="6150680" cy="12557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i="0" sz="4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" lvl="5" marL="41148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" lvl="6" marL="82296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39" lvl="7" marL="123444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" lvl="8" marL="164592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40079" y="4650217"/>
            <a:ext cx="6150680" cy="418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1"/>
              </a:buClr>
              <a:buFont typeface="Noto Sans Symbols"/>
              <a:buNone/>
              <a:defRPr b="1" i="0" sz="3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640079" y="5244101"/>
            <a:ext cx="6150680" cy="418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255" lvl="1" marL="66865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WX-RGB-full.eps" id="49" name="Shape 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2867" y="7211392"/>
            <a:ext cx="1826116" cy="64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Photo Title, Option 2 ">
    <p:bg>
      <p:bgPr>
        <a:solidFill>
          <a:srgbClr val="A6A49D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9050"/>
            <a:ext cx="10998199" cy="82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0" y="1695450"/>
            <a:ext cx="6400799" cy="4724400"/>
          </a:xfrm>
          <a:prstGeom prst="rect">
            <a:avLst/>
          </a:prstGeom>
          <a:gradFill>
            <a:gsLst>
              <a:gs pos="0">
                <a:srgbClr val="000000">
                  <a:alpha val="49803"/>
                </a:srgbClr>
              </a:gs>
              <a:gs pos="7000">
                <a:srgbClr val="000000">
                  <a:alpha val="49803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t" bIns="68575" lIns="91425" rIns="91425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5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/>
          <p:nvPr>
            <p:ph type="ctrTitle"/>
          </p:nvPr>
        </p:nvSpPr>
        <p:spPr>
          <a:xfrm>
            <a:off x="640079" y="3209185"/>
            <a:ext cx="6150680" cy="12557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i="0" sz="4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" lvl="5" marL="41148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" lvl="6" marL="82296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39" lvl="7" marL="123444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" lvl="8" marL="164592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640079" y="4650217"/>
            <a:ext cx="6150680" cy="418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1"/>
              </a:buClr>
              <a:buFont typeface="Noto Sans Symbols"/>
              <a:buNone/>
              <a:defRPr b="1" i="0" sz="3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640079" y="5244101"/>
            <a:ext cx="6150680" cy="418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255" lvl="1" marL="66865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WX-RGB-full.eps"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2867" y="7211392"/>
            <a:ext cx="1826116" cy="64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Content, and 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40079" y="707795"/>
            <a:ext cx="9875520" cy="4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" lvl="5" marL="41148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" lvl="6" marL="82296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39" lvl="7" marL="123444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" lvl="8" marL="164592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40079" y="2207658"/>
            <a:ext cx="9875520" cy="673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4309" lvl="0" marL="30861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255" lvl="1" marL="66865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40079" y="1760375"/>
            <a:ext cx="9875520" cy="3139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255" lvl="1" marL="66865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40079" y="2207658"/>
            <a:ext cx="4770119" cy="673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4309" lvl="0" marL="30861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255" lvl="1" marL="66865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640079" y="1760375"/>
            <a:ext cx="4770119" cy="3139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255" lvl="1" marL="66865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5736521" y="2207658"/>
            <a:ext cx="4770119" cy="673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4309" lvl="0" marL="30861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255" lvl="1" marL="66865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5736521" y="1760375"/>
            <a:ext cx="4770119" cy="3139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255" lvl="1" marL="66865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type="ctrTitle"/>
          </p:nvPr>
        </p:nvSpPr>
        <p:spPr>
          <a:xfrm>
            <a:off x="640079" y="707795"/>
            <a:ext cx="9875520" cy="4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" lvl="5" marL="41148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" lvl="6" marL="82296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39" lvl="7" marL="123444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" lvl="8" marL="164592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2702" l="2703" r="0" t="0"/>
          <a:stretch/>
        </p:blipFill>
        <p:spPr>
          <a:xfrm>
            <a:off x="0" y="0"/>
            <a:ext cx="10972798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7350" y="7543800"/>
            <a:ext cx="1234008" cy="524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640079" y="706218"/>
            <a:ext cx="9875043" cy="4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" lvl="5" marL="41148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" lvl="6" marL="82296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39" lvl="7" marL="123444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" lvl="8" marL="1645920" marR="0" rtl="0" algn="l">
              <a:spcBef>
                <a:spcPts val="0"/>
              </a:spcBef>
              <a:spcAft>
                <a:spcPts val="0"/>
              </a:spcAft>
              <a:buNone/>
              <a:defRPr b="0" i="0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40079" y="1737359"/>
            <a:ext cx="9875043" cy="660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4309" lvl="0" marL="30861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5255" lvl="1" marL="66865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2550" lvl="2" marL="10287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" lvl="3" marL="144018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" lvl="4" marL="185166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22631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6520" lvl="6" marL="267462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0861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3979" lvl="8" marL="349758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/>
        </p:nvSpPr>
        <p:spPr>
          <a:xfrm>
            <a:off x="623854" y="7889457"/>
            <a:ext cx="110415" cy="124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716E6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" name="Shape 15"/>
          <p:cNvSpPr txBox="1"/>
          <p:nvPr/>
        </p:nvSpPr>
        <p:spPr>
          <a:xfrm>
            <a:off x="971550" y="7889457"/>
            <a:ext cx="2234586" cy="124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716E66"/>
              </a:buClr>
              <a:buSzPct val="25000"/>
              <a:buFont typeface="Arial"/>
              <a:buNone/>
            </a:pPr>
            <a:r>
              <a:rPr b="0" i="0" lang="en-US" sz="810" u="none" cap="none" strike="noStrike">
                <a:solidFill>
                  <a:srgbClr val="716E66"/>
                </a:solidFill>
                <a:latin typeface="Calibri"/>
                <a:ea typeface="Calibri"/>
                <a:cs typeface="Calibri"/>
                <a:sym typeface="Calibri"/>
              </a:rPr>
              <a:t>© Hortonworks Inc. 2011 – 2017. All Rights Reserved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zure.microsoft.com/en-us/services/hdinsigh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beaver.jkiss.org" TargetMode="External"/><Relationship Id="rId4" Type="http://schemas.openxmlformats.org/officeDocument/2006/relationships/hyperlink" Target="http://www.putty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wiki.apache.org/confluence/display/Hive/LLAP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wiki.apache.org/confluence/display/Hive/LLAP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640079" y="3202258"/>
            <a:ext cx="6150680" cy="1255728"/>
          </a:xfrm>
          <a:prstGeom prst="rect">
            <a:avLst/>
          </a:prstGeom>
          <a:noFill/>
          <a:ln>
            <a:noFill/>
          </a:ln>
          <a:effectLst>
            <a:outerShdw blurRad="127000" rotWithShape="0" algn="ctr">
              <a:srgbClr val="000000"/>
            </a:outerShdw>
          </a:effectLst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Budapest Data Forum - Hive workshop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640079" y="4650217"/>
            <a:ext cx="6889864" cy="418576"/>
          </a:xfrm>
          <a:prstGeom prst="rect">
            <a:avLst/>
          </a:prstGeom>
          <a:noFill/>
          <a:ln>
            <a:noFill/>
          </a:ln>
          <a:effectLst>
            <a:outerShdw blurRad="63500" rotWithShape="0" algn="ctr">
              <a:srgbClr val="000000">
                <a:alpha val="49803"/>
              </a:srgbClr>
            </a:outerShdw>
          </a:effectLst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Zsolt Fekete, Zoltan Haindrich, Daniel Voros</a:t>
            </a: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640079" y="5640976"/>
            <a:ext cx="6150599" cy="4185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>
              <a:srgbClr val="000000">
                <a:alpha val="49803"/>
              </a:srgbClr>
            </a:outerShdw>
          </a:effectLst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2017 </a:t>
            </a:r>
            <a:r>
              <a:rPr lang="en-US"/>
              <a:t>June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640079" y="707795"/>
            <a:ext cx="9875400" cy="41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Summary, What did we learn?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40075" y="1737276"/>
            <a:ext cx="9875400" cy="561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Hive basics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Hive SQL:</a:t>
            </a:r>
          </a:p>
          <a:p>
            <a:pPr indent="-457200" lvl="1" marL="914400" rtl="0">
              <a:spcBef>
                <a:spcPts val="0"/>
              </a:spcBef>
              <a:buSzPct val="100000"/>
            </a:pPr>
            <a:r>
              <a:rPr lang="en-US" sz="3600"/>
              <a:t>create tables, load data</a:t>
            </a:r>
          </a:p>
          <a:p>
            <a:pPr indent="-457200" lvl="1" marL="914400" rtl="0">
              <a:spcBef>
                <a:spcPts val="0"/>
              </a:spcBef>
              <a:buSzPct val="100000"/>
            </a:pPr>
            <a:r>
              <a:rPr lang="en-US" sz="3600"/>
              <a:t>query data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How data is stored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Performance</a:t>
            </a:r>
          </a:p>
          <a:p>
            <a:pPr indent="-457200" lvl="1" marL="914400" rtl="0">
              <a:spcBef>
                <a:spcPts val="0"/>
              </a:spcBef>
              <a:buSzPct val="100000"/>
            </a:pPr>
            <a:r>
              <a:rPr lang="en-US" sz="3600"/>
              <a:t>partitioning, bucketing</a:t>
            </a:r>
          </a:p>
          <a:p>
            <a:pPr indent="-457200" lvl="1" marL="914400" rtl="0">
              <a:spcBef>
                <a:spcPts val="0"/>
              </a:spcBef>
              <a:buSzPct val="100000"/>
            </a:pPr>
            <a:r>
              <a:rPr lang="en-US" sz="3600"/>
              <a:t>ORC</a:t>
            </a:r>
          </a:p>
          <a:p>
            <a:pPr indent="-457200" lvl="1" marL="914400" rtl="0">
              <a:spcBef>
                <a:spcPts val="0"/>
              </a:spcBef>
              <a:buSzPct val="100000"/>
            </a:pPr>
            <a:r>
              <a:rPr lang="en-US" sz="3600"/>
              <a:t>LLAP, tez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640079" y="707795"/>
            <a:ext cx="9875400" cy="41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6000"/>
              <a:t>Thanks for Your Attention!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40075" y="1737276"/>
            <a:ext cx="9875400" cy="561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4800"/>
              <a:t>Questions/Comments?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640079" y="707795"/>
            <a:ext cx="9875400" cy="41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Who we are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40075" y="1737276"/>
            <a:ext cx="9875400" cy="561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Hortonworks’ Sustaining Engineering DB team</a:t>
            </a:r>
          </a:p>
          <a:p>
            <a:pPr indent="-457200" lvl="1" marL="914400" rtl="0">
              <a:spcBef>
                <a:spcPts val="0"/>
              </a:spcBef>
              <a:buSzPct val="100000"/>
            </a:pPr>
            <a:r>
              <a:rPr lang="en-US" sz="3600"/>
              <a:t>Zsolt Fekete </a:t>
            </a:r>
            <a:r>
              <a:rPr lang="en-US" sz="2400"/>
              <a:t>(zfekete@hortonworks.com)</a:t>
            </a:r>
          </a:p>
          <a:p>
            <a:pPr indent="-457200" lvl="1" marL="914400" rtl="0">
              <a:spcBef>
                <a:spcPts val="0"/>
              </a:spcBef>
              <a:buSzPct val="100000"/>
            </a:pPr>
            <a:r>
              <a:rPr lang="en-US" sz="3600"/>
              <a:t>Daniel Voros </a:t>
            </a:r>
            <a:r>
              <a:rPr lang="en-US" sz="2400"/>
              <a:t>(dvoros@hortonworks.com)</a:t>
            </a:r>
          </a:p>
          <a:p>
            <a:pPr indent="-457200" lvl="1" marL="914400" rtl="0">
              <a:spcBef>
                <a:spcPts val="0"/>
              </a:spcBef>
              <a:buSzPct val="100000"/>
            </a:pPr>
            <a:r>
              <a:rPr lang="en-US" sz="3600"/>
              <a:t>Zoltan Haindrich </a:t>
            </a:r>
            <a:r>
              <a:rPr lang="en-US" sz="2400"/>
              <a:t>(zhaindrich@hortonworks.com)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640079" y="707795"/>
            <a:ext cx="9875400" cy="41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Hive overview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40075" y="1737276"/>
            <a:ext cx="9875400" cy="561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2003, Hadoop: HDFS + MapReduce</a:t>
            </a:r>
          </a:p>
          <a:p>
            <a:pPr indent="-457200" lvl="1" marL="914400" rtl="0">
              <a:spcBef>
                <a:spcPts val="0"/>
              </a:spcBef>
              <a:buSzPct val="100000"/>
            </a:pPr>
            <a:r>
              <a:rPr lang="en-US" sz="3600"/>
              <a:t>commodity hardware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2007, Hive</a:t>
            </a:r>
          </a:p>
          <a:p>
            <a:pPr indent="-457200" lvl="1" marL="914400" rtl="0">
              <a:spcBef>
                <a:spcPts val="0"/>
              </a:spcBef>
              <a:buSzPct val="100000"/>
            </a:pPr>
            <a:r>
              <a:rPr lang="en-US" sz="3600"/>
              <a:t>SQL for data on HDFS</a:t>
            </a:r>
          </a:p>
          <a:p>
            <a:pPr indent="-457200" lvl="1" marL="914400" rtl="0">
              <a:spcBef>
                <a:spcPts val="0"/>
              </a:spcBef>
              <a:buSzPct val="100000"/>
            </a:pPr>
            <a:r>
              <a:rPr lang="en-US" sz="3600"/>
              <a:t>compiles SQL-like queries to MapReduce jobs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Apache License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WordCount example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640079" y="707795"/>
            <a:ext cx="9875400" cy="41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Current Setup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40075" y="1737276"/>
            <a:ext cx="9875400" cy="561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Hortonworks Data Platform (HDP)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Azure, HDInsight</a:t>
            </a:r>
          </a:p>
          <a:p>
            <a:pPr indent="-457200" lvl="1" marL="914400" rtl="0">
              <a:spcBef>
                <a:spcPts val="0"/>
              </a:spcBef>
              <a:buSzPct val="100000"/>
            </a:pPr>
            <a:r>
              <a:rPr lang="en-US" sz="3600"/>
              <a:t>you can try this with a free Azure account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4 WN x 8core CPU,56GB mem, 400 GB SSD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https://azure.microsoft.com/en-us/services/hdinsight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640079" y="707795"/>
            <a:ext cx="9875400" cy="41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Requirements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40075" y="1737276"/>
            <a:ext cx="9875400" cy="561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DBeaver </a:t>
            </a:r>
            <a:r>
              <a:rPr lang="en-US" sz="3600" u="sng">
                <a:solidFill>
                  <a:schemeClr val="hlink"/>
                </a:solidFill>
                <a:hlinkClick r:id="rId3"/>
              </a:rPr>
              <a:t>http://dbeaver.jkiss.org</a:t>
            </a:r>
            <a:r>
              <a:rPr lang="en-US" sz="3600"/>
              <a:t> </a:t>
            </a:r>
          </a:p>
          <a:p>
            <a:pPr indent="-457200" lvl="1" marL="914400" rtl="0">
              <a:spcBef>
                <a:spcPts val="0"/>
              </a:spcBef>
              <a:buSzPct val="100000"/>
            </a:pPr>
            <a:r>
              <a:rPr lang="en-US" sz="3600"/>
              <a:t>Should come with Java 8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putty </a:t>
            </a:r>
            <a:r>
              <a:rPr lang="en-US" sz="3600" u="sng">
                <a:solidFill>
                  <a:schemeClr val="hlink"/>
                </a:solidFill>
                <a:hlinkClick r:id="rId4"/>
              </a:rPr>
              <a:t>http://www.putty.org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640079" y="707795"/>
            <a:ext cx="9875400" cy="41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ORC file format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40075" y="1737276"/>
            <a:ext cx="9875400" cy="561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column-major file</a:t>
            </a:r>
            <a:br>
              <a:rPr lang="en-US" sz="3600"/>
            </a:br>
            <a:r>
              <a:rPr lang="en-US" sz="3600"/>
              <a:t>format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metadata is stored</a:t>
            </a:r>
            <a:br>
              <a:rPr lang="en-US" sz="3600"/>
            </a:br>
            <a:r>
              <a:rPr lang="en-US" sz="3600"/>
              <a:t>with data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better compression,</a:t>
            </a:r>
            <a:br>
              <a:rPr lang="en-US" sz="3600"/>
            </a:br>
            <a:r>
              <a:rPr lang="en-US" sz="3600"/>
              <a:t>better performance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025" y="1632187"/>
            <a:ext cx="5524500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640079" y="707795"/>
            <a:ext cx="9875400" cy="41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ACID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40075" y="1737276"/>
            <a:ext cx="9875400" cy="561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ACID is a database property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Before: Hive could only update whole partitions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ACID table = ORC + bucketed + "transactional"="true"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Storage as base file and delta files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Writes get transaction id from Metastore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/>
              <a:t>Reads don’t need locks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640079" y="707795"/>
            <a:ext cx="9875400" cy="41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LLAP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40075" y="1737276"/>
            <a:ext cx="9875400" cy="561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https://cwiki.apache.org/confluence/display/Hive/LLAP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437" y="3304837"/>
            <a:ext cx="930592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640079" y="707795"/>
            <a:ext cx="9875400" cy="41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LLAP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40075" y="1737276"/>
            <a:ext cx="9875400" cy="561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-US" sz="3600" u="sng">
                <a:solidFill>
                  <a:schemeClr val="accent2"/>
                </a:solidFill>
                <a:hlinkClick r:id="rId3"/>
              </a:rPr>
              <a:t>https://cwiki.apache.org/confluence/display/Hive/LLAP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75" y="3158470"/>
            <a:ext cx="9875400" cy="4356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rtonworks_4x3_Template_2016">
  <a:themeElements>
    <a:clrScheme name="Custom 82">
      <a:dk1>
        <a:srgbClr val="000000"/>
      </a:dk1>
      <a:lt1>
        <a:srgbClr val="1E1E1E"/>
      </a:lt1>
      <a:dk2>
        <a:srgbClr val="3B8640"/>
      </a:dk2>
      <a:lt2>
        <a:srgbClr val="FFFFFF"/>
      </a:lt2>
      <a:accent1>
        <a:srgbClr val="3FAE2A"/>
      </a:accent1>
      <a:accent2>
        <a:srgbClr val="3DB5E6"/>
      </a:accent2>
      <a:accent3>
        <a:srgbClr val="44697D"/>
      </a:accent3>
      <a:accent4>
        <a:srgbClr val="DAD9D6"/>
      </a:accent4>
      <a:accent5>
        <a:srgbClr val="FF700A"/>
      </a:accent5>
      <a:accent6>
        <a:srgbClr val="FFC61E"/>
      </a:accent6>
      <a:hlink>
        <a:srgbClr val="3DB5E6"/>
      </a:hlink>
      <a:folHlink>
        <a:srgbClr val="4469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