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3" r:id="rId5"/>
    <p:sldId id="279" r:id="rId6"/>
    <p:sldId id="262" r:id="rId7"/>
    <p:sldId id="265" r:id="rId8"/>
    <p:sldId id="288" r:id="rId9"/>
    <p:sldId id="271" r:id="rId10"/>
    <p:sldId id="263" r:id="rId11"/>
    <p:sldId id="264" r:id="rId12"/>
    <p:sldId id="267" r:id="rId13"/>
    <p:sldId id="266" r:id="rId14"/>
    <p:sldId id="269" r:id="rId15"/>
    <p:sldId id="268" r:id="rId16"/>
    <p:sldId id="270" r:id="rId17"/>
    <p:sldId id="273" r:id="rId18"/>
    <p:sldId id="272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9" r:id="rId2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47258551784664"/>
          <c:y val="3.5885410897905194E-2"/>
          <c:w val="0.88718266453431716"/>
          <c:h val="0.9327278260038968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MD</c:v>
                </c:pt>
                <c:pt idx="1">
                  <c:v>OB</c:v>
                </c:pt>
                <c:pt idx="2">
                  <c:v>HT</c:v>
                </c:pt>
                <c:pt idx="3">
                  <c:v>CB</c:v>
                </c:pt>
                <c:pt idx="4">
                  <c:v>CC</c:v>
                </c:pt>
                <c:pt idx="5">
                  <c:v>HC</c:v>
                </c:pt>
                <c:pt idx="6">
                  <c:v>MB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2391</c:v>
                </c:pt>
                <c:pt idx="1">
                  <c:v>2311</c:v>
                </c:pt>
                <c:pt idx="2">
                  <c:v>2247</c:v>
                </c:pt>
                <c:pt idx="3">
                  <c:v>2334</c:v>
                </c:pt>
                <c:pt idx="4">
                  <c:v>2795</c:v>
                </c:pt>
                <c:pt idx="5">
                  <c:v>2246</c:v>
                </c:pt>
                <c:pt idx="6">
                  <c:v>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B-47B7-B862-A6697C86D1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MD</c:v>
                </c:pt>
                <c:pt idx="1">
                  <c:v>OB</c:v>
                </c:pt>
                <c:pt idx="2">
                  <c:v>HT</c:v>
                </c:pt>
                <c:pt idx="3">
                  <c:v>CB</c:v>
                </c:pt>
                <c:pt idx="4">
                  <c:v>CC</c:v>
                </c:pt>
                <c:pt idx="5">
                  <c:v>HC</c:v>
                </c:pt>
                <c:pt idx="6">
                  <c:v>MB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54</c:v>
                </c:pt>
                <c:pt idx="2">
                  <c:v>8</c:v>
                </c:pt>
                <c:pt idx="3">
                  <c:v>5</c:v>
                </c:pt>
                <c:pt idx="4">
                  <c:v>36</c:v>
                </c:pt>
                <c:pt idx="5">
                  <c:v>62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5B-47B7-B862-A6697C86D1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10"/>
        <c:axId val="1590885216"/>
        <c:axId val="1591157168"/>
      </c:barChart>
      <c:catAx>
        <c:axId val="15908852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1157168"/>
        <c:crosses val="autoZero"/>
        <c:auto val="1"/>
        <c:lblAlgn val="ctr"/>
        <c:lblOffset val="100"/>
        <c:noMultiLvlLbl val="0"/>
      </c:catAx>
      <c:valAx>
        <c:axId val="1591157168"/>
        <c:scaling>
          <c:orientation val="minMax"/>
        </c:scaling>
        <c:delete val="0"/>
        <c:axPos val="l"/>
        <c:majorGridlines>
          <c:spPr>
            <a:ln w="38100" cap="flat" cmpd="sng" algn="ctr">
              <a:solidFill>
                <a:schemeClr val="tx1">
                  <a:lumMod val="20000"/>
                  <a:lumOff val="80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l-GR"/>
          </a:p>
        </c:txPr>
        <c:crossAx val="159088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Century Gothic" panose="020B0502020202020204" pitchFamily="34" charset="0"/>
        </a:defRPr>
      </a:pPr>
      <a:endParaRPr lang="el-G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MD</c:v>
                </c:pt>
                <c:pt idx="1">
                  <c:v>OB</c:v>
                </c:pt>
                <c:pt idx="2">
                  <c:v>HT</c:v>
                </c:pt>
                <c:pt idx="3">
                  <c:v>CB</c:v>
                </c:pt>
                <c:pt idx="4">
                  <c:v>CC</c:v>
                </c:pt>
                <c:pt idx="5">
                  <c:v>HC</c:v>
                </c:pt>
                <c:pt idx="6">
                  <c:v>MB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271</c:v>
                </c:pt>
                <c:pt idx="1">
                  <c:v>325</c:v>
                </c:pt>
                <c:pt idx="2">
                  <c:v>275</c:v>
                </c:pt>
                <c:pt idx="3">
                  <c:v>321</c:v>
                </c:pt>
                <c:pt idx="4">
                  <c:v>536</c:v>
                </c:pt>
                <c:pt idx="5">
                  <c:v>239</c:v>
                </c:pt>
                <c:pt idx="6">
                  <c:v>1326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E-2A4B-B091-AEF0BC50DB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Total(New)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MD</c:v>
                </c:pt>
                <c:pt idx="1">
                  <c:v>OB</c:v>
                </c:pt>
                <c:pt idx="2">
                  <c:v>HT</c:v>
                </c:pt>
                <c:pt idx="3">
                  <c:v>CB</c:v>
                </c:pt>
                <c:pt idx="4">
                  <c:v>CC</c:v>
                </c:pt>
                <c:pt idx="5">
                  <c:v>HC</c:v>
                </c:pt>
                <c:pt idx="6">
                  <c:v>MB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2391</c:v>
                </c:pt>
                <c:pt idx="1">
                  <c:v>2311</c:v>
                </c:pt>
                <c:pt idx="2">
                  <c:v>2247</c:v>
                </c:pt>
                <c:pt idx="3">
                  <c:v>2334</c:v>
                </c:pt>
                <c:pt idx="4">
                  <c:v>2795</c:v>
                </c:pt>
                <c:pt idx="5">
                  <c:v>2246</c:v>
                </c:pt>
                <c:pt idx="6">
                  <c:v>2250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5E-2A4B-B091-AEF0BC50DB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pattFill prst="wdUpDiag">
              <a:fgClr>
                <a:schemeClr val="bg1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MD</c:v>
                </c:pt>
                <c:pt idx="1">
                  <c:v>OB</c:v>
                </c:pt>
                <c:pt idx="2">
                  <c:v>HT</c:v>
                </c:pt>
                <c:pt idx="3">
                  <c:v>CB</c:v>
                </c:pt>
                <c:pt idx="4">
                  <c:v>CC</c:v>
                </c:pt>
                <c:pt idx="5">
                  <c:v>HC</c:v>
                </c:pt>
                <c:pt idx="6">
                  <c:v>MB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AC5E-2A4B-B091-AEF0BC50D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0"/>
        <c:overlap val="100"/>
        <c:axId val="1702335920"/>
        <c:axId val="1660870048"/>
      </c:barChart>
      <c:catAx>
        <c:axId val="1702335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l-GR"/>
          </a:p>
        </c:txPr>
        <c:crossAx val="1660870048"/>
        <c:crosses val="autoZero"/>
        <c:auto val="1"/>
        <c:lblAlgn val="ctr"/>
        <c:lblOffset val="100"/>
        <c:noMultiLvlLbl val="0"/>
      </c:catAx>
      <c:valAx>
        <c:axId val="1660870048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bg1">
                  <a:lumMod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l-GR"/>
          </a:p>
        </c:txPr>
        <c:crossAx val="1702335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latin typeface="Century Gothic" panose="020B0502020202020204" pitchFamily="34" charset="0"/>
        </a:defRPr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0.29937</cdr:x>
      <cdr:y>0.90818</cdr:y>
    </cdr:from>
    <cdr:to>
      <cdr:x>0.38357</cdr:x>
      <cdr:y>0.9564</cdr:y>
    </cdr:to>
    <cdr:sp macro="" textlink="">
      <cdr:nvSpPr>
        <cdr:cNvPr id="3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1829223" y="5213887"/>
          <a:ext cx="514486" cy="27683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54</a:t>
          </a:r>
          <a:endParaRPr lang="el-GR" dirty="0"/>
        </a:p>
      </cdr:txBody>
    </cdr:sp>
  </cdr:relSizeAnchor>
  <cdr:relSizeAnchor xmlns:cdr="http://schemas.openxmlformats.org/drawingml/2006/chartDrawing">
    <cdr:from>
      <cdr:x>0.43024</cdr:x>
      <cdr:y>0.90907</cdr:y>
    </cdr:from>
    <cdr:to>
      <cdr:x>0.51444</cdr:x>
      <cdr:y>0.95729</cdr:y>
    </cdr:to>
    <cdr:sp macro="" textlink="">
      <cdr:nvSpPr>
        <cdr:cNvPr id="4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2628876" y="5219016"/>
          <a:ext cx="514487" cy="27683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8</a:t>
          </a:r>
          <a:endParaRPr lang="el-GR" dirty="0"/>
        </a:p>
      </cdr:txBody>
    </cdr:sp>
  </cdr:relSizeAnchor>
  <cdr:relSizeAnchor xmlns:cdr="http://schemas.openxmlformats.org/drawingml/2006/chartDrawing">
    <cdr:from>
      <cdr:x>0.55513</cdr:x>
      <cdr:y>0.90907</cdr:y>
    </cdr:from>
    <cdr:to>
      <cdr:x>0.63933</cdr:x>
      <cdr:y>0.95729</cdr:y>
    </cdr:to>
    <cdr:sp macro="" textlink="">
      <cdr:nvSpPr>
        <cdr:cNvPr id="5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3391981" y="5219018"/>
          <a:ext cx="514486" cy="276833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5</a:t>
          </a:r>
          <a:endParaRPr lang="el-GR" dirty="0"/>
        </a:p>
      </cdr:txBody>
    </cdr:sp>
  </cdr:relSizeAnchor>
  <cdr:relSizeAnchor xmlns:cdr="http://schemas.openxmlformats.org/drawingml/2006/chartDrawing">
    <cdr:from>
      <cdr:x>0.67933</cdr:x>
      <cdr:y>0.90915</cdr:y>
    </cdr:from>
    <cdr:to>
      <cdr:x>0.76353</cdr:x>
      <cdr:y>0.95737</cdr:y>
    </cdr:to>
    <cdr:sp macro="" textlink="">
      <cdr:nvSpPr>
        <cdr:cNvPr id="6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4150871" y="5219484"/>
          <a:ext cx="514486" cy="27683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36</a:t>
          </a:r>
          <a:endParaRPr lang="el-GR" sz="1600" dirty="0"/>
        </a:p>
      </cdr:txBody>
    </cdr:sp>
  </cdr:relSizeAnchor>
  <cdr:relSizeAnchor xmlns:cdr="http://schemas.openxmlformats.org/drawingml/2006/chartDrawing">
    <cdr:from>
      <cdr:x>0.80033</cdr:x>
      <cdr:y>0.90557</cdr:y>
    </cdr:from>
    <cdr:to>
      <cdr:x>0.88454</cdr:x>
      <cdr:y>0.95379</cdr:y>
    </cdr:to>
    <cdr:sp macro="" textlink="">
      <cdr:nvSpPr>
        <cdr:cNvPr id="7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5732000" y="5780160"/>
          <a:ext cx="603066" cy="30777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62</a:t>
          </a:r>
          <a:endParaRPr lang="el-GR" sz="1600" dirty="0"/>
        </a:p>
      </cdr:txBody>
    </cdr:sp>
  </cdr:relSizeAnchor>
  <cdr:relSizeAnchor xmlns:cdr="http://schemas.openxmlformats.org/drawingml/2006/chartDrawing">
    <cdr:from>
      <cdr:x>0.93294</cdr:x>
      <cdr:y>0.92915</cdr:y>
    </cdr:from>
    <cdr:to>
      <cdr:x>1</cdr:x>
      <cdr:y>0.9774</cdr:y>
    </cdr:to>
    <cdr:sp macro="" textlink="">
      <cdr:nvSpPr>
        <cdr:cNvPr id="8" name="TextBox 34">
          <a:extLst xmlns:a="http://schemas.openxmlformats.org/drawingml/2006/main">
            <a:ext uri="{FF2B5EF4-FFF2-40B4-BE49-F238E27FC236}">
              <a16:creationId xmlns:a16="http://schemas.microsoft.com/office/drawing/2014/main" id="{47BECFF8-B0CC-4115-86EC-A3700FDB1039}"/>
            </a:ext>
          </a:extLst>
        </cdr:cNvPr>
        <cdr:cNvSpPr txBox="1"/>
      </cdr:nvSpPr>
      <cdr:spPr>
        <a:xfrm xmlns:a="http://schemas.openxmlformats.org/drawingml/2006/main">
          <a:off x="5700503" y="5334299"/>
          <a:ext cx="4097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l-GR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9</a:t>
          </a:r>
          <a:endParaRPr lang="el-GR" sz="16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39FA26-2127-487F-B676-9AF30778F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BF4ABD6-B424-4974-9F86-EE0C148F0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D09F9D0-00A6-490F-8072-88178F86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8380D86-F443-4E45-BC21-FC1AD444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C943C84-517D-45F8-983E-959C4664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24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9F15E2-05BF-4B83-B334-D56F2C1D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DD6F137-591B-4439-A54E-52F0029EC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347743E-8F52-4804-9940-45B935A8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F51D43-C3DF-4375-BEA6-01B8692F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6E48EFA-ECAF-477F-BFDE-4DFB3F0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87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C74958E2-6F75-40B5-92DC-38AD94AB5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524AF49-6412-4CFD-96E1-32BD7D281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CED7E78-1796-477D-A543-E03BA5CD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B1B4011-1D6B-44D3-B8ED-4D5724F2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44168B3-C87E-456B-9866-7EEA27AE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64873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789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04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A4C1492-9431-4910-9350-B2179660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4BCA5D-107D-47AD-B0DC-B814DECF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641AD02-FA77-41C9-84F8-C8CA07D0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B770B105-E429-4AA9-85F1-886B78AD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654CC6BE-DDA9-4662-AF46-CAF83CAE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8900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7C5570C-E077-4B8C-953D-E093038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35A35B-178D-4EBB-8AD6-DB4D4BD0C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149F614-6B2D-403C-9B03-9107C553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F4DA6DA-22BB-4169-831D-84A05F5F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1A32678-27CC-4382-A3B3-93854C22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5177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DC033B1-B84C-4D48-8024-7CB9843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064D110-400B-4AB0-B596-45F087436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6496265-BB35-444E-8913-679F54CA0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95A1B7B1-7456-4A8A-9C2D-3DD9091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E29AE4C-DE18-4D63-80E3-C2A62974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9CB80BE-3F8B-4A6C-97B9-2D76E771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7449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9397FCF-2A31-4DB7-8465-2B986B3F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BD34692C-E4F6-4E2A-AD0E-4E132F5E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F002317-E9F7-45C7-AE65-C2A781B5A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9B7B27A-5928-4EB0-8640-1EB958F01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8AA3CE8-FB9C-4EFB-AE31-84C19677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5A32F7A9-F3CB-4621-A15D-BF54B0E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AB519D6-12EA-420B-8500-54D22905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ECE2238-FC9A-4604-8259-79DDCB7C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35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E1428FF-9971-4D15-989E-14633913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E2877B6-7C72-4803-B542-C685BC4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92AFA8F-5326-4D5D-9871-0CB9E1AD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A63F6A1-6D66-4FEC-B560-428955B1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963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DF64D853-E9CE-4758-A817-DA93CB88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4D4CB2D-CA50-4FC8-B94A-5A2730D8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5B0DD2E-CC36-405D-8854-466D8BA1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696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E9F92B2-FF2E-4F54-BD49-7E06EA8D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ADE9E22-1052-4F79-9A7B-77956897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52DA53BD-EEF0-4AC8-A084-A1BB38A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73B8545-768E-4CEC-9B83-C172F06E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AC116D7-FEBE-4B10-A241-A554D916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BC74D49-887D-4953-949C-61F7DB2C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261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3B3B46-593D-44D7-B8B6-9CF630F9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41BE05DB-8336-4D08-9898-BA84D9E51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BE3F954-435C-40B7-8A20-DBBC92A2C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Επεξεργασία στυλ υποδείγματος κειμένου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4AEE299-9082-4675-87FF-F8E8B36E0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C671655-6EF5-415B-8E24-935EDD59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D4B46C5-728E-4CC8-A154-FCF9DB0F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21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8069DAD6-CD42-4CD2-B90A-89DF8F45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E54EA60-FD1B-4ECA-AF53-6CAF90FB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Επεξεργασία στυλ υποδείγματος κειμένου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AF1CB2E-E451-4053-90D5-1D6BC5F6F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3C3B1-615C-4AB0-91A0-F2AFA58D27A0}" type="datetimeFigureOut">
              <a:rPr lang="el-GR" smtClean="0"/>
              <a:t>18/2/2025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4623329-215A-4F1E-ACAA-73D0286E7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723341B-9212-4E55-95EF-47518AA35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8472-6BDF-463C-BAF5-805039C16C7F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4153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3D047A1-04D4-4811-900E-7D6FC10B2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980375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Comparative Analysis of Proteins in the Mouse Brain: Building a database  </a:t>
            </a:r>
            <a:endParaRPr lang="el-GR" b="1" dirty="0">
              <a:latin typeface="+mj-lt"/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53CAD0-B5E8-4C69-B591-293183638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6775" y="3884888"/>
            <a:ext cx="9538447" cy="285255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Introduction to Biotechnology </a:t>
            </a:r>
          </a:p>
          <a:p>
            <a:endParaRPr lang="en-US" dirty="0"/>
          </a:p>
          <a:p>
            <a:r>
              <a:rPr lang="en-US" sz="1800" dirty="0" err="1"/>
              <a:t>Defteraiou</a:t>
            </a:r>
            <a:r>
              <a:rPr lang="en-US" sz="1800" dirty="0"/>
              <a:t> Maria</a:t>
            </a:r>
          </a:p>
          <a:p>
            <a:r>
              <a:rPr lang="en-US" sz="1800" dirty="0"/>
              <a:t>Konstantinidis Konstantinos</a:t>
            </a:r>
          </a:p>
          <a:p>
            <a:r>
              <a:rPr lang="en-US" sz="1800" dirty="0" err="1"/>
              <a:t>Mertzani</a:t>
            </a:r>
            <a:r>
              <a:rPr lang="en-US" sz="1800" dirty="0"/>
              <a:t> </a:t>
            </a:r>
            <a:r>
              <a:rPr lang="en-US" sz="1800" dirty="0" err="1"/>
              <a:t>Styliani</a:t>
            </a:r>
            <a:endParaRPr lang="en-US" sz="1800" dirty="0"/>
          </a:p>
          <a:p>
            <a:r>
              <a:rPr lang="en-US" sz="1800" dirty="0"/>
              <a:t>Voulgari Despoina</a:t>
            </a:r>
          </a:p>
          <a:p>
            <a:endParaRPr lang="el-G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668CC-5776-4C41-9EA9-D0CA514C5C58}"/>
              </a:ext>
            </a:extLst>
          </p:cNvPr>
          <p:cNvSpPr txBox="1"/>
          <p:nvPr/>
        </p:nvSpPr>
        <p:spPr>
          <a:xfrm>
            <a:off x="5562600" y="6429661"/>
            <a:ext cx="1658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February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026C0-B25E-4C5C-AF03-DFB7E44A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0" y="0"/>
            <a:ext cx="955819" cy="1235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330F2-8AE7-42CC-988F-756B665A2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0518125" y="5410288"/>
            <a:ext cx="1446115" cy="1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5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E7B8F-B477-4C79-8881-302E38E6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52" y="197108"/>
            <a:ext cx="11492607" cy="6463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919486-AA6C-4FD7-AF8A-797E07C1DD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2111" y="5801300"/>
            <a:ext cx="1046375" cy="9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19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28841FE-EDE7-4E61-8BD2-24FE776E0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4" y="152399"/>
            <a:ext cx="11627223" cy="65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4EAA34-7D52-435F-9F9F-8AC3CA4C7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2111" y="5801300"/>
            <a:ext cx="1046375" cy="9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7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86FEBD-64AE-4AE7-BE8B-C45396AB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FE27E-CB10-46CF-B356-A611E0F27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5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E7410F-8D42-4432-B5A5-1BEF8D54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3815B-331D-431F-A9DC-B950AF2F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8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B41BC-D4FF-4E4F-92EE-44B13046C144}"/>
              </a:ext>
            </a:extLst>
          </p:cNvPr>
          <p:cNvSpPr txBox="1"/>
          <p:nvPr/>
        </p:nvSpPr>
        <p:spPr>
          <a:xfrm flipH="1">
            <a:off x="4551316" y="3044279"/>
            <a:ext cx="308936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New Dataset</a:t>
            </a:r>
          </a:p>
        </p:txBody>
      </p:sp>
    </p:spTree>
    <p:extLst>
      <p:ext uri="{BB962C8B-B14F-4D97-AF65-F5344CB8AC3E}">
        <p14:creationId xmlns:p14="http://schemas.microsoft.com/office/powerpoint/2010/main" val="2264348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888FF-ACB8-477F-85A2-D1CC8161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9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98F2AA5-CF0F-4E6C-B8B9-F040659C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49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90F0A-A37C-4B35-AF8A-AADF9ACC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01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3F6C17B3-5893-4E18-A9FB-1D48CDB85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11"/>
          <a:stretch/>
        </p:blipFill>
        <p:spPr>
          <a:xfrm>
            <a:off x="104141" y="4224852"/>
            <a:ext cx="2339300" cy="2633148"/>
          </a:xfrm>
        </p:spPr>
      </p:pic>
      <p:grpSp>
        <p:nvGrpSpPr>
          <p:cNvPr id="23" name="Ομάδα 22">
            <a:extLst>
              <a:ext uri="{FF2B5EF4-FFF2-40B4-BE49-F238E27FC236}">
                <a16:creationId xmlns:a16="http://schemas.microsoft.com/office/drawing/2014/main" id="{E567B02F-30E8-453B-ABC9-F5F4ECAFA9F6}"/>
              </a:ext>
            </a:extLst>
          </p:cNvPr>
          <p:cNvGrpSpPr/>
          <p:nvPr/>
        </p:nvGrpSpPr>
        <p:grpSpPr>
          <a:xfrm rot="712959">
            <a:off x="2048546" y="2431773"/>
            <a:ext cx="3137647" cy="2568201"/>
            <a:chOff x="8351513" y="3175767"/>
            <a:chExt cx="3137647" cy="2568201"/>
          </a:xfrm>
        </p:grpSpPr>
        <p:sp>
          <p:nvSpPr>
            <p:cNvPr id="20" name="Φυσαλίδα σκέψης: Σύννεφο 19">
              <a:extLst>
                <a:ext uri="{FF2B5EF4-FFF2-40B4-BE49-F238E27FC236}">
                  <a16:creationId xmlns:a16="http://schemas.microsoft.com/office/drawing/2014/main" id="{24562A14-081C-4336-BD4F-8ADBC4E9E8C9}"/>
                </a:ext>
              </a:extLst>
            </p:cNvPr>
            <p:cNvSpPr/>
            <p:nvPr/>
          </p:nvSpPr>
          <p:spPr>
            <a:xfrm>
              <a:off x="8454408" y="3569388"/>
              <a:ext cx="2899392" cy="2174580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154312 w 2825221"/>
                <a:gd name="connsiteY0" fmla="*/ 2114655 h 1739154"/>
                <a:gd name="connsiteX1" fmla="*/ 106002 w 2825221"/>
                <a:gd name="connsiteY1" fmla="*/ 2162965 h 1739154"/>
                <a:gd name="connsiteX2" fmla="*/ 57692 w 2825221"/>
                <a:gd name="connsiteY2" fmla="*/ 2114655 h 1739154"/>
                <a:gd name="connsiteX3" fmla="*/ 106002 w 2825221"/>
                <a:gd name="connsiteY3" fmla="*/ 2066345 h 1739154"/>
                <a:gd name="connsiteX4" fmla="*/ 154312 w 2825221"/>
                <a:gd name="connsiteY4" fmla="*/ 2114655 h 1739154"/>
                <a:gd name="connsiteX0" fmla="*/ 359336 w 2825221"/>
                <a:gd name="connsiteY0" fmla="*/ 1965321 h 1739154"/>
                <a:gd name="connsiteX1" fmla="*/ 262716 w 2825221"/>
                <a:gd name="connsiteY1" fmla="*/ 2061941 h 1739154"/>
                <a:gd name="connsiteX2" fmla="*/ 166096 w 2825221"/>
                <a:gd name="connsiteY2" fmla="*/ 1965321 h 1739154"/>
                <a:gd name="connsiteX3" fmla="*/ 262716 w 2825221"/>
                <a:gd name="connsiteY3" fmla="*/ 1868701 h 1739154"/>
                <a:gd name="connsiteX4" fmla="*/ 359336 w 2825221"/>
                <a:gd name="connsiteY4" fmla="*/ 1965321 h 1739154"/>
                <a:gd name="connsiteX0" fmla="*/ 634307 w 2825221"/>
                <a:gd name="connsiteY0" fmla="*/ 1749333 h 1739154"/>
                <a:gd name="connsiteX1" fmla="*/ 489377 w 2825221"/>
                <a:gd name="connsiteY1" fmla="*/ 1894263 h 1739154"/>
                <a:gd name="connsiteX2" fmla="*/ 344447 w 2825221"/>
                <a:gd name="connsiteY2" fmla="*/ 1749333 h 1739154"/>
                <a:gd name="connsiteX3" fmla="*/ 489377 w 2825221"/>
                <a:gd name="connsiteY3" fmla="*/ 1604403 h 1739154"/>
                <a:gd name="connsiteX4" fmla="*/ 634307 w 2825221"/>
                <a:gd name="connsiteY4" fmla="*/ 1749333 h 1739154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1 h 53578"/>
                <a:gd name="connsiteX1" fmla="*/ 5659 w 43256"/>
                <a:gd name="connsiteY1" fmla="*/ 6758 h 53578"/>
                <a:gd name="connsiteX2" fmla="*/ 14041 w 43256"/>
                <a:gd name="connsiteY2" fmla="*/ 5053 h 53578"/>
                <a:gd name="connsiteX3" fmla="*/ 22492 w 43256"/>
                <a:gd name="connsiteY3" fmla="*/ 3283 h 53578"/>
                <a:gd name="connsiteX4" fmla="*/ 20987 w 43256"/>
                <a:gd name="connsiteY4" fmla="*/ 19647 h 53578"/>
                <a:gd name="connsiteX5" fmla="*/ 29869 w 43256"/>
                <a:gd name="connsiteY5" fmla="*/ 2332 h 53578"/>
                <a:gd name="connsiteX6" fmla="*/ 35499 w 43256"/>
                <a:gd name="connsiteY6" fmla="*/ 541 h 53578"/>
                <a:gd name="connsiteX7" fmla="*/ 38354 w 43256"/>
                <a:gd name="connsiteY7" fmla="*/ 5427 h 53578"/>
                <a:gd name="connsiteX8" fmla="*/ 42018 w 43256"/>
                <a:gd name="connsiteY8" fmla="*/ 10169 h 53578"/>
                <a:gd name="connsiteX9" fmla="*/ 41854 w 43256"/>
                <a:gd name="connsiteY9" fmla="*/ 15311 h 53578"/>
                <a:gd name="connsiteX10" fmla="*/ 43052 w 43256"/>
                <a:gd name="connsiteY10" fmla="*/ 23173 h 53578"/>
                <a:gd name="connsiteX11" fmla="*/ 37440 w 43256"/>
                <a:gd name="connsiteY11" fmla="*/ 30055 h 53578"/>
                <a:gd name="connsiteX12" fmla="*/ 35431 w 43256"/>
                <a:gd name="connsiteY12" fmla="*/ 35952 h 53578"/>
                <a:gd name="connsiteX13" fmla="*/ 28591 w 43256"/>
                <a:gd name="connsiteY13" fmla="*/ 36666 h 53578"/>
                <a:gd name="connsiteX14" fmla="*/ 23703 w 43256"/>
                <a:gd name="connsiteY14" fmla="*/ 42957 h 53578"/>
                <a:gd name="connsiteX15" fmla="*/ 16516 w 43256"/>
                <a:gd name="connsiteY15" fmla="*/ 39117 h 53578"/>
                <a:gd name="connsiteX16" fmla="*/ 5840 w 43256"/>
                <a:gd name="connsiteY16" fmla="*/ 35323 h 53578"/>
                <a:gd name="connsiteX17" fmla="*/ 1146 w 43256"/>
                <a:gd name="connsiteY17" fmla="*/ 31101 h 53578"/>
                <a:gd name="connsiteX18" fmla="*/ 2149 w 43256"/>
                <a:gd name="connsiteY18" fmla="*/ 25402 h 53578"/>
                <a:gd name="connsiteX19" fmla="*/ 31 w 43256"/>
                <a:gd name="connsiteY19" fmla="*/ 19555 h 53578"/>
                <a:gd name="connsiteX20" fmla="*/ 3899 w 43256"/>
                <a:gd name="connsiteY20" fmla="*/ 14358 h 53578"/>
                <a:gd name="connsiteX21" fmla="*/ 3936 w 43256"/>
                <a:gd name="connsiteY21" fmla="*/ 14221 h 53578"/>
                <a:gd name="connsiteX0" fmla="*/ 156666 w 2828883"/>
                <a:gd name="connsiteY0" fmla="*/ 2108657 h 2156967"/>
                <a:gd name="connsiteX1" fmla="*/ 108356 w 2828883"/>
                <a:gd name="connsiteY1" fmla="*/ 2156967 h 2156967"/>
                <a:gd name="connsiteX2" fmla="*/ 60046 w 2828883"/>
                <a:gd name="connsiteY2" fmla="*/ 2108657 h 2156967"/>
                <a:gd name="connsiteX3" fmla="*/ 108356 w 2828883"/>
                <a:gd name="connsiteY3" fmla="*/ 2060347 h 2156967"/>
                <a:gd name="connsiteX4" fmla="*/ 156666 w 2828883"/>
                <a:gd name="connsiteY4" fmla="*/ 2108657 h 2156967"/>
                <a:gd name="connsiteX0" fmla="*/ 361690 w 2828883"/>
                <a:gd name="connsiteY0" fmla="*/ 1959323 h 2156967"/>
                <a:gd name="connsiteX1" fmla="*/ 265070 w 2828883"/>
                <a:gd name="connsiteY1" fmla="*/ 2055943 h 2156967"/>
                <a:gd name="connsiteX2" fmla="*/ 168450 w 2828883"/>
                <a:gd name="connsiteY2" fmla="*/ 1959323 h 2156967"/>
                <a:gd name="connsiteX3" fmla="*/ 265070 w 2828883"/>
                <a:gd name="connsiteY3" fmla="*/ 1862703 h 2156967"/>
                <a:gd name="connsiteX4" fmla="*/ 361690 w 2828883"/>
                <a:gd name="connsiteY4" fmla="*/ 1959323 h 2156967"/>
                <a:gd name="connsiteX0" fmla="*/ 636661 w 2828883"/>
                <a:gd name="connsiteY0" fmla="*/ 1743335 h 2156967"/>
                <a:gd name="connsiteX1" fmla="*/ 491731 w 2828883"/>
                <a:gd name="connsiteY1" fmla="*/ 1888265 h 2156967"/>
                <a:gd name="connsiteX2" fmla="*/ 346801 w 2828883"/>
                <a:gd name="connsiteY2" fmla="*/ 1743335 h 2156967"/>
                <a:gd name="connsiteX3" fmla="*/ 491731 w 2828883"/>
                <a:gd name="connsiteY3" fmla="*/ 1598405 h 2156967"/>
                <a:gd name="connsiteX4" fmla="*/ 636661 w 2828883"/>
                <a:gd name="connsiteY4" fmla="*/ 1743335 h 2156967"/>
                <a:gd name="connsiteX0" fmla="*/ 4729 w 43256"/>
                <a:gd name="connsiteY0" fmla="*/ 26028 h 53578"/>
                <a:gd name="connsiteX1" fmla="*/ 2196 w 43256"/>
                <a:gd name="connsiteY1" fmla="*/ 25231 h 53578"/>
                <a:gd name="connsiteX2" fmla="*/ 6964 w 43256"/>
                <a:gd name="connsiteY2" fmla="*/ 34750 h 53578"/>
                <a:gd name="connsiteX3" fmla="*/ 5856 w 43256"/>
                <a:gd name="connsiteY3" fmla="*/ 35131 h 53578"/>
                <a:gd name="connsiteX4" fmla="*/ 16514 w 43256"/>
                <a:gd name="connsiteY4" fmla="*/ 38941 h 53578"/>
                <a:gd name="connsiteX5" fmla="*/ 15846 w 43256"/>
                <a:gd name="connsiteY5" fmla="*/ 37201 h 53578"/>
                <a:gd name="connsiteX6" fmla="*/ 28863 w 43256"/>
                <a:gd name="connsiteY6" fmla="*/ 34602 h 53578"/>
                <a:gd name="connsiteX7" fmla="*/ 28596 w 43256"/>
                <a:gd name="connsiteY7" fmla="*/ 36511 h 53578"/>
                <a:gd name="connsiteX8" fmla="*/ 34165 w 43256"/>
                <a:gd name="connsiteY8" fmla="*/ 22805 h 53578"/>
                <a:gd name="connsiteX9" fmla="*/ 37416 w 43256"/>
                <a:gd name="connsiteY9" fmla="*/ 29941 h 53578"/>
                <a:gd name="connsiteX10" fmla="*/ 41834 w 43256"/>
                <a:gd name="connsiteY10" fmla="*/ 15205 h 53578"/>
                <a:gd name="connsiteX11" fmla="*/ 40386 w 43256"/>
                <a:gd name="connsiteY11" fmla="*/ 17881 h 53578"/>
                <a:gd name="connsiteX12" fmla="*/ 38360 w 43256"/>
                <a:gd name="connsiteY12" fmla="*/ 5277 h 53578"/>
                <a:gd name="connsiteX13" fmla="*/ 38436 w 43256"/>
                <a:gd name="connsiteY13" fmla="*/ 6541 h 53578"/>
                <a:gd name="connsiteX14" fmla="*/ 29114 w 43256"/>
                <a:gd name="connsiteY14" fmla="*/ 3803 h 53578"/>
                <a:gd name="connsiteX15" fmla="*/ 29856 w 43256"/>
                <a:gd name="connsiteY15" fmla="*/ 2191 h 53578"/>
                <a:gd name="connsiteX16" fmla="*/ 22177 w 43256"/>
                <a:gd name="connsiteY16" fmla="*/ 4571 h 53578"/>
                <a:gd name="connsiteX17" fmla="*/ 22536 w 43256"/>
                <a:gd name="connsiteY17" fmla="*/ 3181 h 53578"/>
                <a:gd name="connsiteX18" fmla="*/ 14036 w 43256"/>
                <a:gd name="connsiteY18" fmla="*/ 5043 h 53578"/>
                <a:gd name="connsiteX19" fmla="*/ 15336 w 43256"/>
                <a:gd name="connsiteY19" fmla="*/ 6391 h 53578"/>
                <a:gd name="connsiteX20" fmla="*/ 4163 w 43256"/>
                <a:gd name="connsiteY20" fmla="*/ 15640 h 53578"/>
                <a:gd name="connsiteX21" fmla="*/ 3936 w 43256"/>
                <a:gd name="connsiteY21" fmla="*/ 14221 h 53578"/>
                <a:gd name="connsiteX0" fmla="*/ 3936 w 43256"/>
                <a:gd name="connsiteY0" fmla="*/ 14221 h 53578"/>
                <a:gd name="connsiteX1" fmla="*/ 5659 w 43256"/>
                <a:gd name="connsiteY1" fmla="*/ 6758 h 53578"/>
                <a:gd name="connsiteX2" fmla="*/ 14041 w 43256"/>
                <a:gd name="connsiteY2" fmla="*/ 5053 h 53578"/>
                <a:gd name="connsiteX3" fmla="*/ 22492 w 43256"/>
                <a:gd name="connsiteY3" fmla="*/ 3283 h 53578"/>
                <a:gd name="connsiteX4" fmla="*/ 20987 w 43256"/>
                <a:gd name="connsiteY4" fmla="*/ 19647 h 53578"/>
                <a:gd name="connsiteX5" fmla="*/ 29869 w 43256"/>
                <a:gd name="connsiteY5" fmla="*/ 2332 h 53578"/>
                <a:gd name="connsiteX6" fmla="*/ 35499 w 43256"/>
                <a:gd name="connsiteY6" fmla="*/ 541 h 53578"/>
                <a:gd name="connsiteX7" fmla="*/ 38354 w 43256"/>
                <a:gd name="connsiteY7" fmla="*/ 5427 h 53578"/>
                <a:gd name="connsiteX8" fmla="*/ 42018 w 43256"/>
                <a:gd name="connsiteY8" fmla="*/ 10169 h 53578"/>
                <a:gd name="connsiteX9" fmla="*/ 41854 w 43256"/>
                <a:gd name="connsiteY9" fmla="*/ 15311 h 53578"/>
                <a:gd name="connsiteX10" fmla="*/ 43052 w 43256"/>
                <a:gd name="connsiteY10" fmla="*/ 23173 h 53578"/>
                <a:gd name="connsiteX11" fmla="*/ 37440 w 43256"/>
                <a:gd name="connsiteY11" fmla="*/ 30055 h 53578"/>
                <a:gd name="connsiteX12" fmla="*/ 35431 w 43256"/>
                <a:gd name="connsiteY12" fmla="*/ 35952 h 53578"/>
                <a:gd name="connsiteX13" fmla="*/ 28591 w 43256"/>
                <a:gd name="connsiteY13" fmla="*/ 36666 h 53578"/>
                <a:gd name="connsiteX14" fmla="*/ 23703 w 43256"/>
                <a:gd name="connsiteY14" fmla="*/ 42957 h 53578"/>
                <a:gd name="connsiteX15" fmla="*/ 16516 w 43256"/>
                <a:gd name="connsiteY15" fmla="*/ 39117 h 53578"/>
                <a:gd name="connsiteX16" fmla="*/ 5840 w 43256"/>
                <a:gd name="connsiteY16" fmla="*/ 35323 h 53578"/>
                <a:gd name="connsiteX17" fmla="*/ 1146 w 43256"/>
                <a:gd name="connsiteY17" fmla="*/ 31101 h 53578"/>
                <a:gd name="connsiteX18" fmla="*/ 2149 w 43256"/>
                <a:gd name="connsiteY18" fmla="*/ 25402 h 53578"/>
                <a:gd name="connsiteX19" fmla="*/ 31 w 43256"/>
                <a:gd name="connsiteY19" fmla="*/ 19555 h 53578"/>
                <a:gd name="connsiteX20" fmla="*/ 3899 w 43256"/>
                <a:gd name="connsiteY20" fmla="*/ 14358 h 53578"/>
                <a:gd name="connsiteX21" fmla="*/ 3936 w 43256"/>
                <a:gd name="connsiteY21" fmla="*/ 14221 h 53578"/>
                <a:gd name="connsiteX0" fmla="*/ 156666 w 2828883"/>
                <a:gd name="connsiteY0" fmla="*/ 2108657 h 2156967"/>
                <a:gd name="connsiteX1" fmla="*/ 108356 w 2828883"/>
                <a:gd name="connsiteY1" fmla="*/ 2156967 h 2156967"/>
                <a:gd name="connsiteX2" fmla="*/ 60046 w 2828883"/>
                <a:gd name="connsiteY2" fmla="*/ 2108657 h 2156967"/>
                <a:gd name="connsiteX3" fmla="*/ 108356 w 2828883"/>
                <a:gd name="connsiteY3" fmla="*/ 2060347 h 2156967"/>
                <a:gd name="connsiteX4" fmla="*/ 156666 w 2828883"/>
                <a:gd name="connsiteY4" fmla="*/ 2108657 h 2156967"/>
                <a:gd name="connsiteX0" fmla="*/ 361690 w 2828883"/>
                <a:gd name="connsiteY0" fmla="*/ 1959323 h 2156967"/>
                <a:gd name="connsiteX1" fmla="*/ 265070 w 2828883"/>
                <a:gd name="connsiteY1" fmla="*/ 2055943 h 2156967"/>
                <a:gd name="connsiteX2" fmla="*/ 168450 w 2828883"/>
                <a:gd name="connsiteY2" fmla="*/ 1959323 h 2156967"/>
                <a:gd name="connsiteX3" fmla="*/ 265070 w 2828883"/>
                <a:gd name="connsiteY3" fmla="*/ 1862703 h 2156967"/>
                <a:gd name="connsiteX4" fmla="*/ 361690 w 2828883"/>
                <a:gd name="connsiteY4" fmla="*/ 1959323 h 2156967"/>
                <a:gd name="connsiteX0" fmla="*/ 636661 w 2828883"/>
                <a:gd name="connsiteY0" fmla="*/ 1743335 h 2156967"/>
                <a:gd name="connsiteX1" fmla="*/ 491731 w 2828883"/>
                <a:gd name="connsiteY1" fmla="*/ 1888265 h 2156967"/>
                <a:gd name="connsiteX2" fmla="*/ 346801 w 2828883"/>
                <a:gd name="connsiteY2" fmla="*/ 1743335 h 2156967"/>
                <a:gd name="connsiteX3" fmla="*/ 491731 w 2828883"/>
                <a:gd name="connsiteY3" fmla="*/ 1598405 h 2156967"/>
                <a:gd name="connsiteX4" fmla="*/ 636661 w 2828883"/>
                <a:gd name="connsiteY4" fmla="*/ 1743335 h 2156967"/>
                <a:gd name="connsiteX0" fmla="*/ 4729 w 43256"/>
                <a:gd name="connsiteY0" fmla="*/ 26028 h 53578"/>
                <a:gd name="connsiteX1" fmla="*/ 2196 w 43256"/>
                <a:gd name="connsiteY1" fmla="*/ 25231 h 53578"/>
                <a:gd name="connsiteX2" fmla="*/ 6964 w 43256"/>
                <a:gd name="connsiteY2" fmla="*/ 34750 h 53578"/>
                <a:gd name="connsiteX3" fmla="*/ 5856 w 43256"/>
                <a:gd name="connsiteY3" fmla="*/ 35131 h 53578"/>
                <a:gd name="connsiteX4" fmla="*/ 16514 w 43256"/>
                <a:gd name="connsiteY4" fmla="*/ 38941 h 53578"/>
                <a:gd name="connsiteX5" fmla="*/ 15846 w 43256"/>
                <a:gd name="connsiteY5" fmla="*/ 37201 h 53578"/>
                <a:gd name="connsiteX6" fmla="*/ 28863 w 43256"/>
                <a:gd name="connsiteY6" fmla="*/ 34602 h 53578"/>
                <a:gd name="connsiteX7" fmla="*/ 28596 w 43256"/>
                <a:gd name="connsiteY7" fmla="*/ 36511 h 53578"/>
                <a:gd name="connsiteX8" fmla="*/ 34165 w 43256"/>
                <a:gd name="connsiteY8" fmla="*/ 22805 h 53578"/>
                <a:gd name="connsiteX9" fmla="*/ 37416 w 43256"/>
                <a:gd name="connsiteY9" fmla="*/ 29941 h 53578"/>
                <a:gd name="connsiteX10" fmla="*/ 41834 w 43256"/>
                <a:gd name="connsiteY10" fmla="*/ 15205 h 53578"/>
                <a:gd name="connsiteX11" fmla="*/ 40386 w 43256"/>
                <a:gd name="connsiteY11" fmla="*/ 17881 h 53578"/>
                <a:gd name="connsiteX12" fmla="*/ 38360 w 43256"/>
                <a:gd name="connsiteY12" fmla="*/ 5277 h 53578"/>
                <a:gd name="connsiteX13" fmla="*/ 38436 w 43256"/>
                <a:gd name="connsiteY13" fmla="*/ 6541 h 53578"/>
                <a:gd name="connsiteX14" fmla="*/ 29114 w 43256"/>
                <a:gd name="connsiteY14" fmla="*/ 3803 h 53578"/>
                <a:gd name="connsiteX15" fmla="*/ 29856 w 43256"/>
                <a:gd name="connsiteY15" fmla="*/ 2191 h 53578"/>
                <a:gd name="connsiteX16" fmla="*/ 22177 w 43256"/>
                <a:gd name="connsiteY16" fmla="*/ 4571 h 53578"/>
                <a:gd name="connsiteX17" fmla="*/ 6087 w 43256"/>
                <a:gd name="connsiteY17" fmla="*/ 19882 h 53578"/>
                <a:gd name="connsiteX18" fmla="*/ 14036 w 43256"/>
                <a:gd name="connsiteY18" fmla="*/ 5043 h 53578"/>
                <a:gd name="connsiteX19" fmla="*/ 15336 w 43256"/>
                <a:gd name="connsiteY19" fmla="*/ 6391 h 53578"/>
                <a:gd name="connsiteX20" fmla="*/ 4163 w 43256"/>
                <a:gd name="connsiteY20" fmla="*/ 15640 h 53578"/>
                <a:gd name="connsiteX21" fmla="*/ 3936 w 43256"/>
                <a:gd name="connsiteY21" fmla="*/ 14221 h 53578"/>
                <a:gd name="connsiteX0" fmla="*/ 3936 w 43256"/>
                <a:gd name="connsiteY0" fmla="*/ 14221 h 53578"/>
                <a:gd name="connsiteX1" fmla="*/ 5659 w 43256"/>
                <a:gd name="connsiteY1" fmla="*/ 6758 h 53578"/>
                <a:gd name="connsiteX2" fmla="*/ 14041 w 43256"/>
                <a:gd name="connsiteY2" fmla="*/ 5053 h 53578"/>
                <a:gd name="connsiteX3" fmla="*/ 22492 w 43256"/>
                <a:gd name="connsiteY3" fmla="*/ 3283 h 53578"/>
                <a:gd name="connsiteX4" fmla="*/ 20987 w 43256"/>
                <a:gd name="connsiteY4" fmla="*/ 19647 h 53578"/>
                <a:gd name="connsiteX5" fmla="*/ 29869 w 43256"/>
                <a:gd name="connsiteY5" fmla="*/ 2332 h 53578"/>
                <a:gd name="connsiteX6" fmla="*/ 35499 w 43256"/>
                <a:gd name="connsiteY6" fmla="*/ 541 h 53578"/>
                <a:gd name="connsiteX7" fmla="*/ 38354 w 43256"/>
                <a:gd name="connsiteY7" fmla="*/ 5427 h 53578"/>
                <a:gd name="connsiteX8" fmla="*/ 42018 w 43256"/>
                <a:gd name="connsiteY8" fmla="*/ 10169 h 53578"/>
                <a:gd name="connsiteX9" fmla="*/ 41854 w 43256"/>
                <a:gd name="connsiteY9" fmla="*/ 15311 h 53578"/>
                <a:gd name="connsiteX10" fmla="*/ 43052 w 43256"/>
                <a:gd name="connsiteY10" fmla="*/ 23173 h 53578"/>
                <a:gd name="connsiteX11" fmla="*/ 37440 w 43256"/>
                <a:gd name="connsiteY11" fmla="*/ 30055 h 53578"/>
                <a:gd name="connsiteX12" fmla="*/ 35431 w 43256"/>
                <a:gd name="connsiteY12" fmla="*/ 35952 h 53578"/>
                <a:gd name="connsiteX13" fmla="*/ 28591 w 43256"/>
                <a:gd name="connsiteY13" fmla="*/ 36666 h 53578"/>
                <a:gd name="connsiteX14" fmla="*/ 23703 w 43256"/>
                <a:gd name="connsiteY14" fmla="*/ 42957 h 53578"/>
                <a:gd name="connsiteX15" fmla="*/ 16516 w 43256"/>
                <a:gd name="connsiteY15" fmla="*/ 39117 h 53578"/>
                <a:gd name="connsiteX16" fmla="*/ 5840 w 43256"/>
                <a:gd name="connsiteY16" fmla="*/ 35323 h 53578"/>
                <a:gd name="connsiteX17" fmla="*/ 1146 w 43256"/>
                <a:gd name="connsiteY17" fmla="*/ 31101 h 53578"/>
                <a:gd name="connsiteX18" fmla="*/ 2149 w 43256"/>
                <a:gd name="connsiteY18" fmla="*/ 25402 h 53578"/>
                <a:gd name="connsiteX19" fmla="*/ 31 w 43256"/>
                <a:gd name="connsiteY19" fmla="*/ 19555 h 53578"/>
                <a:gd name="connsiteX20" fmla="*/ 3899 w 43256"/>
                <a:gd name="connsiteY20" fmla="*/ 14358 h 53578"/>
                <a:gd name="connsiteX21" fmla="*/ 3936 w 43256"/>
                <a:gd name="connsiteY21" fmla="*/ 14221 h 53578"/>
                <a:gd name="connsiteX0" fmla="*/ 156666 w 2828883"/>
                <a:gd name="connsiteY0" fmla="*/ 2108657 h 2156967"/>
                <a:gd name="connsiteX1" fmla="*/ 108356 w 2828883"/>
                <a:gd name="connsiteY1" fmla="*/ 2156967 h 2156967"/>
                <a:gd name="connsiteX2" fmla="*/ 60046 w 2828883"/>
                <a:gd name="connsiteY2" fmla="*/ 2108657 h 2156967"/>
                <a:gd name="connsiteX3" fmla="*/ 108356 w 2828883"/>
                <a:gd name="connsiteY3" fmla="*/ 2060347 h 2156967"/>
                <a:gd name="connsiteX4" fmla="*/ 156666 w 2828883"/>
                <a:gd name="connsiteY4" fmla="*/ 2108657 h 2156967"/>
                <a:gd name="connsiteX0" fmla="*/ 361690 w 2828883"/>
                <a:gd name="connsiteY0" fmla="*/ 1959323 h 2156967"/>
                <a:gd name="connsiteX1" fmla="*/ 265070 w 2828883"/>
                <a:gd name="connsiteY1" fmla="*/ 2055943 h 2156967"/>
                <a:gd name="connsiteX2" fmla="*/ 168450 w 2828883"/>
                <a:gd name="connsiteY2" fmla="*/ 1959323 h 2156967"/>
                <a:gd name="connsiteX3" fmla="*/ 265070 w 2828883"/>
                <a:gd name="connsiteY3" fmla="*/ 1862703 h 2156967"/>
                <a:gd name="connsiteX4" fmla="*/ 361690 w 2828883"/>
                <a:gd name="connsiteY4" fmla="*/ 1959323 h 2156967"/>
                <a:gd name="connsiteX0" fmla="*/ 636661 w 2828883"/>
                <a:gd name="connsiteY0" fmla="*/ 1743335 h 2156967"/>
                <a:gd name="connsiteX1" fmla="*/ 491731 w 2828883"/>
                <a:gd name="connsiteY1" fmla="*/ 1888265 h 2156967"/>
                <a:gd name="connsiteX2" fmla="*/ 346801 w 2828883"/>
                <a:gd name="connsiteY2" fmla="*/ 1743335 h 2156967"/>
                <a:gd name="connsiteX3" fmla="*/ 491731 w 2828883"/>
                <a:gd name="connsiteY3" fmla="*/ 1598405 h 2156967"/>
                <a:gd name="connsiteX4" fmla="*/ 636661 w 2828883"/>
                <a:gd name="connsiteY4" fmla="*/ 1743335 h 2156967"/>
                <a:gd name="connsiteX0" fmla="*/ 4729 w 43256"/>
                <a:gd name="connsiteY0" fmla="*/ 26028 h 53578"/>
                <a:gd name="connsiteX1" fmla="*/ 2196 w 43256"/>
                <a:gd name="connsiteY1" fmla="*/ 25231 h 53578"/>
                <a:gd name="connsiteX2" fmla="*/ 6964 w 43256"/>
                <a:gd name="connsiteY2" fmla="*/ 34750 h 53578"/>
                <a:gd name="connsiteX3" fmla="*/ 5856 w 43256"/>
                <a:gd name="connsiteY3" fmla="*/ 35131 h 53578"/>
                <a:gd name="connsiteX4" fmla="*/ 16514 w 43256"/>
                <a:gd name="connsiteY4" fmla="*/ 38941 h 53578"/>
                <a:gd name="connsiteX5" fmla="*/ 15846 w 43256"/>
                <a:gd name="connsiteY5" fmla="*/ 37201 h 53578"/>
                <a:gd name="connsiteX6" fmla="*/ 28863 w 43256"/>
                <a:gd name="connsiteY6" fmla="*/ 34602 h 53578"/>
                <a:gd name="connsiteX7" fmla="*/ 28596 w 43256"/>
                <a:gd name="connsiteY7" fmla="*/ 36511 h 53578"/>
                <a:gd name="connsiteX8" fmla="*/ 34165 w 43256"/>
                <a:gd name="connsiteY8" fmla="*/ 22805 h 53578"/>
                <a:gd name="connsiteX9" fmla="*/ 37416 w 43256"/>
                <a:gd name="connsiteY9" fmla="*/ 29941 h 53578"/>
                <a:gd name="connsiteX10" fmla="*/ 41834 w 43256"/>
                <a:gd name="connsiteY10" fmla="*/ 15205 h 53578"/>
                <a:gd name="connsiteX11" fmla="*/ 40386 w 43256"/>
                <a:gd name="connsiteY11" fmla="*/ 17881 h 53578"/>
                <a:gd name="connsiteX12" fmla="*/ 38360 w 43256"/>
                <a:gd name="connsiteY12" fmla="*/ 5277 h 53578"/>
                <a:gd name="connsiteX13" fmla="*/ 38436 w 43256"/>
                <a:gd name="connsiteY13" fmla="*/ 6541 h 53578"/>
                <a:gd name="connsiteX14" fmla="*/ 29114 w 43256"/>
                <a:gd name="connsiteY14" fmla="*/ 3803 h 53578"/>
                <a:gd name="connsiteX15" fmla="*/ 29856 w 43256"/>
                <a:gd name="connsiteY15" fmla="*/ 2191 h 53578"/>
                <a:gd name="connsiteX16" fmla="*/ 12307 w 43256"/>
                <a:gd name="connsiteY16" fmla="*/ 22163 h 53578"/>
                <a:gd name="connsiteX17" fmla="*/ 6087 w 43256"/>
                <a:gd name="connsiteY17" fmla="*/ 19882 h 53578"/>
                <a:gd name="connsiteX18" fmla="*/ 14036 w 43256"/>
                <a:gd name="connsiteY18" fmla="*/ 5043 h 53578"/>
                <a:gd name="connsiteX19" fmla="*/ 15336 w 43256"/>
                <a:gd name="connsiteY19" fmla="*/ 6391 h 53578"/>
                <a:gd name="connsiteX20" fmla="*/ 4163 w 43256"/>
                <a:gd name="connsiteY20" fmla="*/ 15640 h 53578"/>
                <a:gd name="connsiteX21" fmla="*/ 3936 w 43256"/>
                <a:gd name="connsiteY21" fmla="*/ 14221 h 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3256" h="53578">
                  <a:moveTo>
                    <a:pt x="3936" y="14221"/>
                  </a:moveTo>
                  <a:cubicBezTo>
                    <a:pt x="3665" y="11508"/>
                    <a:pt x="4297" y="8772"/>
                    <a:pt x="5659" y="6758"/>
                  </a:cubicBezTo>
                  <a:cubicBezTo>
                    <a:pt x="7811" y="3577"/>
                    <a:pt x="11300" y="2868"/>
                    <a:pt x="14041" y="5053"/>
                  </a:cubicBezTo>
                  <a:cubicBezTo>
                    <a:pt x="15714" y="760"/>
                    <a:pt x="19950" y="-127"/>
                    <a:pt x="22492" y="3283"/>
                  </a:cubicBezTo>
                  <a:cubicBezTo>
                    <a:pt x="23133" y="1534"/>
                    <a:pt x="19566" y="19921"/>
                    <a:pt x="20987" y="19647"/>
                  </a:cubicBezTo>
                  <a:cubicBezTo>
                    <a:pt x="22551" y="19345"/>
                    <a:pt x="28911" y="621"/>
                    <a:pt x="29869" y="2332"/>
                  </a:cubicBezTo>
                  <a:cubicBezTo>
                    <a:pt x="31251" y="118"/>
                    <a:pt x="33537" y="-609"/>
                    <a:pt x="35499" y="541"/>
                  </a:cubicBezTo>
                  <a:cubicBezTo>
                    <a:pt x="36994" y="1417"/>
                    <a:pt x="38066" y="3251"/>
                    <a:pt x="38354" y="5427"/>
                  </a:cubicBezTo>
                  <a:cubicBezTo>
                    <a:pt x="40082" y="6069"/>
                    <a:pt x="41458" y="7849"/>
                    <a:pt x="42018" y="10169"/>
                  </a:cubicBezTo>
                  <a:cubicBezTo>
                    <a:pt x="42425" y="11853"/>
                    <a:pt x="42367" y="13682"/>
                    <a:pt x="41854" y="15311"/>
                  </a:cubicBezTo>
                  <a:cubicBezTo>
                    <a:pt x="43115" y="17545"/>
                    <a:pt x="43556" y="20441"/>
                    <a:pt x="43052" y="23173"/>
                  </a:cubicBezTo>
                  <a:cubicBezTo>
                    <a:pt x="42382" y="26805"/>
                    <a:pt x="40164" y="29525"/>
                    <a:pt x="37440" y="30055"/>
                  </a:cubicBezTo>
                  <a:cubicBezTo>
                    <a:pt x="37427" y="32322"/>
                    <a:pt x="36694" y="34472"/>
                    <a:pt x="35431" y="35952"/>
                  </a:cubicBezTo>
                  <a:cubicBezTo>
                    <a:pt x="33512" y="38201"/>
                    <a:pt x="30740" y="38490"/>
                    <a:pt x="28591" y="36666"/>
                  </a:cubicBezTo>
                  <a:cubicBezTo>
                    <a:pt x="27896" y="39799"/>
                    <a:pt x="26035" y="42194"/>
                    <a:pt x="23703" y="42957"/>
                  </a:cubicBezTo>
                  <a:cubicBezTo>
                    <a:pt x="20955" y="43856"/>
                    <a:pt x="18087" y="42324"/>
                    <a:pt x="16516" y="39117"/>
                  </a:cubicBezTo>
                  <a:cubicBezTo>
                    <a:pt x="12808" y="42161"/>
                    <a:pt x="7992" y="40450"/>
                    <a:pt x="5840" y="35323"/>
                  </a:cubicBezTo>
                  <a:cubicBezTo>
                    <a:pt x="3726" y="35660"/>
                    <a:pt x="1741" y="33875"/>
                    <a:pt x="1146" y="31101"/>
                  </a:cubicBezTo>
                  <a:cubicBezTo>
                    <a:pt x="715" y="29094"/>
                    <a:pt x="1096" y="26928"/>
                    <a:pt x="2149" y="25402"/>
                  </a:cubicBezTo>
                  <a:cubicBezTo>
                    <a:pt x="655" y="24205"/>
                    <a:pt x="-177" y="21908"/>
                    <a:pt x="31" y="19555"/>
                  </a:cubicBezTo>
                  <a:cubicBezTo>
                    <a:pt x="275" y="16800"/>
                    <a:pt x="1881" y="14642"/>
                    <a:pt x="3899" y="14358"/>
                  </a:cubicBezTo>
                  <a:cubicBezTo>
                    <a:pt x="3911" y="14312"/>
                    <a:pt x="3924" y="14267"/>
                    <a:pt x="3936" y="14221"/>
                  </a:cubicBezTo>
                  <a:close/>
                </a:path>
                <a:path w="2828883" h="2156967">
                  <a:moveTo>
                    <a:pt x="156666" y="2108657"/>
                  </a:moveTo>
                  <a:cubicBezTo>
                    <a:pt x="156666" y="2135338"/>
                    <a:pt x="135037" y="2156967"/>
                    <a:pt x="108356" y="2156967"/>
                  </a:cubicBezTo>
                  <a:cubicBezTo>
                    <a:pt x="81675" y="2156967"/>
                    <a:pt x="60046" y="2135338"/>
                    <a:pt x="60046" y="2108657"/>
                  </a:cubicBezTo>
                  <a:cubicBezTo>
                    <a:pt x="60046" y="2081976"/>
                    <a:pt x="81675" y="2060347"/>
                    <a:pt x="108356" y="2060347"/>
                  </a:cubicBezTo>
                  <a:cubicBezTo>
                    <a:pt x="135037" y="2060347"/>
                    <a:pt x="156666" y="2081976"/>
                    <a:pt x="156666" y="2108657"/>
                  </a:cubicBezTo>
                  <a:close/>
                </a:path>
                <a:path w="2828883" h="2156967">
                  <a:moveTo>
                    <a:pt x="361690" y="1959323"/>
                  </a:moveTo>
                  <a:cubicBezTo>
                    <a:pt x="361690" y="2012685"/>
                    <a:pt x="318432" y="2055943"/>
                    <a:pt x="265070" y="2055943"/>
                  </a:cubicBezTo>
                  <a:cubicBezTo>
                    <a:pt x="211708" y="2055943"/>
                    <a:pt x="168450" y="2012685"/>
                    <a:pt x="168450" y="1959323"/>
                  </a:cubicBezTo>
                  <a:cubicBezTo>
                    <a:pt x="168450" y="1905961"/>
                    <a:pt x="211708" y="1862703"/>
                    <a:pt x="265070" y="1862703"/>
                  </a:cubicBezTo>
                  <a:cubicBezTo>
                    <a:pt x="318432" y="1862703"/>
                    <a:pt x="361690" y="1905961"/>
                    <a:pt x="361690" y="1959323"/>
                  </a:cubicBezTo>
                  <a:close/>
                </a:path>
                <a:path w="2828883" h="2156967">
                  <a:moveTo>
                    <a:pt x="636661" y="1743335"/>
                  </a:moveTo>
                  <a:cubicBezTo>
                    <a:pt x="636661" y="1823378"/>
                    <a:pt x="571774" y="1888265"/>
                    <a:pt x="491731" y="1888265"/>
                  </a:cubicBezTo>
                  <a:cubicBezTo>
                    <a:pt x="411688" y="1888265"/>
                    <a:pt x="346801" y="1823378"/>
                    <a:pt x="346801" y="1743335"/>
                  </a:cubicBezTo>
                  <a:cubicBezTo>
                    <a:pt x="346801" y="1663292"/>
                    <a:pt x="411688" y="1598405"/>
                    <a:pt x="491731" y="1598405"/>
                  </a:cubicBezTo>
                  <a:cubicBezTo>
                    <a:pt x="571774" y="1598405"/>
                    <a:pt x="636661" y="1663292"/>
                    <a:pt x="636661" y="1743335"/>
                  </a:cubicBezTo>
                  <a:close/>
                </a:path>
                <a:path w="43256" h="53578" fill="none" extrusionOk="0">
                  <a:moveTo>
                    <a:pt x="4729" y="26028"/>
                  </a:moveTo>
                  <a:cubicBezTo>
                    <a:pt x="3845" y="26122"/>
                    <a:pt x="2961" y="25844"/>
                    <a:pt x="2196" y="25231"/>
                  </a:cubicBezTo>
                  <a:moveTo>
                    <a:pt x="6964" y="34750"/>
                  </a:moveTo>
                  <a:cubicBezTo>
                    <a:pt x="6609" y="34943"/>
                    <a:pt x="6236" y="35071"/>
                    <a:pt x="5856" y="35131"/>
                  </a:cubicBezTo>
                  <a:moveTo>
                    <a:pt x="16514" y="38941"/>
                  </a:moveTo>
                  <a:cubicBezTo>
                    <a:pt x="16247" y="38395"/>
                    <a:pt x="16023" y="37812"/>
                    <a:pt x="15846" y="37201"/>
                  </a:cubicBezTo>
                  <a:moveTo>
                    <a:pt x="28863" y="34602"/>
                  </a:moveTo>
                  <a:cubicBezTo>
                    <a:pt x="28824" y="35249"/>
                    <a:pt x="28734" y="35889"/>
                    <a:pt x="28596" y="36511"/>
                  </a:cubicBezTo>
                  <a:moveTo>
                    <a:pt x="34165" y="22805"/>
                  </a:moveTo>
                  <a:cubicBezTo>
                    <a:pt x="36169" y="24133"/>
                    <a:pt x="37434" y="26909"/>
                    <a:pt x="37416" y="29941"/>
                  </a:cubicBezTo>
                  <a:moveTo>
                    <a:pt x="41834" y="15205"/>
                  </a:moveTo>
                  <a:cubicBezTo>
                    <a:pt x="41509" y="16237"/>
                    <a:pt x="41014" y="17153"/>
                    <a:pt x="40386" y="17881"/>
                  </a:cubicBezTo>
                  <a:moveTo>
                    <a:pt x="38360" y="5277"/>
                  </a:moveTo>
                  <a:cubicBezTo>
                    <a:pt x="38415" y="5694"/>
                    <a:pt x="38441" y="6117"/>
                    <a:pt x="38436" y="6541"/>
                  </a:cubicBezTo>
                  <a:moveTo>
                    <a:pt x="29114" y="3803"/>
                  </a:moveTo>
                  <a:cubicBezTo>
                    <a:pt x="29303" y="3220"/>
                    <a:pt x="29552" y="2677"/>
                    <a:pt x="29856" y="2191"/>
                  </a:cubicBezTo>
                  <a:moveTo>
                    <a:pt x="12307" y="22163"/>
                  </a:moveTo>
                  <a:cubicBezTo>
                    <a:pt x="12384" y="21681"/>
                    <a:pt x="5926" y="20323"/>
                    <a:pt x="6087" y="19882"/>
                  </a:cubicBezTo>
                  <a:moveTo>
                    <a:pt x="14036" y="5043"/>
                  </a:moveTo>
                  <a:cubicBezTo>
                    <a:pt x="14508" y="5419"/>
                    <a:pt x="14944" y="5872"/>
                    <a:pt x="15336" y="6391"/>
                  </a:cubicBezTo>
                  <a:moveTo>
                    <a:pt x="4163" y="15640"/>
                  </a:moveTo>
                  <a:cubicBezTo>
                    <a:pt x="4060" y="15176"/>
                    <a:pt x="3984" y="14702"/>
                    <a:pt x="3936" y="14221"/>
                  </a:cubicBezTo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p:sp>
          <p:nvSpPr>
            <p:cNvPr id="21" name="Ορθογώνιο 20">
              <a:extLst>
                <a:ext uri="{FF2B5EF4-FFF2-40B4-BE49-F238E27FC236}">
                  <a16:creationId xmlns:a16="http://schemas.microsoft.com/office/drawing/2014/main" id="{FAF09CD0-4CA1-4E2D-9292-3C06ABCE26C0}"/>
                </a:ext>
              </a:extLst>
            </p:cNvPr>
            <p:cNvSpPr/>
            <p:nvPr/>
          </p:nvSpPr>
          <p:spPr>
            <a:xfrm rot="1410641">
              <a:off x="8351513" y="3175767"/>
              <a:ext cx="3137647" cy="2231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3" name="Ομάδα 12">
            <a:extLst>
              <a:ext uri="{FF2B5EF4-FFF2-40B4-BE49-F238E27FC236}">
                <a16:creationId xmlns:a16="http://schemas.microsoft.com/office/drawing/2014/main" id="{5445442C-7541-43DB-BB7E-D38BB2C4B6A1}"/>
              </a:ext>
            </a:extLst>
          </p:cNvPr>
          <p:cNvGrpSpPr/>
          <p:nvPr/>
        </p:nvGrpSpPr>
        <p:grpSpPr>
          <a:xfrm>
            <a:off x="2817335" y="1333967"/>
            <a:ext cx="6557329" cy="4010268"/>
            <a:chOff x="166200" y="1974393"/>
            <a:chExt cx="6982799" cy="4673361"/>
          </a:xfrm>
        </p:grpSpPr>
        <p:pic>
          <p:nvPicPr>
            <p:cNvPr id="11" name="Εικόνα 10">
              <a:extLst>
                <a:ext uri="{FF2B5EF4-FFF2-40B4-BE49-F238E27FC236}">
                  <a16:creationId xmlns:a16="http://schemas.microsoft.com/office/drawing/2014/main" id="{03AC2940-B8BD-4972-898F-65F08527D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00" y="1974393"/>
              <a:ext cx="6982799" cy="46202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D4F959-D8A2-4228-8AD2-C6836E841C4C}"/>
                </a:ext>
              </a:extLst>
            </p:cNvPr>
            <p:cNvSpPr txBox="1"/>
            <p:nvPr/>
          </p:nvSpPr>
          <p:spPr>
            <a:xfrm>
              <a:off x="5208494" y="6001424"/>
              <a:ext cx="1030941" cy="646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Medulla </a:t>
              </a:r>
            </a:p>
            <a:p>
              <a:r>
                <a:rPr lang="en-US" dirty="0"/>
                <a:t>   (MD)</a:t>
              </a:r>
              <a:endParaRPr lang="el-GR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99F7984-CB06-45AB-9D79-FCCDBB18BC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0641744" y="5369605"/>
            <a:ext cx="1446115" cy="1327150"/>
          </a:xfrm>
          <a:prstGeom prst="rect">
            <a:avLst/>
          </a:prstGeom>
        </p:spPr>
      </p:pic>
      <p:sp>
        <p:nvSpPr>
          <p:cNvPr id="14" name="CuadroTexto 350">
            <a:extLst>
              <a:ext uri="{FF2B5EF4-FFF2-40B4-BE49-F238E27FC236}">
                <a16:creationId xmlns:a16="http://schemas.microsoft.com/office/drawing/2014/main" id="{453AB444-8385-480D-B94D-3F029FBF0651}"/>
              </a:ext>
            </a:extLst>
          </p:cNvPr>
          <p:cNvSpPr txBox="1"/>
          <p:nvPr/>
        </p:nvSpPr>
        <p:spPr>
          <a:xfrm>
            <a:off x="3766451" y="426585"/>
            <a:ext cx="4659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Mouse Brain Regions</a:t>
            </a:r>
          </a:p>
        </p:txBody>
      </p:sp>
    </p:spTree>
    <p:extLst>
      <p:ext uri="{BB962C8B-B14F-4D97-AF65-F5344CB8AC3E}">
        <p14:creationId xmlns:p14="http://schemas.microsoft.com/office/powerpoint/2010/main" val="1965121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F8D536-7EE0-4B99-887C-865A98F0C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2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1E37B0-B157-465F-8A1E-515D1C845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3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6EA739-EBFB-43DF-8ADA-3AA1113C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6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837BC-67CC-4DED-9A58-79CE5C07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6173C-9463-A303-102B-B5AEB3D2262D}"/>
              </a:ext>
            </a:extLst>
          </p:cNvPr>
          <p:cNvSpPr txBox="1"/>
          <p:nvPr/>
        </p:nvSpPr>
        <p:spPr>
          <a:xfrm flipH="1">
            <a:off x="3947575" y="3044279"/>
            <a:ext cx="4296849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770713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37904-ABD4-BB63-32D0-6C030C2EA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3746FAF-693A-3B25-F434-6F54C72DB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CA10F-D985-1DC8-6E3F-1F772EA3D48E}"/>
              </a:ext>
            </a:extLst>
          </p:cNvPr>
          <p:cNvSpPr txBox="1"/>
          <p:nvPr/>
        </p:nvSpPr>
        <p:spPr>
          <a:xfrm>
            <a:off x="773770" y="2137187"/>
            <a:ext cx="45240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</a:rPr>
              <a:t>Tables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All proteins with unique </a:t>
            </a:r>
            <a:r>
              <a:rPr lang="en-US" dirty="0" err="1">
                <a:latin typeface="+mj-lt"/>
              </a:rPr>
              <a:t>Uniprot</a:t>
            </a:r>
            <a:r>
              <a:rPr lang="en-US" dirty="0">
                <a:latin typeface="+mj-lt"/>
              </a:rPr>
              <a:t> IDs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Brain part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Six different brain parts with key metrics connected to each protein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GO terms general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GO terms divided to general Biological processes and Molecular functions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GO terms detailed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GO terms divided to further detailed ontologies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E24418-166E-954F-990D-09E2C5CD32FB}"/>
              </a:ext>
            </a:extLst>
          </p:cNvPr>
          <p:cNvSpPr txBox="1"/>
          <p:nvPr/>
        </p:nvSpPr>
        <p:spPr>
          <a:xfrm>
            <a:off x="773769" y="1512339"/>
            <a:ext cx="341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+mj-lt"/>
              </a:rPr>
              <a:t>Primary Key 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Uniprot</a:t>
            </a:r>
            <a:r>
              <a:rPr lang="en-US" dirty="0">
                <a:latin typeface="+mj-lt"/>
              </a:rPr>
              <a:t> ID</a:t>
            </a:r>
          </a:p>
        </p:txBody>
      </p:sp>
      <p:pic>
        <p:nvPicPr>
          <p:cNvPr id="1026" name="Picture 2" descr="Data Table Icon Vector Art, Icons, and Graphics for Free Download">
            <a:extLst>
              <a:ext uri="{FF2B5EF4-FFF2-40B4-BE49-F238E27FC236}">
                <a16:creationId xmlns:a16="http://schemas.microsoft.com/office/drawing/2014/main" id="{BD79899D-BBE7-50D1-1500-1A34C1D5B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85" y="2137187"/>
            <a:ext cx="458488" cy="3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247EFC-F2B0-AAF4-207B-CA6BB7B3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2" y="1497415"/>
            <a:ext cx="415291" cy="415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9D5E8-5BE7-4008-C39C-5AFAD0924BA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82" r="1586"/>
          <a:stretch/>
        </p:blipFill>
        <p:spPr>
          <a:xfrm>
            <a:off x="5245752" y="1497415"/>
            <a:ext cx="6795247" cy="4096322"/>
          </a:xfrm>
          <a:prstGeom prst="rect">
            <a:avLst/>
          </a:prstGeom>
        </p:spPr>
      </p:pic>
      <p:sp>
        <p:nvSpPr>
          <p:cNvPr id="11" name="CuadroTexto 350">
            <a:extLst>
              <a:ext uri="{FF2B5EF4-FFF2-40B4-BE49-F238E27FC236}">
                <a16:creationId xmlns:a16="http://schemas.microsoft.com/office/drawing/2014/main" id="{9A16BA67-18F8-4E23-AA2A-CD4993B053F6}"/>
              </a:ext>
            </a:extLst>
          </p:cNvPr>
          <p:cNvSpPr txBox="1"/>
          <p:nvPr/>
        </p:nvSpPr>
        <p:spPr>
          <a:xfrm>
            <a:off x="3632155" y="523451"/>
            <a:ext cx="49277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Database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07683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FE696-04D1-D217-BAD0-EC2641A3A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E220EB7F-F70C-1B1E-3D8D-0BE28B613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835A1A-216E-267B-0A3D-FC03529BF53E}"/>
              </a:ext>
            </a:extLst>
          </p:cNvPr>
          <p:cNvSpPr/>
          <p:nvPr/>
        </p:nvSpPr>
        <p:spPr>
          <a:xfrm>
            <a:off x="7932877" y="4873232"/>
            <a:ext cx="2286000" cy="672353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Total Proteins: 6.336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Brain regions: 6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D5B53-A8BD-8665-0371-CFB51E0A9D6E}"/>
              </a:ext>
            </a:extLst>
          </p:cNvPr>
          <p:cNvSpPr/>
          <p:nvPr/>
        </p:nvSpPr>
        <p:spPr>
          <a:xfrm>
            <a:off x="651879" y="2077418"/>
            <a:ext cx="5253318" cy="1239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/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m.uniprot_id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m.protein_name</a:t>
            </a:r>
            <a:endParaRPr lang="en-US" sz="120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public.main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m</a:t>
            </a:r>
          </a:p>
          <a:p>
            <a:pPr marL="0" marR="0"/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public.brain_part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bp </a:t>
            </a:r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m.uniprot_id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bp.uniprot_id</a:t>
            </a:r>
            <a:endParaRPr lang="en-US" sz="120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m.uniprot_id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m.protein_name</a:t>
            </a:r>
            <a:endParaRPr lang="en-US" sz="1200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/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HAVING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bp.brain_part</a:t>
            </a:r>
            <a:r>
              <a:rPr lang="en-US" sz="120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= 1;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F749DD-AB31-C3F9-028A-7B5D39383132}"/>
              </a:ext>
            </a:extLst>
          </p:cNvPr>
          <p:cNvSpPr txBox="1"/>
          <p:nvPr/>
        </p:nvSpPr>
        <p:spPr>
          <a:xfrm>
            <a:off x="576951" y="1708086"/>
            <a:ext cx="518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Unique proteins in brain regions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AAE8C1-E017-C7B8-F892-940152AC11CA}"/>
              </a:ext>
            </a:extLst>
          </p:cNvPr>
          <p:cNvCxnSpPr/>
          <p:nvPr/>
        </p:nvCxnSpPr>
        <p:spPr>
          <a:xfrm>
            <a:off x="5969221" y="2697334"/>
            <a:ext cx="125505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0FD0594-FC38-3AA3-F1D8-FA7A3CE7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01" y="1497415"/>
            <a:ext cx="3115659" cy="28056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895EE2-2DB3-6556-3B20-D9EF546C52DA}"/>
              </a:ext>
            </a:extLst>
          </p:cNvPr>
          <p:cNvSpPr txBox="1"/>
          <p:nvPr/>
        </p:nvSpPr>
        <p:spPr>
          <a:xfrm>
            <a:off x="576951" y="3686583"/>
            <a:ext cx="5187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Other insightful queries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Most Abundant Proteins in Each Brain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Most Common Biological Processes in Each Brain Region</a:t>
            </a: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Proteins Involved in Multiple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+mj-lt"/>
              </a:rPr>
              <a:t>Highly Connected Proteins (Potential Hubs)</a:t>
            </a:r>
            <a:endParaRPr lang="en-US" dirty="0">
              <a:latin typeface="+mj-lt"/>
            </a:endParaRPr>
          </a:p>
        </p:txBody>
      </p:sp>
      <p:sp>
        <p:nvSpPr>
          <p:cNvPr id="12" name="CuadroTexto 350">
            <a:extLst>
              <a:ext uri="{FF2B5EF4-FFF2-40B4-BE49-F238E27FC236}">
                <a16:creationId xmlns:a16="http://schemas.microsoft.com/office/drawing/2014/main" id="{29DF84ED-7A9E-43DF-8EF8-23FD6D829089}"/>
              </a:ext>
            </a:extLst>
          </p:cNvPr>
          <p:cNvSpPr txBox="1"/>
          <p:nvPr/>
        </p:nvSpPr>
        <p:spPr>
          <a:xfrm>
            <a:off x="4116137" y="523451"/>
            <a:ext cx="39598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Insightful Queries</a:t>
            </a:r>
          </a:p>
        </p:txBody>
      </p:sp>
    </p:spTree>
    <p:extLst>
      <p:ext uri="{BB962C8B-B14F-4D97-AF65-F5344CB8AC3E}">
        <p14:creationId xmlns:p14="http://schemas.microsoft.com/office/powerpoint/2010/main" val="1839389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46998B-2206-71AB-7859-B7A5B858CD3F}"/>
              </a:ext>
            </a:extLst>
          </p:cNvPr>
          <p:cNvSpPr txBox="1"/>
          <p:nvPr/>
        </p:nvSpPr>
        <p:spPr>
          <a:xfrm>
            <a:off x="340660" y="1506995"/>
            <a:ext cx="5558117" cy="1384995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m.protein_name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bp.area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bp.area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9CCF7-E3FB-3649-6D7B-D2E10B931CD0}"/>
              </a:ext>
            </a:extLst>
          </p:cNvPr>
          <p:cNvSpPr txBox="1"/>
          <p:nvPr/>
        </p:nvSpPr>
        <p:spPr>
          <a:xfrm>
            <a:off x="304801" y="1137663"/>
            <a:ext cx="559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+mj-lt"/>
              </a:rPr>
              <a:t>Most Abundant Proteins in Each Brain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C1171-51D5-C80E-5112-8F138FE699CF}"/>
              </a:ext>
            </a:extLst>
          </p:cNvPr>
          <p:cNvSpPr txBox="1"/>
          <p:nvPr/>
        </p:nvSpPr>
        <p:spPr>
          <a:xfrm>
            <a:off x="304801" y="3630654"/>
            <a:ext cx="5558117" cy="181588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unnest(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gtd.biological_process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biological_process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frequency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public.go_terms_detailed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gtd.uniprot_id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biological_process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frequency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7997C-D4E8-344E-EC63-663CB31DA393}"/>
              </a:ext>
            </a:extLst>
          </p:cNvPr>
          <p:cNvSpPr txBox="1"/>
          <p:nvPr/>
        </p:nvSpPr>
        <p:spPr>
          <a:xfrm>
            <a:off x="268942" y="3261322"/>
            <a:ext cx="559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+mj-lt"/>
              </a:rPr>
              <a:t>Most Common Biological Processes in Each Brain Region</a:t>
            </a:r>
            <a:endParaRPr 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5CDFB-C772-AA60-8B7C-6BF29C2A1F56}"/>
              </a:ext>
            </a:extLst>
          </p:cNvPr>
          <p:cNvSpPr txBox="1"/>
          <p:nvPr/>
        </p:nvSpPr>
        <p:spPr>
          <a:xfrm>
            <a:off x="6293223" y="1506994"/>
            <a:ext cx="5558117" cy="1600438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m.protein_name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brain_part_count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m.protein_name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HAVING 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bp.brain_part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brain_part_count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B9231-6860-7049-BE88-1EF55EC4BFEC}"/>
              </a:ext>
            </a:extLst>
          </p:cNvPr>
          <p:cNvSpPr txBox="1"/>
          <p:nvPr/>
        </p:nvSpPr>
        <p:spPr>
          <a:xfrm>
            <a:off x="6293223" y="3630654"/>
            <a:ext cx="5558117" cy="181588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m.protein_name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gtd.biological_process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1)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bio_process_count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public.go_terms_detailed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public.main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gtd.uniprot_id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m.uniprot_id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bio_process_count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F1311-F664-C9B4-19E0-23BAE515CF03}"/>
              </a:ext>
            </a:extLst>
          </p:cNvPr>
          <p:cNvSpPr txBox="1"/>
          <p:nvPr/>
        </p:nvSpPr>
        <p:spPr>
          <a:xfrm>
            <a:off x="6293223" y="1137715"/>
            <a:ext cx="5558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+mj-lt"/>
              </a:rPr>
              <a:t>Proteins Involved in Multiple Brain Regions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012ED-3203-DECA-DAFA-0426F3BC12B1}"/>
              </a:ext>
            </a:extLst>
          </p:cNvPr>
          <p:cNvSpPr txBox="1"/>
          <p:nvPr/>
        </p:nvSpPr>
        <p:spPr>
          <a:xfrm>
            <a:off x="6293223" y="3261322"/>
            <a:ext cx="5558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+mj-lt"/>
              </a:rPr>
              <a:t>Highly Connected Proteins (Potential Hubs)</a:t>
            </a:r>
            <a:endParaRPr lang="en-US" dirty="0">
              <a:latin typeface="+mj-lt"/>
            </a:endParaRPr>
          </a:p>
        </p:txBody>
      </p:sp>
      <p:sp>
        <p:nvSpPr>
          <p:cNvPr id="14" name="CuadroTexto 350">
            <a:extLst>
              <a:ext uri="{FF2B5EF4-FFF2-40B4-BE49-F238E27FC236}">
                <a16:creationId xmlns:a16="http://schemas.microsoft.com/office/drawing/2014/main" id="{4329EF01-E9E3-4C2B-B838-5BDF67DB73F4}"/>
              </a:ext>
            </a:extLst>
          </p:cNvPr>
          <p:cNvSpPr txBox="1"/>
          <p:nvPr/>
        </p:nvSpPr>
        <p:spPr>
          <a:xfrm>
            <a:off x="4366029" y="275888"/>
            <a:ext cx="3531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Sample Queries</a:t>
            </a:r>
          </a:p>
        </p:txBody>
      </p:sp>
      <p:pic>
        <p:nvPicPr>
          <p:cNvPr id="17" name="Picture 32">
            <a:extLst>
              <a:ext uri="{FF2B5EF4-FFF2-40B4-BE49-F238E27FC236}">
                <a16:creationId xmlns:a16="http://schemas.microsoft.com/office/drawing/2014/main" id="{5EBCEE85-47D9-44B6-BC18-AA20D7972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5C40A1-D6C3-4796-B3DD-A0D019487B31}"/>
              </a:ext>
            </a:extLst>
          </p:cNvPr>
          <p:cNvSpPr txBox="1"/>
          <p:nvPr/>
        </p:nvSpPr>
        <p:spPr>
          <a:xfrm>
            <a:off x="3563120" y="1675907"/>
            <a:ext cx="4635908" cy="830997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Challenges: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Column names differed → needed standardization</a:t>
            </a:r>
          </a:p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Different formats → needed conversion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D84212-A3CD-46C0-8514-B7D5B22C065F}"/>
              </a:ext>
            </a:extLst>
          </p:cNvPr>
          <p:cNvGrpSpPr/>
          <p:nvPr/>
        </p:nvGrpSpPr>
        <p:grpSpPr>
          <a:xfrm>
            <a:off x="1161517" y="3126600"/>
            <a:ext cx="10032853" cy="3333047"/>
            <a:chOff x="1161517" y="3126600"/>
            <a:chExt cx="10032853" cy="3333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B977AA7-6D1E-4AB3-951A-04E1410190FF}"/>
                </a:ext>
              </a:extLst>
            </p:cNvPr>
            <p:cNvGrpSpPr/>
            <p:nvPr/>
          </p:nvGrpSpPr>
          <p:grpSpPr>
            <a:xfrm>
              <a:off x="1161517" y="3126600"/>
              <a:ext cx="9868965" cy="2634127"/>
              <a:chOff x="1130075" y="2828744"/>
              <a:chExt cx="9868965" cy="2634127"/>
            </a:xfrm>
          </p:grpSpPr>
          <p:sp>
            <p:nvSpPr>
              <p:cNvPr id="8" name="Rounded Rectangle 30">
                <a:extLst>
                  <a:ext uri="{FF2B5EF4-FFF2-40B4-BE49-F238E27FC236}">
                    <a16:creationId xmlns:a16="http://schemas.microsoft.com/office/drawing/2014/main" id="{565FFEAC-1C24-430A-8F6B-D22E638D1705}"/>
                  </a:ext>
                </a:extLst>
              </p:cNvPr>
              <p:cNvSpPr/>
              <p:nvPr/>
            </p:nvSpPr>
            <p:spPr>
              <a:xfrm>
                <a:off x="8722352" y="3494765"/>
                <a:ext cx="1705337" cy="1705337"/>
              </a:xfrm>
              <a:prstGeom prst="roundRect">
                <a:avLst>
                  <a:gd name="adj" fmla="val 805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ounded Rectangle 31">
                <a:extLst>
                  <a:ext uri="{FF2B5EF4-FFF2-40B4-BE49-F238E27FC236}">
                    <a16:creationId xmlns:a16="http://schemas.microsoft.com/office/drawing/2014/main" id="{1ED47020-C960-41D6-A792-A55D8ABF9A03}"/>
                  </a:ext>
                </a:extLst>
              </p:cNvPr>
              <p:cNvSpPr/>
              <p:nvPr/>
            </p:nvSpPr>
            <p:spPr>
              <a:xfrm>
                <a:off x="6304416" y="3494765"/>
                <a:ext cx="1705337" cy="1705337"/>
              </a:xfrm>
              <a:prstGeom prst="roundRect">
                <a:avLst>
                  <a:gd name="adj" fmla="val 805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Rounded Rectangle 29">
                <a:extLst>
                  <a:ext uri="{FF2B5EF4-FFF2-40B4-BE49-F238E27FC236}">
                    <a16:creationId xmlns:a16="http://schemas.microsoft.com/office/drawing/2014/main" id="{2EB1BA3F-834B-4885-B02E-A2DEEF1D3300}"/>
                  </a:ext>
                </a:extLst>
              </p:cNvPr>
              <p:cNvSpPr/>
              <p:nvPr/>
            </p:nvSpPr>
            <p:spPr>
              <a:xfrm>
                <a:off x="3872767" y="3494765"/>
                <a:ext cx="1705337" cy="1705337"/>
              </a:xfrm>
              <a:prstGeom prst="roundRect">
                <a:avLst>
                  <a:gd name="adj" fmla="val 805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" name="Rounded Rectangle 2">
                <a:extLst>
                  <a:ext uri="{FF2B5EF4-FFF2-40B4-BE49-F238E27FC236}">
                    <a16:creationId xmlns:a16="http://schemas.microsoft.com/office/drawing/2014/main" id="{F2D3B0FF-87CE-46F3-9BA3-F6BF74BE1C66}"/>
                  </a:ext>
                </a:extLst>
              </p:cNvPr>
              <p:cNvSpPr/>
              <p:nvPr/>
            </p:nvSpPr>
            <p:spPr>
              <a:xfrm>
                <a:off x="1454831" y="3494765"/>
                <a:ext cx="1705337" cy="1705337"/>
              </a:xfrm>
              <a:prstGeom prst="roundRect">
                <a:avLst>
                  <a:gd name="adj" fmla="val 8050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46639A2D-CD88-48D0-B244-0C8632646131}"/>
                  </a:ext>
                </a:extLst>
              </p:cNvPr>
              <p:cNvSpPr/>
              <p:nvPr/>
            </p:nvSpPr>
            <p:spPr>
              <a:xfrm>
                <a:off x="6037542" y="4107049"/>
                <a:ext cx="2534880" cy="1355822"/>
              </a:xfrm>
              <a:custGeom>
                <a:avLst/>
                <a:gdLst>
                  <a:gd name="connsiteX0" fmla="*/ 2464777 w 2464952"/>
                  <a:gd name="connsiteY0" fmla="*/ 233687 h 1318420"/>
                  <a:gd name="connsiteX1" fmla="*/ 2230637 w 2464952"/>
                  <a:gd name="connsiteY1" fmla="*/ -526 h 1318420"/>
                  <a:gd name="connsiteX2" fmla="*/ 2230637 w 2464952"/>
                  <a:gd name="connsiteY2" fmla="*/ 182280 h 1318420"/>
                  <a:gd name="connsiteX3" fmla="*/ 2064169 w 2464952"/>
                  <a:gd name="connsiteY3" fmla="*/ 182280 h 1318420"/>
                  <a:gd name="connsiteX4" fmla="*/ 2064169 w 2464952"/>
                  <a:gd name="connsiteY4" fmla="*/ 1039475 h 1318420"/>
                  <a:gd name="connsiteX5" fmla="*/ 1889118 w 2464952"/>
                  <a:gd name="connsiteY5" fmla="*/ 1214581 h 1318420"/>
                  <a:gd name="connsiteX6" fmla="*/ 278102 w 2464952"/>
                  <a:gd name="connsiteY6" fmla="*/ 1214581 h 1318420"/>
                  <a:gd name="connsiteX7" fmla="*/ 103106 w 2464952"/>
                  <a:gd name="connsiteY7" fmla="*/ 1039475 h 1318420"/>
                  <a:gd name="connsiteX8" fmla="*/ 103106 w 2464952"/>
                  <a:gd name="connsiteY8" fmla="*/ 330962 h 1318420"/>
                  <a:gd name="connsiteX9" fmla="*/ -175 w 2464952"/>
                  <a:gd name="connsiteY9" fmla="*/ 434276 h 1318420"/>
                  <a:gd name="connsiteX10" fmla="*/ -175 w 2464952"/>
                  <a:gd name="connsiteY10" fmla="*/ 1039475 h 1318420"/>
                  <a:gd name="connsiteX11" fmla="*/ 278102 w 2464952"/>
                  <a:gd name="connsiteY11" fmla="*/ 1317894 h 1318420"/>
                  <a:gd name="connsiteX12" fmla="*/ 1889174 w 2464952"/>
                  <a:gd name="connsiteY12" fmla="*/ 1317894 h 1318420"/>
                  <a:gd name="connsiteX13" fmla="*/ 2167451 w 2464952"/>
                  <a:gd name="connsiteY13" fmla="*/ 1039475 h 1318420"/>
                  <a:gd name="connsiteX14" fmla="*/ 2167451 w 2464952"/>
                  <a:gd name="connsiteY14" fmla="*/ 285372 h 1318420"/>
                  <a:gd name="connsiteX15" fmla="*/ 2230637 w 2464952"/>
                  <a:gd name="connsiteY15" fmla="*/ 285372 h 1318420"/>
                  <a:gd name="connsiteX16" fmla="*/ 2230637 w 2464952"/>
                  <a:gd name="connsiteY16" fmla="*/ 468178 h 13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4952" h="1318420">
                    <a:moveTo>
                      <a:pt x="2464777" y="233687"/>
                    </a:moveTo>
                    <a:lnTo>
                      <a:pt x="2230637" y="-526"/>
                    </a:lnTo>
                    <a:lnTo>
                      <a:pt x="2230637" y="182280"/>
                    </a:lnTo>
                    <a:lnTo>
                      <a:pt x="2064169" y="182280"/>
                    </a:lnTo>
                    <a:lnTo>
                      <a:pt x="2064169" y="1039475"/>
                    </a:lnTo>
                    <a:cubicBezTo>
                      <a:pt x="2064058" y="1136140"/>
                      <a:pt x="1985753" y="1214470"/>
                      <a:pt x="1889118" y="1214581"/>
                    </a:cubicBezTo>
                    <a:lnTo>
                      <a:pt x="278102" y="1214581"/>
                    </a:lnTo>
                    <a:cubicBezTo>
                      <a:pt x="181466" y="1214470"/>
                      <a:pt x="103217" y="1136140"/>
                      <a:pt x="103106" y="1039475"/>
                    </a:cubicBezTo>
                    <a:lnTo>
                      <a:pt x="103106" y="330962"/>
                    </a:lnTo>
                    <a:lnTo>
                      <a:pt x="-175" y="434276"/>
                    </a:lnTo>
                    <a:lnTo>
                      <a:pt x="-175" y="1039475"/>
                    </a:lnTo>
                    <a:cubicBezTo>
                      <a:pt x="-9" y="1193143"/>
                      <a:pt x="124482" y="1317728"/>
                      <a:pt x="278102" y="1317894"/>
                    </a:cubicBezTo>
                    <a:lnTo>
                      <a:pt x="1889174" y="1317894"/>
                    </a:lnTo>
                    <a:cubicBezTo>
                      <a:pt x="2042794" y="1317728"/>
                      <a:pt x="2167284" y="1193143"/>
                      <a:pt x="2167451" y="1039475"/>
                    </a:cubicBezTo>
                    <a:lnTo>
                      <a:pt x="2167451" y="285372"/>
                    </a:lnTo>
                    <a:lnTo>
                      <a:pt x="2230637" y="285372"/>
                    </a:lnTo>
                    <a:lnTo>
                      <a:pt x="2230637" y="468178"/>
                    </a:lnTo>
                    <a:close/>
                  </a:path>
                </a:pathLst>
              </a:custGeom>
              <a:solidFill>
                <a:schemeClr val="accent3"/>
              </a:solidFill>
              <a:ln w="5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 dirty="0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9A4CB3E9-C088-46C3-843B-95D1123CF0DA}"/>
                  </a:ext>
                </a:extLst>
              </p:cNvPr>
              <p:cNvSpPr/>
              <p:nvPr/>
            </p:nvSpPr>
            <p:spPr>
              <a:xfrm>
                <a:off x="1192961" y="4107049"/>
                <a:ext cx="2534653" cy="1355822"/>
              </a:xfrm>
              <a:custGeom>
                <a:avLst/>
                <a:gdLst>
                  <a:gd name="connsiteX0" fmla="*/ 2464556 w 2464731"/>
                  <a:gd name="connsiteY0" fmla="*/ 233687 h 1318420"/>
                  <a:gd name="connsiteX1" fmla="*/ 2230415 w 2464731"/>
                  <a:gd name="connsiteY1" fmla="*/ -526 h 1318420"/>
                  <a:gd name="connsiteX2" fmla="*/ 2230415 w 2464731"/>
                  <a:gd name="connsiteY2" fmla="*/ 182280 h 1318420"/>
                  <a:gd name="connsiteX3" fmla="*/ 2063947 w 2464731"/>
                  <a:gd name="connsiteY3" fmla="*/ 182280 h 1318420"/>
                  <a:gd name="connsiteX4" fmla="*/ 2063947 w 2464731"/>
                  <a:gd name="connsiteY4" fmla="*/ 285594 h 1318420"/>
                  <a:gd name="connsiteX5" fmla="*/ 2063947 w 2464731"/>
                  <a:gd name="connsiteY5" fmla="*/ 285594 h 1318420"/>
                  <a:gd name="connsiteX6" fmla="*/ 2063947 w 2464731"/>
                  <a:gd name="connsiteY6" fmla="*/ 1039475 h 1318420"/>
                  <a:gd name="connsiteX7" fmla="*/ 1888951 w 2464731"/>
                  <a:gd name="connsiteY7" fmla="*/ 1214581 h 1318420"/>
                  <a:gd name="connsiteX8" fmla="*/ 277880 w 2464731"/>
                  <a:gd name="connsiteY8" fmla="*/ 1214581 h 1318420"/>
                  <a:gd name="connsiteX9" fmla="*/ 102884 w 2464731"/>
                  <a:gd name="connsiteY9" fmla="*/ 1039475 h 1318420"/>
                  <a:gd name="connsiteX10" fmla="*/ 102884 w 2464731"/>
                  <a:gd name="connsiteY10" fmla="*/ 182058 h 1318420"/>
                  <a:gd name="connsiteX11" fmla="*/ -175 w 2464731"/>
                  <a:gd name="connsiteY11" fmla="*/ 182058 h 1318420"/>
                  <a:gd name="connsiteX12" fmla="*/ -175 w 2464731"/>
                  <a:gd name="connsiteY12" fmla="*/ 1039475 h 1318420"/>
                  <a:gd name="connsiteX13" fmla="*/ 278102 w 2464731"/>
                  <a:gd name="connsiteY13" fmla="*/ 1317894 h 1318420"/>
                  <a:gd name="connsiteX14" fmla="*/ 1889173 w 2464731"/>
                  <a:gd name="connsiteY14" fmla="*/ 1317894 h 1318420"/>
                  <a:gd name="connsiteX15" fmla="*/ 2167450 w 2464731"/>
                  <a:gd name="connsiteY15" fmla="*/ 1039475 h 1318420"/>
                  <a:gd name="connsiteX16" fmla="*/ 2167450 w 2464731"/>
                  <a:gd name="connsiteY16" fmla="*/ 285372 h 1318420"/>
                  <a:gd name="connsiteX17" fmla="*/ 2230637 w 2464731"/>
                  <a:gd name="connsiteY17" fmla="*/ 285372 h 1318420"/>
                  <a:gd name="connsiteX18" fmla="*/ 2230637 w 2464731"/>
                  <a:gd name="connsiteY18" fmla="*/ 468178 h 1318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64731" h="1318420">
                    <a:moveTo>
                      <a:pt x="2464556" y="233687"/>
                    </a:moveTo>
                    <a:lnTo>
                      <a:pt x="2230415" y="-526"/>
                    </a:lnTo>
                    <a:lnTo>
                      <a:pt x="2230415" y="182280"/>
                    </a:lnTo>
                    <a:lnTo>
                      <a:pt x="2063947" y="182280"/>
                    </a:lnTo>
                    <a:lnTo>
                      <a:pt x="2063947" y="285594"/>
                    </a:lnTo>
                    <a:lnTo>
                      <a:pt x="2063947" y="285594"/>
                    </a:lnTo>
                    <a:lnTo>
                      <a:pt x="2063947" y="1039475"/>
                    </a:lnTo>
                    <a:cubicBezTo>
                      <a:pt x="2063836" y="1136140"/>
                      <a:pt x="1985586" y="1214470"/>
                      <a:pt x="1888951" y="1214581"/>
                    </a:cubicBezTo>
                    <a:lnTo>
                      <a:pt x="277880" y="1214581"/>
                    </a:lnTo>
                    <a:cubicBezTo>
                      <a:pt x="181245" y="1214470"/>
                      <a:pt x="102995" y="1136140"/>
                      <a:pt x="102884" y="1039475"/>
                    </a:cubicBezTo>
                    <a:lnTo>
                      <a:pt x="102884" y="182058"/>
                    </a:lnTo>
                    <a:lnTo>
                      <a:pt x="-175" y="182058"/>
                    </a:lnTo>
                    <a:lnTo>
                      <a:pt x="-175" y="1039475"/>
                    </a:lnTo>
                    <a:cubicBezTo>
                      <a:pt x="-9" y="1193143"/>
                      <a:pt x="124482" y="1317728"/>
                      <a:pt x="278102" y="1317894"/>
                    </a:cubicBezTo>
                    <a:lnTo>
                      <a:pt x="1889173" y="1317894"/>
                    </a:lnTo>
                    <a:cubicBezTo>
                      <a:pt x="2042793" y="1317728"/>
                      <a:pt x="2167284" y="1193143"/>
                      <a:pt x="2167450" y="1039475"/>
                    </a:cubicBezTo>
                    <a:lnTo>
                      <a:pt x="2167450" y="285372"/>
                    </a:lnTo>
                    <a:lnTo>
                      <a:pt x="2230637" y="285372"/>
                    </a:lnTo>
                    <a:lnTo>
                      <a:pt x="2230637" y="468178"/>
                    </a:lnTo>
                    <a:close/>
                  </a:path>
                </a:pathLst>
              </a:custGeom>
              <a:solidFill>
                <a:schemeClr val="accent3"/>
              </a:solidFill>
              <a:ln w="5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 dirty="0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E588707F-DEA2-48A8-818F-E3E78D879730}"/>
                  </a:ext>
                </a:extLst>
              </p:cNvPr>
              <p:cNvSpPr/>
              <p:nvPr/>
            </p:nvSpPr>
            <p:spPr>
              <a:xfrm>
                <a:off x="3615138" y="3233057"/>
                <a:ext cx="2534879" cy="1356049"/>
              </a:xfrm>
              <a:custGeom>
                <a:avLst/>
                <a:gdLst>
                  <a:gd name="connsiteX0" fmla="*/ 2464776 w 2464951"/>
                  <a:gd name="connsiteY0" fmla="*/ 1083570 h 1318641"/>
                  <a:gd name="connsiteX1" fmla="*/ 2230636 w 2464951"/>
                  <a:gd name="connsiteY1" fmla="*/ 849412 h 1318641"/>
                  <a:gd name="connsiteX2" fmla="*/ 2230636 w 2464951"/>
                  <a:gd name="connsiteY2" fmla="*/ 1031941 h 1318641"/>
                  <a:gd name="connsiteX3" fmla="*/ 2167449 w 2464951"/>
                  <a:gd name="connsiteY3" fmla="*/ 1031941 h 1318641"/>
                  <a:gd name="connsiteX4" fmla="*/ 2167449 w 2464951"/>
                  <a:gd name="connsiteY4" fmla="*/ 277893 h 1318641"/>
                  <a:gd name="connsiteX5" fmla="*/ 1889172 w 2464951"/>
                  <a:gd name="connsiteY5" fmla="*/ -526 h 1318641"/>
                  <a:gd name="connsiteX6" fmla="*/ 278102 w 2464951"/>
                  <a:gd name="connsiteY6" fmla="*/ -526 h 1318641"/>
                  <a:gd name="connsiteX7" fmla="*/ -175 w 2464951"/>
                  <a:gd name="connsiteY7" fmla="*/ 277893 h 1318641"/>
                  <a:gd name="connsiteX8" fmla="*/ -175 w 2464951"/>
                  <a:gd name="connsiteY8" fmla="*/ 883093 h 1318641"/>
                  <a:gd name="connsiteX9" fmla="*/ 103271 w 2464951"/>
                  <a:gd name="connsiteY9" fmla="*/ 986406 h 1318641"/>
                  <a:gd name="connsiteX10" fmla="*/ 103271 w 2464951"/>
                  <a:gd name="connsiteY10" fmla="*/ 277893 h 1318641"/>
                  <a:gd name="connsiteX11" fmla="*/ 278268 w 2464951"/>
                  <a:gd name="connsiteY11" fmla="*/ 102787 h 1318641"/>
                  <a:gd name="connsiteX12" fmla="*/ 1889339 w 2464951"/>
                  <a:gd name="connsiteY12" fmla="*/ 102787 h 1318641"/>
                  <a:gd name="connsiteX13" fmla="*/ 2064335 w 2464951"/>
                  <a:gd name="connsiteY13" fmla="*/ 277893 h 1318641"/>
                  <a:gd name="connsiteX14" fmla="*/ 2064335 w 2464951"/>
                  <a:gd name="connsiteY14" fmla="*/ 1135310 h 1318641"/>
                  <a:gd name="connsiteX15" fmla="*/ 2230802 w 2464951"/>
                  <a:gd name="connsiteY15" fmla="*/ 1135310 h 1318641"/>
                  <a:gd name="connsiteX16" fmla="*/ 2230802 w 2464951"/>
                  <a:gd name="connsiteY16" fmla="*/ 1318116 h 13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4951" h="1318641">
                    <a:moveTo>
                      <a:pt x="2464776" y="1083570"/>
                    </a:moveTo>
                    <a:lnTo>
                      <a:pt x="2230636" y="849412"/>
                    </a:lnTo>
                    <a:lnTo>
                      <a:pt x="2230636" y="1031941"/>
                    </a:lnTo>
                    <a:lnTo>
                      <a:pt x="2167449" y="1031941"/>
                    </a:lnTo>
                    <a:lnTo>
                      <a:pt x="2167449" y="277893"/>
                    </a:lnTo>
                    <a:cubicBezTo>
                      <a:pt x="2167283" y="124226"/>
                      <a:pt x="2042792" y="-360"/>
                      <a:pt x="1889172" y="-526"/>
                    </a:cubicBezTo>
                    <a:lnTo>
                      <a:pt x="278102" y="-526"/>
                    </a:lnTo>
                    <a:cubicBezTo>
                      <a:pt x="124482" y="-360"/>
                      <a:pt x="-9" y="124226"/>
                      <a:pt x="-175" y="277893"/>
                    </a:cubicBezTo>
                    <a:lnTo>
                      <a:pt x="-175" y="883093"/>
                    </a:lnTo>
                    <a:lnTo>
                      <a:pt x="103271" y="986406"/>
                    </a:lnTo>
                    <a:lnTo>
                      <a:pt x="103271" y="277893"/>
                    </a:lnTo>
                    <a:cubicBezTo>
                      <a:pt x="103382" y="181228"/>
                      <a:pt x="181631" y="102898"/>
                      <a:pt x="278268" y="102787"/>
                    </a:cubicBezTo>
                    <a:lnTo>
                      <a:pt x="1889339" y="102787"/>
                    </a:lnTo>
                    <a:cubicBezTo>
                      <a:pt x="1985974" y="102898"/>
                      <a:pt x="2064224" y="181228"/>
                      <a:pt x="2064335" y="277893"/>
                    </a:cubicBezTo>
                    <a:lnTo>
                      <a:pt x="2064335" y="1135310"/>
                    </a:lnTo>
                    <a:lnTo>
                      <a:pt x="2230802" y="1135310"/>
                    </a:lnTo>
                    <a:lnTo>
                      <a:pt x="2230802" y="1318116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5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CFF1E4D5-A09B-4F8F-AE51-E28909A517DE}"/>
                  </a:ext>
                </a:extLst>
              </p:cNvPr>
              <p:cNvSpPr/>
              <p:nvPr/>
            </p:nvSpPr>
            <p:spPr>
              <a:xfrm>
                <a:off x="8463990" y="3233057"/>
                <a:ext cx="2535050" cy="1356049"/>
              </a:xfrm>
              <a:custGeom>
                <a:avLst/>
                <a:gdLst>
                  <a:gd name="connsiteX0" fmla="*/ 2464942 w 2465117"/>
                  <a:gd name="connsiteY0" fmla="*/ 1083570 h 1318641"/>
                  <a:gd name="connsiteX1" fmla="*/ 2230803 w 2465117"/>
                  <a:gd name="connsiteY1" fmla="*/ 849412 h 1318641"/>
                  <a:gd name="connsiteX2" fmla="*/ 2230803 w 2465117"/>
                  <a:gd name="connsiteY2" fmla="*/ 1031941 h 1318641"/>
                  <a:gd name="connsiteX3" fmla="*/ 2167616 w 2465117"/>
                  <a:gd name="connsiteY3" fmla="*/ 1031941 h 1318641"/>
                  <a:gd name="connsiteX4" fmla="*/ 2167616 w 2465117"/>
                  <a:gd name="connsiteY4" fmla="*/ 277893 h 1318641"/>
                  <a:gd name="connsiteX5" fmla="*/ 1889339 w 2465117"/>
                  <a:gd name="connsiteY5" fmla="*/ -526 h 1318641"/>
                  <a:gd name="connsiteX6" fmla="*/ 278102 w 2465117"/>
                  <a:gd name="connsiteY6" fmla="*/ -526 h 1318641"/>
                  <a:gd name="connsiteX7" fmla="*/ -175 w 2465117"/>
                  <a:gd name="connsiteY7" fmla="*/ 277893 h 1318641"/>
                  <a:gd name="connsiteX8" fmla="*/ -175 w 2465117"/>
                  <a:gd name="connsiteY8" fmla="*/ 883093 h 1318641"/>
                  <a:gd name="connsiteX9" fmla="*/ 103105 w 2465117"/>
                  <a:gd name="connsiteY9" fmla="*/ 986461 h 1318641"/>
                  <a:gd name="connsiteX10" fmla="*/ 103105 w 2465117"/>
                  <a:gd name="connsiteY10" fmla="*/ 277893 h 1318641"/>
                  <a:gd name="connsiteX11" fmla="*/ 278102 w 2465117"/>
                  <a:gd name="connsiteY11" fmla="*/ 102787 h 1318641"/>
                  <a:gd name="connsiteX12" fmla="*/ 1889616 w 2465117"/>
                  <a:gd name="connsiteY12" fmla="*/ 102787 h 1318641"/>
                  <a:gd name="connsiteX13" fmla="*/ 2064612 w 2465117"/>
                  <a:gd name="connsiteY13" fmla="*/ 277893 h 1318641"/>
                  <a:gd name="connsiteX14" fmla="*/ 2064612 w 2465117"/>
                  <a:gd name="connsiteY14" fmla="*/ 1135310 h 1318641"/>
                  <a:gd name="connsiteX15" fmla="*/ 2231079 w 2465117"/>
                  <a:gd name="connsiteY15" fmla="*/ 1135310 h 1318641"/>
                  <a:gd name="connsiteX16" fmla="*/ 2231079 w 2465117"/>
                  <a:gd name="connsiteY16" fmla="*/ 1318116 h 131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65117" h="1318641">
                    <a:moveTo>
                      <a:pt x="2464942" y="1083570"/>
                    </a:moveTo>
                    <a:lnTo>
                      <a:pt x="2230803" y="849412"/>
                    </a:lnTo>
                    <a:lnTo>
                      <a:pt x="2230803" y="1031941"/>
                    </a:lnTo>
                    <a:lnTo>
                      <a:pt x="2167616" y="1031941"/>
                    </a:lnTo>
                    <a:lnTo>
                      <a:pt x="2167616" y="277893"/>
                    </a:lnTo>
                    <a:cubicBezTo>
                      <a:pt x="2167449" y="124226"/>
                      <a:pt x="2042959" y="-360"/>
                      <a:pt x="1889339" y="-526"/>
                    </a:cubicBezTo>
                    <a:lnTo>
                      <a:pt x="278102" y="-526"/>
                    </a:lnTo>
                    <a:cubicBezTo>
                      <a:pt x="124482" y="-360"/>
                      <a:pt x="-9" y="124226"/>
                      <a:pt x="-175" y="277893"/>
                    </a:cubicBezTo>
                    <a:lnTo>
                      <a:pt x="-175" y="883093"/>
                    </a:lnTo>
                    <a:lnTo>
                      <a:pt x="103105" y="986461"/>
                    </a:lnTo>
                    <a:lnTo>
                      <a:pt x="103105" y="277893"/>
                    </a:lnTo>
                    <a:cubicBezTo>
                      <a:pt x="103216" y="181228"/>
                      <a:pt x="181466" y="102898"/>
                      <a:pt x="278102" y="102787"/>
                    </a:cubicBezTo>
                    <a:lnTo>
                      <a:pt x="1889616" y="102787"/>
                    </a:lnTo>
                    <a:cubicBezTo>
                      <a:pt x="1986251" y="102898"/>
                      <a:pt x="2064501" y="181228"/>
                      <a:pt x="2064612" y="277893"/>
                    </a:cubicBezTo>
                    <a:lnTo>
                      <a:pt x="2064612" y="1135310"/>
                    </a:lnTo>
                    <a:lnTo>
                      <a:pt x="2231079" y="1135310"/>
                    </a:lnTo>
                    <a:lnTo>
                      <a:pt x="2231079" y="1318116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55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9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4F4C76-5A72-4298-A505-2A27D2484178}"/>
                  </a:ext>
                </a:extLst>
              </p:cNvPr>
              <p:cNvSpPr txBox="1"/>
              <p:nvPr/>
            </p:nvSpPr>
            <p:spPr>
              <a:xfrm>
                <a:off x="5845651" y="2949995"/>
                <a:ext cx="2675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Checked for missing values 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3B5F28-317D-442D-909D-588D6DD5D1EA}"/>
                  </a:ext>
                </a:extLst>
              </p:cNvPr>
              <p:cNvSpPr txBox="1"/>
              <p:nvPr/>
            </p:nvSpPr>
            <p:spPr>
              <a:xfrm>
                <a:off x="1130075" y="2828744"/>
                <a:ext cx="24016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Loaded datasets</a:t>
                </a:r>
              </a:p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(excel files </a:t>
                </a:r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  <a:sym typeface="Wingdings" panose="05000000000000000000" pitchFamily="2" charset="2"/>
                  </a:rPr>
                  <a:t> pandas df</a:t>
                </a:r>
                <a:endPara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D107C7-27D9-45EB-A7A9-448D589E2783}"/>
                  </a:ext>
                </a:extLst>
              </p:cNvPr>
              <p:cNvSpPr/>
              <p:nvPr/>
            </p:nvSpPr>
            <p:spPr>
              <a:xfrm>
                <a:off x="1901833" y="4090721"/>
                <a:ext cx="857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Poppins SemiBold" pitchFamily="2" charset="77"/>
                    <a:ea typeface="Roboto Medium" panose="02000000000000000000" pitchFamily="2" charset="0"/>
                    <a:cs typeface="Montserrat" charset="0"/>
                  </a:rPr>
                  <a:t>01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B89E264-3F8D-4AAC-A400-01632EAEBE65}"/>
                  </a:ext>
                </a:extLst>
              </p:cNvPr>
              <p:cNvSpPr/>
              <p:nvPr/>
            </p:nvSpPr>
            <p:spPr>
              <a:xfrm>
                <a:off x="4334790" y="4090721"/>
                <a:ext cx="857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/>
                    </a:solidFill>
                    <a:latin typeface="Poppins SemiBold" pitchFamily="2" charset="77"/>
                    <a:ea typeface="Roboto Medium" panose="02000000000000000000" pitchFamily="2" charset="0"/>
                    <a:cs typeface="Montserrat" charset="0"/>
                  </a:rPr>
                  <a:t>02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29A6861-B738-4165-8029-0B134F88DEB1}"/>
                  </a:ext>
                </a:extLst>
              </p:cNvPr>
              <p:cNvSpPr/>
              <p:nvPr/>
            </p:nvSpPr>
            <p:spPr>
              <a:xfrm>
                <a:off x="6735090" y="4090721"/>
                <a:ext cx="857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5">
                        <a:lumMod val="50000"/>
                      </a:schemeClr>
                    </a:solidFill>
                    <a:latin typeface="Poppins SemiBold" pitchFamily="2" charset="77"/>
                    <a:ea typeface="Roboto Medium" panose="02000000000000000000" pitchFamily="2" charset="0"/>
                    <a:cs typeface="Montserrat" charset="0"/>
                  </a:rPr>
                  <a:t>03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BB0C7CF-CD67-491F-B1AD-ECC147BC111A}"/>
                  </a:ext>
                </a:extLst>
              </p:cNvPr>
              <p:cNvSpPr/>
              <p:nvPr/>
            </p:nvSpPr>
            <p:spPr>
              <a:xfrm>
                <a:off x="9151719" y="4090721"/>
                <a:ext cx="857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chemeClr val="accent3"/>
                    </a:solidFill>
                    <a:latin typeface="Poppins SemiBold" pitchFamily="2" charset="77"/>
                    <a:ea typeface="Roboto Medium" panose="02000000000000000000" pitchFamily="2" charset="0"/>
                    <a:cs typeface="Montserrat" charset="0"/>
                  </a:rPr>
                  <a:t>04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6D79D7-A050-4D9B-8769-36F3FB31BF7D}"/>
                </a:ext>
              </a:extLst>
            </p:cNvPr>
            <p:cNvGrpSpPr/>
            <p:nvPr/>
          </p:nvGrpSpPr>
          <p:grpSpPr>
            <a:xfrm>
              <a:off x="2531510" y="5417764"/>
              <a:ext cx="4527002" cy="873765"/>
              <a:chOff x="992425" y="7140111"/>
              <a:chExt cx="10169221" cy="1747527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9856188-C6E2-4E44-B362-9FE4B4A54C4D}"/>
                  </a:ext>
                </a:extLst>
              </p:cNvPr>
              <p:cNvSpPr/>
              <p:nvPr/>
            </p:nvSpPr>
            <p:spPr>
              <a:xfrm>
                <a:off x="2505610" y="7140111"/>
                <a:ext cx="3447971" cy="1015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7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38ED0C-01B7-4FF3-B498-D0FFA2BF06AD}"/>
                  </a:ext>
                </a:extLst>
              </p:cNvPr>
              <p:cNvSpPr txBox="1"/>
              <p:nvPr/>
            </p:nvSpPr>
            <p:spPr>
              <a:xfrm>
                <a:off x="992425" y="7718090"/>
                <a:ext cx="10169221" cy="1169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Renamed columns </a:t>
                </a:r>
              </a:p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(</a:t>
                </a:r>
                <a:r>
                  <a:rPr lang="en-US" sz="1600" dirty="0" err="1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Standarized</a:t>
                </a:r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 to “</a:t>
                </a:r>
                <a:r>
                  <a:rPr lang="en-US" sz="1600" dirty="0" err="1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Uniprot_ID</a:t>
                </a:r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” for easy processing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9A2B2AE-65A8-4053-BED9-3544F0A3A5D8}"/>
                </a:ext>
              </a:extLst>
            </p:cNvPr>
            <p:cNvGrpSpPr/>
            <p:nvPr/>
          </p:nvGrpSpPr>
          <p:grpSpPr>
            <a:xfrm>
              <a:off x="8331543" y="5341291"/>
              <a:ext cx="2862827" cy="1118356"/>
              <a:chOff x="2475239" y="7140111"/>
              <a:chExt cx="3478342" cy="223670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371E04-2FD9-4203-B83C-75E0D69DC182}"/>
                  </a:ext>
                </a:extLst>
              </p:cNvPr>
              <p:cNvSpPr/>
              <p:nvPr/>
            </p:nvSpPr>
            <p:spPr>
              <a:xfrm>
                <a:off x="2505610" y="7140111"/>
                <a:ext cx="3447971" cy="10156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US" sz="2700" b="1" dirty="0">
                  <a:solidFill>
                    <a:schemeClr val="tx2"/>
                  </a:solidFill>
                  <a:latin typeface="Poppins SemiBold" pitchFamily="2" charset="77"/>
                  <a:ea typeface="Roboto Medium" panose="02000000000000000000" pitchFamily="2" charset="0"/>
                  <a:cs typeface="Montserrat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FC228F-12A7-47AC-AB1B-AF88730BE260}"/>
                  </a:ext>
                </a:extLst>
              </p:cNvPr>
              <p:cNvSpPr txBox="1"/>
              <p:nvPr/>
            </p:nvSpPr>
            <p:spPr>
              <a:xfrm>
                <a:off x="2475239" y="7714828"/>
                <a:ext cx="3478342" cy="166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Stored datasets in dictionaries for easy access</a:t>
                </a:r>
              </a:p>
            </p:txBody>
          </p:sp>
        </p:grp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45B7D569-20D8-4896-863F-DE806D725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846178-120C-41B8-89EF-9CA52DAD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54" y="1106612"/>
            <a:ext cx="720321" cy="624278"/>
          </a:xfrm>
          <a:prstGeom prst="rect">
            <a:avLst/>
          </a:prstGeom>
        </p:spPr>
      </p:pic>
      <p:sp>
        <p:nvSpPr>
          <p:cNvPr id="34" name="CuadroTexto 350">
            <a:extLst>
              <a:ext uri="{FF2B5EF4-FFF2-40B4-BE49-F238E27FC236}">
                <a16:creationId xmlns:a16="http://schemas.microsoft.com/office/drawing/2014/main" id="{7EC256F6-FAC0-4583-B596-F600C6341B1B}"/>
              </a:ext>
            </a:extLst>
          </p:cNvPr>
          <p:cNvSpPr txBox="1"/>
          <p:nvPr/>
        </p:nvSpPr>
        <p:spPr>
          <a:xfrm>
            <a:off x="3777847" y="504971"/>
            <a:ext cx="4263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4219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A684CA-D978-44AA-916D-BB24175E4EEA}"/>
              </a:ext>
            </a:extLst>
          </p:cNvPr>
          <p:cNvSpPr txBox="1"/>
          <p:nvPr/>
        </p:nvSpPr>
        <p:spPr>
          <a:xfrm>
            <a:off x="174301" y="1725184"/>
            <a:ext cx="3886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Goal:</a:t>
            </a: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Find proteins present in both datasets vs. unique to each</a:t>
            </a:r>
          </a:p>
        </p:txBody>
      </p:sp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1BF9868B-1CDF-48CE-A8D4-CA3D8D381459}"/>
              </a:ext>
            </a:extLst>
          </p:cNvPr>
          <p:cNvGrpSpPr/>
          <p:nvPr/>
        </p:nvGrpSpPr>
        <p:grpSpPr>
          <a:xfrm>
            <a:off x="303357" y="3015217"/>
            <a:ext cx="7198379" cy="2798094"/>
            <a:chOff x="1441553" y="3052848"/>
            <a:chExt cx="8336094" cy="2943817"/>
          </a:xfrm>
        </p:grpSpPr>
        <p:grpSp>
          <p:nvGrpSpPr>
            <p:cNvPr id="3" name="Ομάδα 2">
              <a:extLst>
                <a:ext uri="{FF2B5EF4-FFF2-40B4-BE49-F238E27FC236}">
                  <a16:creationId xmlns:a16="http://schemas.microsoft.com/office/drawing/2014/main" id="{25AEAD22-B00D-4F2F-A9FC-B02F3F01C518}"/>
                </a:ext>
              </a:extLst>
            </p:cNvPr>
            <p:cNvGrpSpPr/>
            <p:nvPr/>
          </p:nvGrpSpPr>
          <p:grpSpPr>
            <a:xfrm>
              <a:off x="1441553" y="3052848"/>
              <a:ext cx="8336094" cy="2943817"/>
              <a:chOff x="1423623" y="3051970"/>
              <a:chExt cx="8336094" cy="294381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1248761-1D6E-4C84-9B4B-C19E349B9783}"/>
                  </a:ext>
                </a:extLst>
              </p:cNvPr>
              <p:cNvGrpSpPr/>
              <p:nvPr/>
            </p:nvGrpSpPr>
            <p:grpSpPr>
              <a:xfrm>
                <a:off x="1423623" y="3051970"/>
                <a:ext cx="8336094" cy="2943817"/>
                <a:chOff x="1161252" y="2993806"/>
                <a:chExt cx="8879468" cy="322182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7C889B7-C97A-48BC-9B17-329B36C59A3F}"/>
                    </a:ext>
                  </a:extLst>
                </p:cNvPr>
                <p:cNvGrpSpPr/>
                <p:nvPr/>
              </p:nvGrpSpPr>
              <p:grpSpPr>
                <a:xfrm>
                  <a:off x="1161252" y="2993806"/>
                  <a:ext cx="8879468" cy="2766921"/>
                  <a:chOff x="1129810" y="2695950"/>
                  <a:chExt cx="8879468" cy="2766921"/>
                </a:xfrm>
              </p:grpSpPr>
              <p:sp>
                <p:nvSpPr>
                  <p:cNvPr id="15" name="Rounded Rectangle 29">
                    <a:extLst>
                      <a:ext uri="{FF2B5EF4-FFF2-40B4-BE49-F238E27FC236}">
                        <a16:creationId xmlns:a16="http://schemas.microsoft.com/office/drawing/2014/main" id="{02F3B1CE-5236-4234-9FDB-5A1FC8FD32D1}"/>
                      </a:ext>
                    </a:extLst>
                  </p:cNvPr>
                  <p:cNvSpPr/>
                  <p:nvPr/>
                </p:nvSpPr>
                <p:spPr>
                  <a:xfrm>
                    <a:off x="3872767" y="3494765"/>
                    <a:ext cx="1705337" cy="1705337"/>
                  </a:xfrm>
                  <a:prstGeom prst="roundRect">
                    <a:avLst>
                      <a:gd name="adj" fmla="val 8050"/>
                    </a:avLst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16" name="Rounded Rectangle 2">
                    <a:extLst>
                      <a:ext uri="{FF2B5EF4-FFF2-40B4-BE49-F238E27FC236}">
                        <a16:creationId xmlns:a16="http://schemas.microsoft.com/office/drawing/2014/main" id="{1CFB7BEF-311B-45DC-9D0B-976DAC6C1988}"/>
                      </a:ext>
                    </a:extLst>
                  </p:cNvPr>
                  <p:cNvSpPr/>
                  <p:nvPr/>
                </p:nvSpPr>
                <p:spPr>
                  <a:xfrm>
                    <a:off x="1454831" y="3494765"/>
                    <a:ext cx="1705337" cy="1705337"/>
                  </a:xfrm>
                  <a:prstGeom prst="roundRect">
                    <a:avLst>
                      <a:gd name="adj" fmla="val 8050"/>
                    </a:avLst>
                  </a:prstGeom>
                  <a:solidFill>
                    <a:schemeClr val="tx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900"/>
                  </a:p>
                </p:txBody>
              </p:sp>
              <p:sp>
                <p:nvSpPr>
                  <p:cNvPr id="18" name="Freeform 8">
                    <a:extLst>
                      <a:ext uri="{FF2B5EF4-FFF2-40B4-BE49-F238E27FC236}">
                        <a16:creationId xmlns:a16="http://schemas.microsoft.com/office/drawing/2014/main" id="{63EAAD06-0D49-4BED-BB33-3A6E83EBD437}"/>
                      </a:ext>
                    </a:extLst>
                  </p:cNvPr>
                  <p:cNvSpPr/>
                  <p:nvPr/>
                </p:nvSpPr>
                <p:spPr>
                  <a:xfrm>
                    <a:off x="1192961" y="4107049"/>
                    <a:ext cx="2534653" cy="1355822"/>
                  </a:xfrm>
                  <a:custGeom>
                    <a:avLst/>
                    <a:gdLst>
                      <a:gd name="connsiteX0" fmla="*/ 2464556 w 2464731"/>
                      <a:gd name="connsiteY0" fmla="*/ 233687 h 1318420"/>
                      <a:gd name="connsiteX1" fmla="*/ 2230415 w 2464731"/>
                      <a:gd name="connsiteY1" fmla="*/ -526 h 1318420"/>
                      <a:gd name="connsiteX2" fmla="*/ 2230415 w 2464731"/>
                      <a:gd name="connsiteY2" fmla="*/ 182280 h 1318420"/>
                      <a:gd name="connsiteX3" fmla="*/ 2063947 w 2464731"/>
                      <a:gd name="connsiteY3" fmla="*/ 182280 h 1318420"/>
                      <a:gd name="connsiteX4" fmla="*/ 2063947 w 2464731"/>
                      <a:gd name="connsiteY4" fmla="*/ 285594 h 1318420"/>
                      <a:gd name="connsiteX5" fmla="*/ 2063947 w 2464731"/>
                      <a:gd name="connsiteY5" fmla="*/ 285594 h 1318420"/>
                      <a:gd name="connsiteX6" fmla="*/ 2063947 w 2464731"/>
                      <a:gd name="connsiteY6" fmla="*/ 1039475 h 1318420"/>
                      <a:gd name="connsiteX7" fmla="*/ 1888951 w 2464731"/>
                      <a:gd name="connsiteY7" fmla="*/ 1214581 h 1318420"/>
                      <a:gd name="connsiteX8" fmla="*/ 277880 w 2464731"/>
                      <a:gd name="connsiteY8" fmla="*/ 1214581 h 1318420"/>
                      <a:gd name="connsiteX9" fmla="*/ 102884 w 2464731"/>
                      <a:gd name="connsiteY9" fmla="*/ 1039475 h 1318420"/>
                      <a:gd name="connsiteX10" fmla="*/ 102884 w 2464731"/>
                      <a:gd name="connsiteY10" fmla="*/ 182058 h 1318420"/>
                      <a:gd name="connsiteX11" fmla="*/ -175 w 2464731"/>
                      <a:gd name="connsiteY11" fmla="*/ 182058 h 1318420"/>
                      <a:gd name="connsiteX12" fmla="*/ -175 w 2464731"/>
                      <a:gd name="connsiteY12" fmla="*/ 1039475 h 1318420"/>
                      <a:gd name="connsiteX13" fmla="*/ 278102 w 2464731"/>
                      <a:gd name="connsiteY13" fmla="*/ 1317894 h 1318420"/>
                      <a:gd name="connsiteX14" fmla="*/ 1889173 w 2464731"/>
                      <a:gd name="connsiteY14" fmla="*/ 1317894 h 1318420"/>
                      <a:gd name="connsiteX15" fmla="*/ 2167450 w 2464731"/>
                      <a:gd name="connsiteY15" fmla="*/ 1039475 h 1318420"/>
                      <a:gd name="connsiteX16" fmla="*/ 2167450 w 2464731"/>
                      <a:gd name="connsiteY16" fmla="*/ 285372 h 1318420"/>
                      <a:gd name="connsiteX17" fmla="*/ 2230637 w 2464731"/>
                      <a:gd name="connsiteY17" fmla="*/ 285372 h 1318420"/>
                      <a:gd name="connsiteX18" fmla="*/ 2230637 w 2464731"/>
                      <a:gd name="connsiteY18" fmla="*/ 468178 h 1318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464731" h="1318420">
                        <a:moveTo>
                          <a:pt x="2464556" y="233687"/>
                        </a:moveTo>
                        <a:lnTo>
                          <a:pt x="2230415" y="-526"/>
                        </a:lnTo>
                        <a:lnTo>
                          <a:pt x="2230415" y="182280"/>
                        </a:lnTo>
                        <a:lnTo>
                          <a:pt x="2063947" y="182280"/>
                        </a:lnTo>
                        <a:lnTo>
                          <a:pt x="2063947" y="285594"/>
                        </a:lnTo>
                        <a:lnTo>
                          <a:pt x="2063947" y="285594"/>
                        </a:lnTo>
                        <a:lnTo>
                          <a:pt x="2063947" y="1039475"/>
                        </a:lnTo>
                        <a:cubicBezTo>
                          <a:pt x="2063836" y="1136140"/>
                          <a:pt x="1985586" y="1214470"/>
                          <a:pt x="1888951" y="1214581"/>
                        </a:cubicBezTo>
                        <a:lnTo>
                          <a:pt x="277880" y="1214581"/>
                        </a:lnTo>
                        <a:cubicBezTo>
                          <a:pt x="181245" y="1214470"/>
                          <a:pt x="102995" y="1136140"/>
                          <a:pt x="102884" y="1039475"/>
                        </a:cubicBezTo>
                        <a:lnTo>
                          <a:pt x="102884" y="182058"/>
                        </a:lnTo>
                        <a:lnTo>
                          <a:pt x="-175" y="182058"/>
                        </a:lnTo>
                        <a:lnTo>
                          <a:pt x="-175" y="1039475"/>
                        </a:lnTo>
                        <a:cubicBezTo>
                          <a:pt x="-9" y="1193143"/>
                          <a:pt x="124482" y="1317728"/>
                          <a:pt x="278102" y="1317894"/>
                        </a:cubicBezTo>
                        <a:lnTo>
                          <a:pt x="1889173" y="1317894"/>
                        </a:lnTo>
                        <a:cubicBezTo>
                          <a:pt x="2042793" y="1317728"/>
                          <a:pt x="2167284" y="1193143"/>
                          <a:pt x="2167450" y="1039475"/>
                        </a:cubicBezTo>
                        <a:lnTo>
                          <a:pt x="2167450" y="285372"/>
                        </a:lnTo>
                        <a:lnTo>
                          <a:pt x="2230637" y="285372"/>
                        </a:lnTo>
                        <a:lnTo>
                          <a:pt x="2230637" y="46817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 w="553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900" dirty="0"/>
                  </a:p>
                </p:txBody>
              </p:sp>
              <p:sp>
                <p:nvSpPr>
                  <p:cNvPr id="19" name="Freeform 9">
                    <a:extLst>
                      <a:ext uri="{FF2B5EF4-FFF2-40B4-BE49-F238E27FC236}">
                        <a16:creationId xmlns:a16="http://schemas.microsoft.com/office/drawing/2014/main" id="{E06F3182-1DBE-472C-BB7C-8F68C226ECE6}"/>
                      </a:ext>
                    </a:extLst>
                  </p:cNvPr>
                  <p:cNvSpPr/>
                  <p:nvPr/>
                </p:nvSpPr>
                <p:spPr>
                  <a:xfrm>
                    <a:off x="3615138" y="3233057"/>
                    <a:ext cx="2534879" cy="1356049"/>
                  </a:xfrm>
                  <a:custGeom>
                    <a:avLst/>
                    <a:gdLst>
                      <a:gd name="connsiteX0" fmla="*/ 2464776 w 2464951"/>
                      <a:gd name="connsiteY0" fmla="*/ 1083570 h 1318641"/>
                      <a:gd name="connsiteX1" fmla="*/ 2230636 w 2464951"/>
                      <a:gd name="connsiteY1" fmla="*/ 849412 h 1318641"/>
                      <a:gd name="connsiteX2" fmla="*/ 2230636 w 2464951"/>
                      <a:gd name="connsiteY2" fmla="*/ 1031941 h 1318641"/>
                      <a:gd name="connsiteX3" fmla="*/ 2167449 w 2464951"/>
                      <a:gd name="connsiteY3" fmla="*/ 1031941 h 1318641"/>
                      <a:gd name="connsiteX4" fmla="*/ 2167449 w 2464951"/>
                      <a:gd name="connsiteY4" fmla="*/ 277893 h 1318641"/>
                      <a:gd name="connsiteX5" fmla="*/ 1889172 w 2464951"/>
                      <a:gd name="connsiteY5" fmla="*/ -526 h 1318641"/>
                      <a:gd name="connsiteX6" fmla="*/ 278102 w 2464951"/>
                      <a:gd name="connsiteY6" fmla="*/ -526 h 1318641"/>
                      <a:gd name="connsiteX7" fmla="*/ -175 w 2464951"/>
                      <a:gd name="connsiteY7" fmla="*/ 277893 h 1318641"/>
                      <a:gd name="connsiteX8" fmla="*/ -175 w 2464951"/>
                      <a:gd name="connsiteY8" fmla="*/ 883093 h 1318641"/>
                      <a:gd name="connsiteX9" fmla="*/ 103271 w 2464951"/>
                      <a:gd name="connsiteY9" fmla="*/ 986406 h 1318641"/>
                      <a:gd name="connsiteX10" fmla="*/ 103271 w 2464951"/>
                      <a:gd name="connsiteY10" fmla="*/ 277893 h 1318641"/>
                      <a:gd name="connsiteX11" fmla="*/ 278268 w 2464951"/>
                      <a:gd name="connsiteY11" fmla="*/ 102787 h 1318641"/>
                      <a:gd name="connsiteX12" fmla="*/ 1889339 w 2464951"/>
                      <a:gd name="connsiteY12" fmla="*/ 102787 h 1318641"/>
                      <a:gd name="connsiteX13" fmla="*/ 2064335 w 2464951"/>
                      <a:gd name="connsiteY13" fmla="*/ 277893 h 1318641"/>
                      <a:gd name="connsiteX14" fmla="*/ 2064335 w 2464951"/>
                      <a:gd name="connsiteY14" fmla="*/ 1135310 h 1318641"/>
                      <a:gd name="connsiteX15" fmla="*/ 2230802 w 2464951"/>
                      <a:gd name="connsiteY15" fmla="*/ 1135310 h 1318641"/>
                      <a:gd name="connsiteX16" fmla="*/ 2230802 w 2464951"/>
                      <a:gd name="connsiteY16" fmla="*/ 1318116 h 13186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464951" h="1318641">
                        <a:moveTo>
                          <a:pt x="2464776" y="1083570"/>
                        </a:moveTo>
                        <a:lnTo>
                          <a:pt x="2230636" y="849412"/>
                        </a:lnTo>
                        <a:lnTo>
                          <a:pt x="2230636" y="1031941"/>
                        </a:lnTo>
                        <a:lnTo>
                          <a:pt x="2167449" y="1031941"/>
                        </a:lnTo>
                        <a:lnTo>
                          <a:pt x="2167449" y="277893"/>
                        </a:lnTo>
                        <a:cubicBezTo>
                          <a:pt x="2167283" y="124226"/>
                          <a:pt x="2042792" y="-360"/>
                          <a:pt x="1889172" y="-526"/>
                        </a:cubicBezTo>
                        <a:lnTo>
                          <a:pt x="278102" y="-526"/>
                        </a:lnTo>
                        <a:cubicBezTo>
                          <a:pt x="124482" y="-360"/>
                          <a:pt x="-9" y="124226"/>
                          <a:pt x="-175" y="277893"/>
                        </a:cubicBezTo>
                        <a:lnTo>
                          <a:pt x="-175" y="883093"/>
                        </a:lnTo>
                        <a:lnTo>
                          <a:pt x="103271" y="986406"/>
                        </a:lnTo>
                        <a:lnTo>
                          <a:pt x="103271" y="277893"/>
                        </a:lnTo>
                        <a:cubicBezTo>
                          <a:pt x="103382" y="181228"/>
                          <a:pt x="181631" y="102898"/>
                          <a:pt x="278268" y="102787"/>
                        </a:cubicBezTo>
                        <a:lnTo>
                          <a:pt x="1889339" y="102787"/>
                        </a:lnTo>
                        <a:cubicBezTo>
                          <a:pt x="1985974" y="102898"/>
                          <a:pt x="2064224" y="181228"/>
                          <a:pt x="2064335" y="277893"/>
                        </a:cubicBezTo>
                        <a:lnTo>
                          <a:pt x="2064335" y="1135310"/>
                        </a:lnTo>
                        <a:lnTo>
                          <a:pt x="2230802" y="1135310"/>
                        </a:lnTo>
                        <a:lnTo>
                          <a:pt x="2230802" y="1318116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50000"/>
                    </a:schemeClr>
                  </a:solidFill>
                  <a:ln w="553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900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0C73815-E6D9-4A65-80D2-A12276B2FF2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9810" y="2695950"/>
                    <a:ext cx="2401603" cy="584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Convert list of protein IDs to sets</a:t>
                    </a: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CC5555F5-5616-4079-B4E6-2AFC260726A0}"/>
                      </a:ext>
                    </a:extLst>
                  </p:cNvPr>
                  <p:cNvSpPr/>
                  <p:nvPr/>
                </p:nvSpPr>
                <p:spPr>
                  <a:xfrm>
                    <a:off x="1901833" y="4090721"/>
                    <a:ext cx="85755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Poppins SemiBold" pitchFamily="2" charset="77"/>
                        <a:ea typeface="Roboto Medium" panose="02000000000000000000" pitchFamily="2" charset="0"/>
                        <a:cs typeface="Montserrat" charset="0"/>
                      </a:rPr>
                      <a:t>05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0549BD6C-7EBD-407C-83EC-0760C5BBD280}"/>
                      </a:ext>
                    </a:extLst>
                  </p:cNvPr>
                  <p:cNvSpPr/>
                  <p:nvPr/>
                </p:nvSpPr>
                <p:spPr>
                  <a:xfrm>
                    <a:off x="4334790" y="4090721"/>
                    <a:ext cx="85755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3600" b="1" dirty="0">
                        <a:solidFill>
                          <a:schemeClr val="accent3"/>
                        </a:solidFill>
                        <a:latin typeface="Poppins SemiBold" pitchFamily="2" charset="77"/>
                        <a:ea typeface="Roboto Medium" panose="02000000000000000000" pitchFamily="2" charset="0"/>
                        <a:cs typeface="Montserrat" charset="0"/>
                      </a:rPr>
                      <a:t>06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B1C340E8-EDC2-42D3-8EFE-EC4525669155}"/>
                      </a:ext>
                    </a:extLst>
                  </p:cNvPr>
                  <p:cNvSpPr/>
                  <p:nvPr/>
                </p:nvSpPr>
                <p:spPr>
                  <a:xfrm>
                    <a:off x="6735090" y="4090721"/>
                    <a:ext cx="85755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sz="3600" b="1" dirty="0">
                      <a:solidFill>
                        <a:schemeClr val="accent5">
                          <a:lumMod val="50000"/>
                        </a:schemeClr>
                      </a:solidFill>
                      <a:latin typeface="Poppins SemiBold" pitchFamily="2" charset="77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5AD91CE3-5E48-4D70-A4FE-694219E14CDE}"/>
                      </a:ext>
                    </a:extLst>
                  </p:cNvPr>
                  <p:cNvSpPr/>
                  <p:nvPr/>
                </p:nvSpPr>
                <p:spPr>
                  <a:xfrm>
                    <a:off x="9151719" y="4090721"/>
                    <a:ext cx="85755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sz="3600" b="1" dirty="0">
                      <a:solidFill>
                        <a:schemeClr val="accent3"/>
                      </a:solidFill>
                      <a:latin typeface="Poppins SemiBold" pitchFamily="2" charset="77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A461BD77-BF2C-41E1-B68E-B668ED47D5C7}"/>
                    </a:ext>
                  </a:extLst>
                </p:cNvPr>
                <p:cNvGrpSpPr/>
                <p:nvPr/>
              </p:nvGrpSpPr>
              <p:grpSpPr>
                <a:xfrm>
                  <a:off x="3205130" y="5417762"/>
                  <a:ext cx="3013233" cy="797873"/>
                  <a:chOff x="2505610" y="7140111"/>
                  <a:chExt cx="6768769" cy="1595744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95EFA869-5B06-4F4E-B40C-0F0E8BB2C854}"/>
                      </a:ext>
                    </a:extLst>
                  </p:cNvPr>
                  <p:cNvSpPr/>
                  <p:nvPr/>
                </p:nvSpPr>
                <p:spPr>
                  <a:xfrm>
                    <a:off x="2505610" y="7140111"/>
                    <a:ext cx="3447971" cy="101566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endParaRPr lang="en-US" sz="2700" b="1" dirty="0">
                      <a:solidFill>
                        <a:schemeClr val="tx2"/>
                      </a:solidFill>
                      <a:latin typeface="Poppins SemiBold" pitchFamily="2" charset="77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90ED06D-D3AF-4653-B707-DABDFE0BD5A1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472" y="7566308"/>
                    <a:ext cx="6430907" cy="116954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Used set operation to find common and unique proteins</a:t>
                    </a:r>
                  </a:p>
                </p:txBody>
              </p:sp>
            </p:grpSp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273731D-64B0-463A-A21D-A5871D307C75}"/>
                  </a:ext>
                </a:extLst>
              </p:cNvPr>
              <p:cNvSpPr/>
              <p:nvPr/>
            </p:nvSpPr>
            <p:spPr>
              <a:xfrm>
                <a:off x="5685814" y="4312025"/>
                <a:ext cx="643268" cy="615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F6557A-D8C0-44AE-82BC-8D4E8F51589A}"/>
                </a:ext>
              </a:extLst>
            </p:cNvPr>
            <p:cNvSpPr/>
            <p:nvPr/>
          </p:nvSpPr>
          <p:spPr>
            <a:xfrm>
              <a:off x="5685814" y="4312025"/>
              <a:ext cx="266751" cy="7655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Ομάδα 69">
            <a:extLst>
              <a:ext uri="{FF2B5EF4-FFF2-40B4-BE49-F238E27FC236}">
                <a16:creationId xmlns:a16="http://schemas.microsoft.com/office/drawing/2014/main" id="{53125901-CF90-4068-9F64-BCA1C3AA0A5E}"/>
              </a:ext>
            </a:extLst>
          </p:cNvPr>
          <p:cNvGrpSpPr/>
          <p:nvPr/>
        </p:nvGrpSpPr>
        <p:grpSpPr>
          <a:xfrm>
            <a:off x="5971543" y="1048871"/>
            <a:ext cx="5960481" cy="5809129"/>
            <a:chOff x="4570093" y="0"/>
            <a:chExt cx="7162002" cy="6677828"/>
          </a:xfrm>
        </p:grpSpPr>
        <p:grpSp>
          <p:nvGrpSpPr>
            <p:cNvPr id="71" name="Ομάδα 70">
              <a:extLst>
                <a:ext uri="{FF2B5EF4-FFF2-40B4-BE49-F238E27FC236}">
                  <a16:creationId xmlns:a16="http://schemas.microsoft.com/office/drawing/2014/main" id="{02FD2F47-CD1E-41CC-A90A-5EFACE947225}"/>
                </a:ext>
              </a:extLst>
            </p:cNvPr>
            <p:cNvGrpSpPr/>
            <p:nvPr/>
          </p:nvGrpSpPr>
          <p:grpSpPr>
            <a:xfrm>
              <a:off x="4570093" y="0"/>
              <a:ext cx="7162002" cy="6412430"/>
              <a:chOff x="4236718" y="263594"/>
              <a:chExt cx="7162002" cy="6412430"/>
            </a:xfrm>
          </p:grpSpPr>
          <p:grpSp>
            <p:nvGrpSpPr>
              <p:cNvPr id="79" name="Ομάδα 78">
                <a:extLst>
                  <a:ext uri="{FF2B5EF4-FFF2-40B4-BE49-F238E27FC236}">
                    <a16:creationId xmlns:a16="http://schemas.microsoft.com/office/drawing/2014/main" id="{BBB0E724-2485-484A-82B3-1F3387A0880D}"/>
                  </a:ext>
                </a:extLst>
              </p:cNvPr>
              <p:cNvGrpSpPr/>
              <p:nvPr/>
            </p:nvGrpSpPr>
            <p:grpSpPr>
              <a:xfrm>
                <a:off x="4236718" y="263594"/>
                <a:ext cx="7162002" cy="6412430"/>
                <a:chOff x="4236718" y="263594"/>
                <a:chExt cx="7162002" cy="6412430"/>
              </a:xfrm>
            </p:grpSpPr>
            <p:grpSp>
              <p:nvGrpSpPr>
                <p:cNvPr id="81" name="Group 4">
                  <a:extLst>
                    <a:ext uri="{FF2B5EF4-FFF2-40B4-BE49-F238E27FC236}">
                      <a16:creationId xmlns:a16="http://schemas.microsoft.com/office/drawing/2014/main" id="{F659DCAA-D69B-4927-8B50-4098DE917719}"/>
                    </a:ext>
                  </a:extLst>
                </p:cNvPr>
                <p:cNvGrpSpPr/>
                <p:nvPr/>
              </p:nvGrpSpPr>
              <p:grpSpPr>
                <a:xfrm>
                  <a:off x="4236718" y="263594"/>
                  <a:ext cx="7162002" cy="6412430"/>
                  <a:chOff x="2819795" y="4498129"/>
                  <a:chExt cx="21681164" cy="6592970"/>
                </a:xfrm>
              </p:grpSpPr>
              <p:graphicFrame>
                <p:nvGraphicFramePr>
                  <p:cNvPr id="89" name="Chart 9">
                    <a:extLst>
                      <a:ext uri="{FF2B5EF4-FFF2-40B4-BE49-F238E27FC236}">
                        <a16:creationId xmlns:a16="http://schemas.microsoft.com/office/drawing/2014/main" id="{B83B9E67-0A36-4CE9-B215-50FF3C5ED563}"/>
                      </a:ext>
                    </a:extLst>
                  </p:cNvPr>
                  <p:cNvGraphicFramePr/>
                  <p:nvPr>
                    <p:extLst/>
                  </p:nvPr>
                </p:nvGraphicFramePr>
                <p:xfrm>
                  <a:off x="2819795" y="4528529"/>
                  <a:ext cx="21681164" cy="656257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2"/>
                  </a:graphicData>
                </a:graphic>
              </p:graphicFrame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7234B4D8-6D9D-430B-BE3F-B7364642B1F7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333" y="4622823"/>
                    <a:ext cx="900012" cy="413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32AB3B88-8FCF-4FCA-B0CE-9094B13D600B}"/>
                      </a:ext>
                    </a:extLst>
                  </p:cNvPr>
                  <p:cNvSpPr txBox="1"/>
                  <p:nvPr/>
                </p:nvSpPr>
                <p:spPr>
                  <a:xfrm>
                    <a:off x="4979106" y="6825696"/>
                    <a:ext cx="900012" cy="413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CE32E444-CCE8-48C1-A49E-7FBD3D74626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5976" y="4498129"/>
                    <a:ext cx="900012" cy="413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A6E30BC-D52D-42FD-9C9F-90F9F3C43AC5}"/>
                      </a:ext>
                    </a:extLst>
                  </p:cNvPr>
                  <p:cNvSpPr txBox="1"/>
                  <p:nvPr/>
                </p:nvSpPr>
                <p:spPr>
                  <a:xfrm>
                    <a:off x="8544594" y="6825696"/>
                    <a:ext cx="900012" cy="413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F651AC0A-E91D-456C-9F83-E0710295F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60382" y="5551076"/>
                    <a:ext cx="900012" cy="281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7185B1C-EA0C-4BC6-BB7D-0B1B0CD5C5F3}"/>
                      </a:ext>
                    </a:extLst>
                  </p:cNvPr>
                  <p:cNvSpPr txBox="1"/>
                  <p:nvPr/>
                </p:nvSpPr>
                <p:spPr>
                  <a:xfrm>
                    <a:off x="15500702" y="7573838"/>
                    <a:ext cx="900013" cy="2531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2033D27-1C4A-4DF2-9111-FBAA02D5B133}"/>
                      </a:ext>
                    </a:extLst>
                  </p:cNvPr>
                  <p:cNvSpPr txBox="1"/>
                  <p:nvPr/>
                </p:nvSpPr>
                <p:spPr>
                  <a:xfrm>
                    <a:off x="20634799" y="6396200"/>
                    <a:ext cx="900013" cy="2531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0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endParaRP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D983B7E-C24C-4576-A964-5384D1DF5FFF}"/>
                    </a:ext>
                  </a:extLst>
                </p:cNvPr>
                <p:cNvSpPr txBox="1"/>
                <p:nvPr/>
              </p:nvSpPr>
              <p:spPr>
                <a:xfrm>
                  <a:off x="5103460" y="1508655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2391</a:t>
                  </a:r>
                  <a:endParaRPr lang="el-GR" sz="1600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8EEBE65-FA3E-470A-9064-809225E8E92B}"/>
                    </a:ext>
                  </a:extLst>
                </p:cNvPr>
                <p:cNvSpPr txBox="1"/>
                <p:nvPr/>
              </p:nvSpPr>
              <p:spPr>
                <a:xfrm>
                  <a:off x="5985897" y="1643261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2311</a:t>
                  </a:r>
                  <a:endParaRPr lang="el-GR" sz="1600" dirty="0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83F485E-8146-4560-ABC7-FFEA72FE7774}"/>
                    </a:ext>
                  </a:extLst>
                </p:cNvPr>
                <p:cNvSpPr txBox="1"/>
                <p:nvPr/>
              </p:nvSpPr>
              <p:spPr>
                <a:xfrm>
                  <a:off x="6889104" y="1780922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2247</a:t>
                  </a:r>
                  <a:endParaRPr lang="el-GR" dirty="0"/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F4C6E4C-A251-4FDE-83E7-178ED0F1B7D9}"/>
                    </a:ext>
                  </a:extLst>
                </p:cNvPr>
                <p:cNvSpPr txBox="1"/>
                <p:nvPr/>
              </p:nvSpPr>
              <p:spPr>
                <a:xfrm>
                  <a:off x="7803710" y="1613071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2334</a:t>
                  </a:r>
                  <a:endParaRPr lang="el-GR" dirty="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972F37D-7B20-4E98-8317-23647C1D3097}"/>
                    </a:ext>
                  </a:extLst>
                </p:cNvPr>
                <p:cNvSpPr txBox="1"/>
                <p:nvPr/>
              </p:nvSpPr>
              <p:spPr>
                <a:xfrm>
                  <a:off x="8684425" y="728285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2795</a:t>
                  </a:r>
                  <a:endParaRPr lang="el-GR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CEA7F68-2FB2-4E99-914F-4FD1B5038246}"/>
                    </a:ext>
                  </a:extLst>
                </p:cNvPr>
                <p:cNvSpPr txBox="1"/>
                <p:nvPr/>
              </p:nvSpPr>
              <p:spPr>
                <a:xfrm>
                  <a:off x="9601215" y="1809502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2246</a:t>
                  </a:r>
                  <a:endParaRPr lang="el-GR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3C926C1-5446-4B79-8AF7-A3CB3797F613}"/>
                    </a:ext>
                  </a:extLst>
                </p:cNvPr>
                <p:cNvSpPr txBox="1"/>
                <p:nvPr/>
              </p:nvSpPr>
              <p:spPr>
                <a:xfrm>
                  <a:off x="10467957" y="1801912"/>
                  <a:ext cx="6030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2250</a:t>
                  </a:r>
                  <a:endParaRPr lang="el-GR" dirty="0"/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23FCC0E-C87B-4944-A2E4-019492608BED}"/>
                  </a:ext>
                </a:extLst>
              </p:cNvPr>
              <p:cNvSpPr txBox="1"/>
              <p:nvPr/>
            </p:nvSpPr>
            <p:spPr>
              <a:xfrm>
                <a:off x="5498099" y="6152803"/>
                <a:ext cx="6030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10</a:t>
                </a:r>
                <a:endParaRPr lang="el-GR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149EDA-DEEA-42C1-B156-4E09CD984D05}"/>
                </a:ext>
              </a:extLst>
            </p:cNvPr>
            <p:cNvSpPr txBox="1"/>
            <p:nvPr/>
          </p:nvSpPr>
          <p:spPr>
            <a:xfrm>
              <a:off x="5479050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MD</a:t>
              </a:r>
              <a:endParaRPr lang="el-GR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EAD6494-B317-416F-8D65-129993815622}"/>
                </a:ext>
              </a:extLst>
            </p:cNvPr>
            <p:cNvSpPr txBox="1"/>
            <p:nvPr/>
          </p:nvSpPr>
          <p:spPr>
            <a:xfrm>
              <a:off x="6374376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</a:t>
              </a:r>
              <a:endParaRPr lang="el-GR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5C5E9A3-7698-4445-83EF-5B3E769C15F3}"/>
                </a:ext>
              </a:extLst>
            </p:cNvPr>
            <p:cNvSpPr txBox="1"/>
            <p:nvPr/>
          </p:nvSpPr>
          <p:spPr>
            <a:xfrm>
              <a:off x="7233777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</a:t>
              </a:r>
              <a:endParaRPr lang="el-GR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61C9CB-761B-4638-95AC-0A3D9919DA83}"/>
                </a:ext>
              </a:extLst>
            </p:cNvPr>
            <p:cNvSpPr txBox="1"/>
            <p:nvPr/>
          </p:nvSpPr>
          <p:spPr>
            <a:xfrm>
              <a:off x="8239003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CB</a:t>
              </a:r>
              <a:endParaRPr lang="el-GR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71AC13E-DA3F-4250-A4BC-5BC05075CF8F}"/>
                </a:ext>
              </a:extLst>
            </p:cNvPr>
            <p:cNvSpPr txBox="1"/>
            <p:nvPr/>
          </p:nvSpPr>
          <p:spPr>
            <a:xfrm>
              <a:off x="9098404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CC</a:t>
              </a:r>
              <a:endParaRPr lang="el-GR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E394FDC-D36C-4917-9B93-CFB2248445F2}"/>
                </a:ext>
              </a:extLst>
            </p:cNvPr>
            <p:cNvSpPr txBox="1"/>
            <p:nvPr/>
          </p:nvSpPr>
          <p:spPr>
            <a:xfrm>
              <a:off x="10047428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HC</a:t>
              </a:r>
              <a:endParaRPr lang="el-GR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8065C8C-F845-4A26-A38A-9F106B488E1E}"/>
                </a:ext>
              </a:extLst>
            </p:cNvPr>
            <p:cNvSpPr txBox="1"/>
            <p:nvPr/>
          </p:nvSpPr>
          <p:spPr>
            <a:xfrm>
              <a:off x="10963031" y="6308496"/>
              <a:ext cx="70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MB</a:t>
              </a:r>
              <a:endParaRPr lang="el-GR" dirty="0"/>
            </a:p>
          </p:txBody>
        </p:sp>
      </p:grpSp>
      <p:grpSp>
        <p:nvGrpSpPr>
          <p:cNvPr id="97" name="Ομάδα 96">
            <a:extLst>
              <a:ext uri="{FF2B5EF4-FFF2-40B4-BE49-F238E27FC236}">
                <a16:creationId xmlns:a16="http://schemas.microsoft.com/office/drawing/2014/main" id="{597695D8-F460-4E31-B074-C4A42689F980}"/>
              </a:ext>
            </a:extLst>
          </p:cNvPr>
          <p:cNvGrpSpPr/>
          <p:nvPr/>
        </p:nvGrpSpPr>
        <p:grpSpPr>
          <a:xfrm>
            <a:off x="4266764" y="5909642"/>
            <a:ext cx="1904295" cy="832908"/>
            <a:chOff x="835381" y="2290071"/>
            <a:chExt cx="3401337" cy="1422848"/>
          </a:xfrm>
        </p:grpSpPr>
        <p:grpSp>
          <p:nvGrpSpPr>
            <p:cNvPr id="98" name="Ομάδα 97">
              <a:extLst>
                <a:ext uri="{FF2B5EF4-FFF2-40B4-BE49-F238E27FC236}">
                  <a16:creationId xmlns:a16="http://schemas.microsoft.com/office/drawing/2014/main" id="{5F5EDBC3-F9C7-44C5-9B53-1503E49A9F6C}"/>
                </a:ext>
              </a:extLst>
            </p:cNvPr>
            <p:cNvGrpSpPr/>
            <p:nvPr/>
          </p:nvGrpSpPr>
          <p:grpSpPr>
            <a:xfrm>
              <a:off x="835381" y="2290071"/>
              <a:ext cx="3401337" cy="680149"/>
              <a:chOff x="835381" y="2238375"/>
              <a:chExt cx="3401337" cy="680149"/>
            </a:xfrm>
          </p:grpSpPr>
          <p:sp>
            <p:nvSpPr>
              <p:cNvPr id="106" name="Rounded Rectangle 35">
                <a:extLst>
                  <a:ext uri="{FF2B5EF4-FFF2-40B4-BE49-F238E27FC236}">
                    <a16:creationId xmlns:a16="http://schemas.microsoft.com/office/drawing/2014/main" id="{E5FFBB96-4CAB-4E5E-8041-63E60A963BD7}"/>
                  </a:ext>
                </a:extLst>
              </p:cNvPr>
              <p:cNvSpPr/>
              <p:nvPr/>
            </p:nvSpPr>
            <p:spPr>
              <a:xfrm>
                <a:off x="835381" y="2238375"/>
                <a:ext cx="3401337" cy="619126"/>
              </a:xfrm>
              <a:prstGeom prst="roundRect">
                <a:avLst>
                  <a:gd name="adj" fmla="val 3817"/>
                </a:avLst>
              </a:prstGeom>
              <a:solidFill>
                <a:schemeClr val="bg1"/>
              </a:solidFill>
              <a:ln>
                <a:solidFill>
                  <a:srgbClr val="F0F1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07" name="Group 37">
                <a:extLst>
                  <a:ext uri="{FF2B5EF4-FFF2-40B4-BE49-F238E27FC236}">
                    <a16:creationId xmlns:a16="http://schemas.microsoft.com/office/drawing/2014/main" id="{EDF36BE4-10B4-44E7-9358-74D663EE7FE4}"/>
                  </a:ext>
                </a:extLst>
              </p:cNvPr>
              <p:cNvGrpSpPr/>
              <p:nvPr/>
            </p:nvGrpSpPr>
            <p:grpSpPr>
              <a:xfrm>
                <a:off x="1080758" y="2420951"/>
                <a:ext cx="1794667" cy="497573"/>
                <a:chOff x="10952151" y="5264253"/>
                <a:chExt cx="3589801" cy="995276"/>
              </a:xfrm>
            </p:grpSpPr>
            <p:sp>
              <p:nvSpPr>
                <p:cNvPr id="108" name="Oval 39">
                  <a:extLst>
                    <a:ext uri="{FF2B5EF4-FFF2-40B4-BE49-F238E27FC236}">
                      <a16:creationId xmlns:a16="http://schemas.microsoft.com/office/drawing/2014/main" id="{763075B6-933C-4D1C-B906-BC402A7F2F49}"/>
                    </a:ext>
                  </a:extLst>
                </p:cNvPr>
                <p:cNvSpPr/>
                <p:nvPr/>
              </p:nvSpPr>
              <p:spPr>
                <a:xfrm>
                  <a:off x="10952151" y="5385338"/>
                  <a:ext cx="323553" cy="32355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D5108F0-255D-4498-8E9A-907F0CF5EDEA}"/>
                    </a:ext>
                  </a:extLst>
                </p:cNvPr>
                <p:cNvSpPr txBox="1"/>
                <p:nvPr/>
              </p:nvSpPr>
              <p:spPr>
                <a:xfrm>
                  <a:off x="11334183" y="5264253"/>
                  <a:ext cx="3207769" cy="995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Century Gothic" panose="020B0502020202020204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New Data</a:t>
                  </a:r>
                </a:p>
              </p:txBody>
            </p:sp>
          </p:grpSp>
        </p:grpSp>
        <p:grpSp>
          <p:nvGrpSpPr>
            <p:cNvPr id="99" name="Ομάδα 98">
              <a:extLst>
                <a:ext uri="{FF2B5EF4-FFF2-40B4-BE49-F238E27FC236}">
                  <a16:creationId xmlns:a16="http://schemas.microsoft.com/office/drawing/2014/main" id="{3802E5B8-042F-480F-8043-877AF4FFABDE}"/>
                </a:ext>
              </a:extLst>
            </p:cNvPr>
            <p:cNvGrpSpPr/>
            <p:nvPr/>
          </p:nvGrpSpPr>
          <p:grpSpPr>
            <a:xfrm>
              <a:off x="835381" y="3040079"/>
              <a:ext cx="3401337" cy="672840"/>
              <a:chOff x="835381" y="4324201"/>
              <a:chExt cx="3401337" cy="672840"/>
            </a:xfrm>
          </p:grpSpPr>
          <p:sp>
            <p:nvSpPr>
              <p:cNvPr id="100" name="Rounded Rectangle 53">
                <a:extLst>
                  <a:ext uri="{FF2B5EF4-FFF2-40B4-BE49-F238E27FC236}">
                    <a16:creationId xmlns:a16="http://schemas.microsoft.com/office/drawing/2014/main" id="{33C8D5A1-4377-43FD-999B-B23D8A2E6886}"/>
                  </a:ext>
                </a:extLst>
              </p:cNvPr>
              <p:cNvSpPr/>
              <p:nvPr/>
            </p:nvSpPr>
            <p:spPr>
              <a:xfrm>
                <a:off x="835381" y="4324201"/>
                <a:ext cx="3401337" cy="672840"/>
              </a:xfrm>
              <a:prstGeom prst="roundRect">
                <a:avLst>
                  <a:gd name="adj" fmla="val 3817"/>
                </a:avLst>
              </a:prstGeom>
              <a:solidFill>
                <a:schemeClr val="bg1"/>
              </a:solidFill>
              <a:ln>
                <a:solidFill>
                  <a:srgbClr val="F0F1FA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grpSp>
            <p:nvGrpSpPr>
              <p:cNvPr id="101" name="Group 47">
                <a:extLst>
                  <a:ext uri="{FF2B5EF4-FFF2-40B4-BE49-F238E27FC236}">
                    <a16:creationId xmlns:a16="http://schemas.microsoft.com/office/drawing/2014/main" id="{CA4139A5-87F1-421B-A208-2C37B979B031}"/>
                  </a:ext>
                </a:extLst>
              </p:cNvPr>
              <p:cNvGrpSpPr/>
              <p:nvPr/>
            </p:nvGrpSpPr>
            <p:grpSpPr>
              <a:xfrm>
                <a:off x="1080758" y="4494363"/>
                <a:ext cx="1977133" cy="497574"/>
                <a:chOff x="10952151" y="5221766"/>
                <a:chExt cx="3954780" cy="995277"/>
              </a:xfrm>
            </p:grpSpPr>
            <p:sp>
              <p:nvSpPr>
                <p:cNvPr id="102" name="Oval 49">
                  <a:extLst>
                    <a:ext uri="{FF2B5EF4-FFF2-40B4-BE49-F238E27FC236}">
                      <a16:creationId xmlns:a16="http://schemas.microsoft.com/office/drawing/2014/main" id="{77E6E92A-E44A-4A21-8A43-FFF0484D3563}"/>
                    </a:ext>
                  </a:extLst>
                </p:cNvPr>
                <p:cNvSpPr/>
                <p:nvPr/>
              </p:nvSpPr>
              <p:spPr>
                <a:xfrm>
                  <a:off x="10952151" y="5385338"/>
                  <a:ext cx="323553" cy="32355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grpSp>
              <p:nvGrpSpPr>
                <p:cNvPr id="103" name="Group 50">
                  <a:extLst>
                    <a:ext uri="{FF2B5EF4-FFF2-40B4-BE49-F238E27FC236}">
                      <a16:creationId xmlns:a16="http://schemas.microsoft.com/office/drawing/2014/main" id="{DA5964BF-0A6C-4BCF-8EF7-A5D88473BA44}"/>
                    </a:ext>
                  </a:extLst>
                </p:cNvPr>
                <p:cNvGrpSpPr/>
                <p:nvPr/>
              </p:nvGrpSpPr>
              <p:grpSpPr>
                <a:xfrm>
                  <a:off x="11334185" y="5221766"/>
                  <a:ext cx="3572746" cy="995277"/>
                  <a:chOff x="10714754" y="5440382"/>
                  <a:chExt cx="3572746" cy="995277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91543657-7CD6-4C34-83AE-2D4EEC20450E}"/>
                      </a:ext>
                    </a:extLst>
                  </p:cNvPr>
                  <p:cNvSpPr txBox="1"/>
                  <p:nvPr/>
                </p:nvSpPr>
                <p:spPr>
                  <a:xfrm>
                    <a:off x="10714754" y="5440382"/>
                    <a:ext cx="3207768" cy="9952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dirty="0"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Old Data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D0A4A13D-D9BB-42D9-82B5-0FEDA523A0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94764" y="5707102"/>
                    <a:ext cx="2792736" cy="4886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b="1" dirty="0">
                      <a:solidFill>
                        <a:schemeClr val="tx2"/>
                      </a:solidFill>
                      <a:latin typeface="Century Gothic" panose="020B0502020202020204" pitchFamily="34" charset="0"/>
                      <a:ea typeface="Roboto Medium" panose="02000000000000000000" pitchFamily="2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</p:grp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027DAAA0-9B1A-4D96-ADAE-4DAF57BDD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7400" y="358319"/>
            <a:ext cx="744581" cy="676725"/>
          </a:xfrm>
          <a:prstGeom prst="rect">
            <a:avLst/>
          </a:prstGeom>
        </p:spPr>
      </p:pic>
      <p:sp>
        <p:nvSpPr>
          <p:cNvPr id="65" name="CuadroTexto 350">
            <a:extLst>
              <a:ext uri="{FF2B5EF4-FFF2-40B4-BE49-F238E27FC236}">
                <a16:creationId xmlns:a16="http://schemas.microsoft.com/office/drawing/2014/main" id="{026C207E-3D59-4C49-AE10-2F7A37718B9F}"/>
              </a:ext>
            </a:extLst>
          </p:cNvPr>
          <p:cNvSpPr txBox="1"/>
          <p:nvPr/>
        </p:nvSpPr>
        <p:spPr>
          <a:xfrm>
            <a:off x="1908721" y="523451"/>
            <a:ext cx="837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Extracting Unique &amp; Common Proteins</a:t>
            </a:r>
          </a:p>
        </p:txBody>
      </p:sp>
    </p:spTree>
    <p:extLst>
      <p:ext uri="{BB962C8B-B14F-4D97-AF65-F5344CB8AC3E}">
        <p14:creationId xmlns:p14="http://schemas.microsoft.com/office/powerpoint/2010/main" val="91102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1065505-BCC6-224B-B0D3-06F7460BC398}"/>
              </a:ext>
            </a:extLst>
          </p:cNvPr>
          <p:cNvGraphicFramePr/>
          <p:nvPr/>
        </p:nvGraphicFramePr>
        <p:xfrm>
          <a:off x="709264" y="2339831"/>
          <a:ext cx="6382196" cy="287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014643-3820-5B41-A13E-4FE31B20082B}"/>
              </a:ext>
            </a:extLst>
          </p:cNvPr>
          <p:cNvSpPr/>
          <p:nvPr/>
        </p:nvSpPr>
        <p:spPr>
          <a:xfrm>
            <a:off x="7480423" y="1689777"/>
            <a:ext cx="3997552" cy="3578701"/>
          </a:xfrm>
          <a:prstGeom prst="roundRect">
            <a:avLst>
              <a:gd name="adj" fmla="val 3817"/>
            </a:avLst>
          </a:prstGeom>
          <a:solidFill>
            <a:schemeClr val="bg1"/>
          </a:solidFill>
          <a:ln>
            <a:solidFill>
              <a:srgbClr val="F0F1FA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09B3EA-17CC-E04C-B393-BE63EF7F68B3}"/>
              </a:ext>
            </a:extLst>
          </p:cNvPr>
          <p:cNvGrpSpPr/>
          <p:nvPr/>
        </p:nvGrpSpPr>
        <p:grpSpPr>
          <a:xfrm>
            <a:off x="7730779" y="1887512"/>
            <a:ext cx="3496840" cy="3029099"/>
            <a:chOff x="15947606" y="4342590"/>
            <a:chExt cx="6994591" cy="605898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80DC39-4B24-B648-88FD-5E161FE2C168}"/>
                </a:ext>
              </a:extLst>
            </p:cNvPr>
            <p:cNvGrpSpPr/>
            <p:nvPr/>
          </p:nvGrpSpPr>
          <p:grpSpPr>
            <a:xfrm>
              <a:off x="15947606" y="4342590"/>
              <a:ext cx="6994591" cy="5013016"/>
              <a:chOff x="3057970" y="5907962"/>
              <a:chExt cx="6994591" cy="501301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515203-EBD6-C744-9817-C9F4F90EBE11}"/>
                  </a:ext>
                </a:extLst>
              </p:cNvPr>
              <p:cNvSpPr txBox="1"/>
              <p:nvPr/>
            </p:nvSpPr>
            <p:spPr>
              <a:xfrm>
                <a:off x="3057970" y="8150628"/>
                <a:ext cx="6994591" cy="2770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400" dirty="0"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 identification of the unique proteins in each brain regions allows to better understanding brain functions and regional specialization 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sz="1400" dirty="0">
                  <a:latin typeface="Century Gothic" panose="020B0502020202020204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AECED7B-E7C5-7A46-9F04-FA275E850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358" y="5907962"/>
                <a:ext cx="6321815" cy="1826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25397" tIns="25397" rIns="25397" bIns="25397" anchor="ctr">
                <a:spAutoFit/>
              </a:bodyPr>
              <a:lstStyle/>
              <a:p>
                <a:pPr algn="ctr" eaLnBrk="1">
                  <a:defRPr/>
                </a:pPr>
                <a:r>
                  <a:rPr lang="en-US" altLang="x-none" sz="2800" b="1" dirty="0">
                    <a:solidFill>
                      <a:schemeClr val="tx2"/>
                    </a:solidFill>
                    <a:latin typeface="Century Gothic" panose="020B0502020202020204" pitchFamily="34" charset="0"/>
                    <a:ea typeface="Open Sans Light" charset="0"/>
                    <a:cs typeface="Open Sans Light" charset="0"/>
                    <a:sym typeface="Open Sans Light" charset="0"/>
                  </a:rPr>
                  <a:t>Unique Proteins per Brain Region</a:t>
                </a:r>
                <a:endParaRPr lang="x-none" altLang="x-none" sz="2800" b="1" dirty="0">
                  <a:solidFill>
                    <a:schemeClr val="tx2"/>
                  </a:solidFill>
                  <a:latin typeface="Century Gothic" panose="020B0502020202020204" pitchFamily="34" charset="0"/>
                  <a:ea typeface="Open Sans Light" charset="0"/>
                  <a:cs typeface="Open Sans Light" charset="0"/>
                  <a:sym typeface="Open Sans Light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E56457-25DF-D748-B628-F803133C3497}"/>
                </a:ext>
              </a:extLst>
            </p:cNvPr>
            <p:cNvGrpSpPr/>
            <p:nvPr/>
          </p:nvGrpSpPr>
          <p:grpSpPr>
            <a:xfrm>
              <a:off x="17170851" y="9703857"/>
              <a:ext cx="4727415" cy="697719"/>
              <a:chOff x="2446462" y="10295389"/>
              <a:chExt cx="4727415" cy="69771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D5E882-DFA0-574A-9AA8-90EDC94E8C75}"/>
                  </a:ext>
                </a:extLst>
              </p:cNvPr>
              <p:cNvSpPr txBox="1"/>
              <p:nvPr/>
            </p:nvSpPr>
            <p:spPr>
              <a:xfrm flipH="1">
                <a:off x="2446462" y="10295391"/>
                <a:ext cx="2512135" cy="69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b="1" dirty="0">
                    <a:solidFill>
                      <a:schemeClr val="accent1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Unique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B97A14-B895-AF41-84BF-27E2162921C9}"/>
                  </a:ext>
                </a:extLst>
              </p:cNvPr>
              <p:cNvSpPr txBox="1"/>
              <p:nvPr/>
            </p:nvSpPr>
            <p:spPr>
              <a:xfrm flipH="1">
                <a:off x="5312985" y="10295389"/>
                <a:ext cx="1860892" cy="69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040"/>
                  </a:lnSpc>
                </a:pPr>
                <a:r>
                  <a:rPr lang="en-US" b="1" dirty="0">
                    <a:solidFill>
                      <a:schemeClr val="accent2"/>
                    </a:solidFill>
                    <a:latin typeface="Century Gothic" panose="020B0502020202020204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Total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5D8A9C8-7DB2-E441-83AF-CB89D9CB93EE}"/>
              </a:ext>
            </a:extLst>
          </p:cNvPr>
          <p:cNvSpPr txBox="1"/>
          <p:nvPr/>
        </p:nvSpPr>
        <p:spPr>
          <a:xfrm>
            <a:off x="746678" y="5490520"/>
            <a:ext cx="634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Brain Regions </a:t>
            </a:r>
            <a:endParaRPr lang="en-US" sz="2000" dirty="0">
              <a:latin typeface="Century Gothic" panose="020B0502020202020204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CuadroTexto 350">
            <a:extLst>
              <a:ext uri="{FF2B5EF4-FFF2-40B4-BE49-F238E27FC236}">
                <a16:creationId xmlns:a16="http://schemas.microsoft.com/office/drawing/2014/main" id="{959D8DF1-3305-4841-9A7F-CD27B38B8AEE}"/>
              </a:ext>
            </a:extLst>
          </p:cNvPr>
          <p:cNvSpPr txBox="1"/>
          <p:nvPr/>
        </p:nvSpPr>
        <p:spPr>
          <a:xfrm>
            <a:off x="1773947" y="412652"/>
            <a:ext cx="8639458" cy="707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rPr>
              <a:t>Unique Proteins</a:t>
            </a:r>
          </a:p>
        </p:txBody>
      </p:sp>
      <p:pic>
        <p:nvPicPr>
          <p:cNvPr id="25" name="Εικόνα 24">
            <a:extLst>
              <a:ext uri="{FF2B5EF4-FFF2-40B4-BE49-F238E27FC236}">
                <a16:creationId xmlns:a16="http://schemas.microsoft.com/office/drawing/2014/main" id="{38CF2BF4-DE96-4598-BFAA-16E3CE22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7" y="86726"/>
            <a:ext cx="3472647" cy="2114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C0478-2BF5-4134-8A6C-242B5ACFB5C0}"/>
              </a:ext>
            </a:extLst>
          </p:cNvPr>
          <p:cNvSpPr txBox="1"/>
          <p:nvPr/>
        </p:nvSpPr>
        <p:spPr>
          <a:xfrm>
            <a:off x="6281057" y="5459523"/>
            <a:ext cx="5839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Observations</a:t>
            </a:r>
          </a:p>
          <a:p>
            <a:r>
              <a:rPr lang="en-US" dirty="0">
                <a:latin typeface="+mj-lt"/>
              </a:rPr>
              <a:t>Some regions have more </a:t>
            </a:r>
            <a:r>
              <a:rPr lang="en-US" b="1" dirty="0">
                <a:latin typeface="+mj-lt"/>
              </a:rPr>
              <a:t>new unique proteins</a:t>
            </a:r>
            <a:r>
              <a:rPr lang="en-US" dirty="0">
                <a:latin typeface="+mj-lt"/>
              </a:rPr>
              <a:t> → possibly due to better data quality</a:t>
            </a:r>
          </a:p>
          <a:p>
            <a:r>
              <a:rPr lang="en-US" dirty="0">
                <a:latin typeface="+mj-lt"/>
              </a:rPr>
              <a:t>Cortex and hippocampus had the most </a:t>
            </a:r>
            <a:r>
              <a:rPr lang="en-US" b="1" dirty="0">
                <a:latin typeface="+mj-lt"/>
              </a:rPr>
              <a:t>shared</a:t>
            </a:r>
            <a:r>
              <a:rPr lang="en-US" dirty="0">
                <a:latin typeface="+mj-lt"/>
              </a:rPr>
              <a:t> proteins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848CE-C01A-4BA4-8CA6-499962B99E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53641"/>
            <a:ext cx="1046375" cy="9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0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5795E-A946-479F-8162-4012A2F6C2EE}"/>
              </a:ext>
            </a:extLst>
          </p:cNvPr>
          <p:cNvSpPr txBox="1"/>
          <p:nvPr/>
        </p:nvSpPr>
        <p:spPr>
          <a:xfrm>
            <a:off x="1586753" y="2404373"/>
            <a:ext cx="8305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What do the protein differences mean?</a:t>
            </a:r>
          </a:p>
          <a:p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Some proteins may have been missing in older datasets due to </a:t>
            </a:r>
            <a:r>
              <a:rPr lang="en-US" b="1" dirty="0">
                <a:latin typeface="+mj-lt"/>
              </a:rPr>
              <a:t>lower sensitivity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New dataset includes </a:t>
            </a:r>
            <a:r>
              <a:rPr lang="en-US" b="1" dirty="0">
                <a:latin typeface="+mj-lt"/>
              </a:rPr>
              <a:t>novel proteins</a:t>
            </a:r>
            <a:r>
              <a:rPr lang="en-US" dirty="0">
                <a:latin typeface="+mj-lt"/>
              </a:rPr>
              <a:t> that could be functionally relevant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Could indicate </a:t>
            </a:r>
            <a:r>
              <a:rPr lang="en-US" b="1" dirty="0">
                <a:latin typeface="+mj-lt"/>
              </a:rPr>
              <a:t>region-specific changes</a:t>
            </a:r>
            <a:r>
              <a:rPr lang="en-US" dirty="0">
                <a:latin typeface="+mj-lt"/>
              </a:rPr>
              <a:t> in brain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1CEB7-2C76-4B94-9CB9-173E30B54F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  <p:sp>
        <p:nvSpPr>
          <p:cNvPr id="7" name="CuadroTexto 350">
            <a:extLst>
              <a:ext uri="{FF2B5EF4-FFF2-40B4-BE49-F238E27FC236}">
                <a16:creationId xmlns:a16="http://schemas.microsoft.com/office/drawing/2014/main" id="{DE35233F-17A6-4CBE-BAFD-4A30856A176A}"/>
              </a:ext>
            </a:extLst>
          </p:cNvPr>
          <p:cNvSpPr txBox="1"/>
          <p:nvPr/>
        </p:nvSpPr>
        <p:spPr>
          <a:xfrm>
            <a:off x="3416953" y="523451"/>
            <a:ext cx="5358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Biological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51889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881F58-94DB-471A-9FA0-2EE6FBBB7EA4}"/>
              </a:ext>
            </a:extLst>
          </p:cNvPr>
          <p:cNvSpPr txBox="1"/>
          <p:nvPr/>
        </p:nvSpPr>
        <p:spPr>
          <a:xfrm>
            <a:off x="488576" y="1721346"/>
            <a:ext cx="114210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What is Gene Ontology?</a:t>
            </a:r>
          </a:p>
          <a:p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Gene Ontology (GO) is a framework for the functional annotation of genes and proteins. It provides a standardized vocabulary to describe gene products in terms of their:</a:t>
            </a:r>
          </a:p>
          <a:p>
            <a:pPr algn="just"/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Biological Process (BP): </a:t>
            </a:r>
            <a:r>
              <a:rPr lang="en-US" dirty="0">
                <a:latin typeface="+mj-lt"/>
              </a:rPr>
              <a:t>What broader biological processes the gene/protein is involved in (e.g., cell division, signal transduction).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Molecular Function (MF): </a:t>
            </a:r>
            <a:r>
              <a:rPr lang="en-US" dirty="0">
                <a:latin typeface="+mj-lt"/>
              </a:rPr>
              <a:t>The specific molecular activities of the gene/protein (e.g., kinase activity, DNA binding).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Cellular Component (CC): </a:t>
            </a:r>
            <a:r>
              <a:rPr lang="en-US" dirty="0">
                <a:latin typeface="+mj-lt"/>
              </a:rPr>
              <a:t>Where the gene/protein is located in the cell (e.g., nucleus, cytoplasm, membrane).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E334D-CDDF-40D1-B12B-8FC86D37E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0"/>
          <a:stretch/>
        </p:blipFill>
        <p:spPr>
          <a:xfrm>
            <a:off x="11030482" y="108071"/>
            <a:ext cx="1046375" cy="960295"/>
          </a:xfrm>
          <a:prstGeom prst="rect">
            <a:avLst/>
          </a:prstGeom>
        </p:spPr>
      </p:pic>
      <p:sp>
        <p:nvSpPr>
          <p:cNvPr id="7" name="CuadroTexto 350">
            <a:extLst>
              <a:ext uri="{FF2B5EF4-FFF2-40B4-BE49-F238E27FC236}">
                <a16:creationId xmlns:a16="http://schemas.microsoft.com/office/drawing/2014/main" id="{34D265BF-6676-4B97-BC16-7D0BF8B83602}"/>
              </a:ext>
            </a:extLst>
          </p:cNvPr>
          <p:cNvSpPr txBox="1"/>
          <p:nvPr/>
        </p:nvSpPr>
        <p:spPr>
          <a:xfrm>
            <a:off x="1197188" y="523451"/>
            <a:ext cx="9797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Introduction to Gene Ontology (GO) Analysis </a:t>
            </a:r>
          </a:p>
        </p:txBody>
      </p:sp>
    </p:spTree>
    <p:extLst>
      <p:ext uri="{BB962C8B-B14F-4D97-AF65-F5344CB8AC3E}">
        <p14:creationId xmlns:p14="http://schemas.microsoft.com/office/powerpoint/2010/main" val="211149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Εικόνα 79">
            <a:extLst>
              <a:ext uri="{FF2B5EF4-FFF2-40B4-BE49-F238E27FC236}">
                <a16:creationId xmlns:a16="http://schemas.microsoft.com/office/drawing/2014/main" id="{5DC772B9-4D27-4F0C-A9A5-C6FE8F64C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19" y="2529639"/>
            <a:ext cx="2610171" cy="2894342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0EC5C-0C41-ED42-90C8-65D556BC079A}"/>
              </a:ext>
            </a:extLst>
          </p:cNvPr>
          <p:cNvSpPr/>
          <p:nvPr/>
        </p:nvSpPr>
        <p:spPr>
          <a:xfrm>
            <a:off x="7981402" y="621475"/>
            <a:ext cx="1493458" cy="3936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C898A-E5C3-FF4F-A304-BC62FAB75157}"/>
              </a:ext>
            </a:extLst>
          </p:cNvPr>
          <p:cNvSpPr txBox="1"/>
          <p:nvPr/>
        </p:nvSpPr>
        <p:spPr>
          <a:xfrm>
            <a:off x="8397882" y="722071"/>
            <a:ext cx="660499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Parent GO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F471-47C4-234D-9CDF-EF1E7E0974E2}"/>
              </a:ext>
            </a:extLst>
          </p:cNvPr>
          <p:cNvSpPr txBox="1"/>
          <p:nvPr/>
        </p:nvSpPr>
        <p:spPr>
          <a:xfrm>
            <a:off x="9991050" y="3398901"/>
            <a:ext cx="808275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006DEC-5FA1-6047-A419-E15DC7D81823}"/>
              </a:ext>
            </a:extLst>
          </p:cNvPr>
          <p:cNvSpPr txBox="1"/>
          <p:nvPr/>
        </p:nvSpPr>
        <p:spPr>
          <a:xfrm>
            <a:off x="7919861" y="1694319"/>
            <a:ext cx="95604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2EC4B4-FB80-284E-B861-734D0540AC60}"/>
              </a:ext>
            </a:extLst>
          </p:cNvPr>
          <p:cNvSpPr txBox="1"/>
          <p:nvPr/>
        </p:nvSpPr>
        <p:spPr>
          <a:xfrm>
            <a:off x="5935661" y="5088408"/>
            <a:ext cx="95604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6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95FC3-F344-E248-B6F8-B829F357F312}"/>
              </a:ext>
            </a:extLst>
          </p:cNvPr>
          <p:cNvSpPr/>
          <p:nvPr/>
        </p:nvSpPr>
        <p:spPr>
          <a:xfrm>
            <a:off x="8103915" y="1279555"/>
            <a:ext cx="1248431" cy="4948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rgbClr val="1C819E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C2836C-880B-3E4A-9B76-436B65878540}"/>
              </a:ext>
            </a:extLst>
          </p:cNvPr>
          <p:cNvSpPr txBox="1"/>
          <p:nvPr/>
        </p:nvSpPr>
        <p:spPr>
          <a:xfrm>
            <a:off x="8253731" y="1369746"/>
            <a:ext cx="917008" cy="369332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Child GO term 1</a:t>
            </a:r>
            <a:r>
              <a:rPr lang="en-US" sz="1200" baseline="30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st</a:t>
            </a:r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 Level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62A100B-FE94-B040-A607-79879BE37620}"/>
              </a:ext>
            </a:extLst>
          </p:cNvPr>
          <p:cNvSpPr/>
          <p:nvPr/>
        </p:nvSpPr>
        <p:spPr>
          <a:xfrm>
            <a:off x="10272674" y="1764367"/>
            <a:ext cx="1493458" cy="3936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73B315-6F65-9F42-975C-54E95FD5E72F}"/>
              </a:ext>
            </a:extLst>
          </p:cNvPr>
          <p:cNvSpPr txBox="1"/>
          <p:nvPr/>
        </p:nvSpPr>
        <p:spPr>
          <a:xfrm>
            <a:off x="10057775" y="6061385"/>
            <a:ext cx="665147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Finish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2D7544-2C05-1B45-B9A1-DD38177B13E9}"/>
              </a:ext>
            </a:extLst>
          </p:cNvPr>
          <p:cNvSpPr txBox="1"/>
          <p:nvPr/>
        </p:nvSpPr>
        <p:spPr>
          <a:xfrm>
            <a:off x="9904637" y="5088408"/>
            <a:ext cx="956042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D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Decision</a:t>
            </a:r>
            <a:endParaRPr lang="en-US" sz="6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059F3B24-A0A4-482C-8F34-D9D0CC0A3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pic>
        <p:nvPicPr>
          <p:cNvPr id="39" name="Εικόνα 38">
            <a:extLst>
              <a:ext uri="{FF2B5EF4-FFF2-40B4-BE49-F238E27FC236}">
                <a16:creationId xmlns:a16="http://schemas.microsoft.com/office/drawing/2014/main" id="{10C14944-8B85-48BC-9ED8-673125EC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37" y="629581"/>
            <a:ext cx="4929799" cy="5850424"/>
          </a:xfrm>
          <a:prstGeom prst="rect">
            <a:avLst/>
          </a:prstGeom>
        </p:spPr>
      </p:pic>
      <p:sp>
        <p:nvSpPr>
          <p:cNvPr id="24" name="Rectangle 2">
            <a:extLst>
              <a:ext uri="{FF2B5EF4-FFF2-40B4-BE49-F238E27FC236}">
                <a16:creationId xmlns:a16="http://schemas.microsoft.com/office/drawing/2014/main" id="{D2A28961-3BDA-4507-B6FA-C408BEAF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76320-708F-EB42-9917-8946F854ACC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50638" y="818300"/>
            <a:ext cx="4530764" cy="7599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10929108-E15C-A048-8FC9-EB8DF9FE05FE}"/>
              </a:ext>
            </a:extLst>
          </p:cNvPr>
          <p:cNvSpPr/>
          <p:nvPr/>
        </p:nvSpPr>
        <p:spPr>
          <a:xfrm>
            <a:off x="2407416" y="356638"/>
            <a:ext cx="1253484" cy="907306"/>
          </a:xfrm>
          <a:prstGeom prst="diamond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47" name="Straight Arrow Connector 7">
            <a:extLst>
              <a:ext uri="{FF2B5EF4-FFF2-40B4-BE49-F238E27FC236}">
                <a16:creationId xmlns:a16="http://schemas.microsoft.com/office/drawing/2014/main" id="{AF9B01F1-717E-4E77-ACAE-643A5D8F7A0C}"/>
              </a:ext>
            </a:extLst>
          </p:cNvPr>
          <p:cNvCxnSpPr>
            <a:cxnSpLocks/>
          </p:cNvCxnSpPr>
          <p:nvPr/>
        </p:nvCxnSpPr>
        <p:spPr>
          <a:xfrm>
            <a:off x="4975412" y="1542930"/>
            <a:ext cx="3128503" cy="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Έκρηξη: 14 ακτίνες 48">
            <a:extLst>
              <a:ext uri="{FF2B5EF4-FFF2-40B4-BE49-F238E27FC236}">
                <a16:creationId xmlns:a16="http://schemas.microsoft.com/office/drawing/2014/main" id="{3DC28D1A-01B5-45DB-9247-94AC93F7A5DF}"/>
              </a:ext>
            </a:extLst>
          </p:cNvPr>
          <p:cNvSpPr/>
          <p:nvPr/>
        </p:nvSpPr>
        <p:spPr>
          <a:xfrm rot="977554">
            <a:off x="1254900" y="1192993"/>
            <a:ext cx="1037188" cy="778414"/>
          </a:xfrm>
          <a:prstGeom prst="irregularSeal2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0" name="Έκρηξη: 14 ακτίνες 49">
            <a:extLst>
              <a:ext uri="{FF2B5EF4-FFF2-40B4-BE49-F238E27FC236}">
                <a16:creationId xmlns:a16="http://schemas.microsoft.com/office/drawing/2014/main" id="{D1BA1D72-6670-401B-93A5-4DC71F12B113}"/>
              </a:ext>
            </a:extLst>
          </p:cNvPr>
          <p:cNvSpPr/>
          <p:nvPr/>
        </p:nvSpPr>
        <p:spPr>
          <a:xfrm rot="977554">
            <a:off x="2093666" y="1207559"/>
            <a:ext cx="1141039" cy="778414"/>
          </a:xfrm>
          <a:prstGeom prst="irregularSeal2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1" name="Έκρηξη: 14 ακτίνες 50">
            <a:extLst>
              <a:ext uri="{FF2B5EF4-FFF2-40B4-BE49-F238E27FC236}">
                <a16:creationId xmlns:a16="http://schemas.microsoft.com/office/drawing/2014/main" id="{4F94912D-2F86-4CE9-BF0F-8E53030DAC76}"/>
              </a:ext>
            </a:extLst>
          </p:cNvPr>
          <p:cNvSpPr/>
          <p:nvPr/>
        </p:nvSpPr>
        <p:spPr>
          <a:xfrm rot="977554">
            <a:off x="3987407" y="1186807"/>
            <a:ext cx="1141039" cy="778414"/>
          </a:xfrm>
          <a:prstGeom prst="irregularSeal2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47036A3C-25C5-45BA-A7DA-6B662B0B4F45}"/>
              </a:ext>
            </a:extLst>
          </p:cNvPr>
          <p:cNvCxnSpPr>
            <a:cxnSpLocks/>
            <a:endCxn id="78" idx="1"/>
          </p:cNvCxnSpPr>
          <p:nvPr/>
        </p:nvCxnSpPr>
        <p:spPr>
          <a:xfrm>
            <a:off x="3822136" y="6240990"/>
            <a:ext cx="4097725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F9D6F0-CB25-9E4B-A201-C1F1092FC7BD}"/>
              </a:ext>
            </a:extLst>
          </p:cNvPr>
          <p:cNvSpPr txBox="1"/>
          <p:nvPr/>
        </p:nvSpPr>
        <p:spPr>
          <a:xfrm>
            <a:off x="10540143" y="1848375"/>
            <a:ext cx="958517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Quick GO API </a:t>
            </a:r>
          </a:p>
        </p:txBody>
      </p:sp>
      <p:grpSp>
        <p:nvGrpSpPr>
          <p:cNvPr id="35" name="Group 70">
            <a:extLst>
              <a:ext uri="{FF2B5EF4-FFF2-40B4-BE49-F238E27FC236}">
                <a16:creationId xmlns:a16="http://schemas.microsoft.com/office/drawing/2014/main" id="{83AD491A-93E8-460E-8A82-119EEEFE92ED}"/>
              </a:ext>
            </a:extLst>
          </p:cNvPr>
          <p:cNvGrpSpPr/>
          <p:nvPr/>
        </p:nvGrpSpPr>
        <p:grpSpPr>
          <a:xfrm rot="16200000">
            <a:off x="9323053" y="1004356"/>
            <a:ext cx="1057046" cy="412398"/>
            <a:chOff x="4631773" y="4909299"/>
            <a:chExt cx="2927606" cy="659946"/>
          </a:xfrm>
        </p:grpSpPr>
        <p:cxnSp>
          <p:nvCxnSpPr>
            <p:cNvPr id="38" name="Straight Connector 71">
              <a:extLst>
                <a:ext uri="{FF2B5EF4-FFF2-40B4-BE49-F238E27FC236}">
                  <a16:creationId xmlns:a16="http://schemas.microsoft.com/office/drawing/2014/main" id="{DC4A6186-873B-4161-9C48-9C5ADB04689E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63" y="5295084"/>
              <a:ext cx="255422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72">
              <a:extLst>
                <a:ext uri="{FF2B5EF4-FFF2-40B4-BE49-F238E27FC236}">
                  <a16:creationId xmlns:a16="http://schemas.microsoft.com/office/drawing/2014/main" id="{42B54745-357E-45F3-A47D-36BA13E24D97}"/>
                </a:ext>
              </a:extLst>
            </p:cNvPr>
            <p:cNvSpPr/>
            <p:nvPr/>
          </p:nvSpPr>
          <p:spPr>
            <a:xfrm flipV="1">
              <a:off x="7185999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grpSp>
          <p:nvGrpSpPr>
            <p:cNvPr id="43" name="Group 73">
              <a:extLst>
                <a:ext uri="{FF2B5EF4-FFF2-40B4-BE49-F238E27FC236}">
                  <a16:creationId xmlns:a16="http://schemas.microsoft.com/office/drawing/2014/main" id="{EAED8C47-47E6-438C-9A97-C6E9681DABC5}"/>
                </a:ext>
              </a:extLst>
            </p:cNvPr>
            <p:cNvGrpSpPr/>
            <p:nvPr/>
          </p:nvGrpSpPr>
          <p:grpSpPr>
            <a:xfrm>
              <a:off x="4631773" y="4909299"/>
              <a:ext cx="2927606" cy="201476"/>
              <a:chOff x="4631773" y="4972345"/>
              <a:chExt cx="2927606" cy="138430"/>
            </a:xfrm>
          </p:grpSpPr>
          <p:cxnSp>
            <p:nvCxnSpPr>
              <p:cNvPr id="46" name="Straight Connector 76">
                <a:extLst>
                  <a:ext uri="{FF2B5EF4-FFF2-40B4-BE49-F238E27FC236}">
                    <a16:creationId xmlns:a16="http://schemas.microsoft.com/office/drawing/2014/main" id="{FDC9BD33-7009-4664-83B8-244B1B917452}"/>
                  </a:ext>
                </a:extLst>
              </p:cNvPr>
              <p:cNvCxnSpPr/>
              <p:nvPr/>
            </p:nvCxnSpPr>
            <p:spPr>
              <a:xfrm flipV="1">
                <a:off x="7559379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77">
                <a:extLst>
                  <a:ext uri="{FF2B5EF4-FFF2-40B4-BE49-F238E27FC236}">
                    <a16:creationId xmlns:a16="http://schemas.microsoft.com/office/drawing/2014/main" id="{DE21F001-B758-4C6C-81B7-20F237E0CCFE}"/>
                  </a:ext>
                </a:extLst>
              </p:cNvPr>
              <p:cNvCxnSpPr/>
              <p:nvPr/>
            </p:nvCxnSpPr>
            <p:spPr>
              <a:xfrm flipH="1" flipV="1">
                <a:off x="4631773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Arc 74">
              <a:extLst>
                <a:ext uri="{FF2B5EF4-FFF2-40B4-BE49-F238E27FC236}">
                  <a16:creationId xmlns:a16="http://schemas.microsoft.com/office/drawing/2014/main" id="{BBC21154-DD15-4352-A840-BC4413E0BEC9}"/>
                </a:ext>
              </a:extLst>
            </p:cNvPr>
            <p:cNvSpPr/>
            <p:nvPr/>
          </p:nvSpPr>
          <p:spPr>
            <a:xfrm flipH="1" flipV="1">
              <a:off x="4631773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45" name="Straight Connector 75">
              <a:extLst>
                <a:ext uri="{FF2B5EF4-FFF2-40B4-BE49-F238E27FC236}">
                  <a16:creationId xmlns:a16="http://schemas.microsoft.com/office/drawing/2014/main" id="{A5F390C2-BE7C-4EDF-A95F-6791E59108C7}"/>
                </a:ext>
              </a:extLst>
            </p:cNvPr>
            <p:cNvCxnSpPr/>
            <p:nvPr/>
          </p:nvCxnSpPr>
          <p:spPr>
            <a:xfrm>
              <a:off x="6095576" y="5295084"/>
              <a:ext cx="0" cy="27416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Γραμμή σύνδεσης: Καμπύλη 6">
            <a:extLst>
              <a:ext uri="{FF2B5EF4-FFF2-40B4-BE49-F238E27FC236}">
                <a16:creationId xmlns:a16="http://schemas.microsoft.com/office/drawing/2014/main" id="{BEC7B016-E4ED-4DEE-9B5C-9A775D27AEB3}"/>
              </a:ext>
            </a:extLst>
          </p:cNvPr>
          <p:cNvCxnSpPr>
            <a:cxnSpLocks/>
            <a:stCxn id="36" idx="0"/>
          </p:cNvCxnSpPr>
          <p:nvPr/>
        </p:nvCxnSpPr>
        <p:spPr>
          <a:xfrm rot="16200000" flipV="1">
            <a:off x="10456602" y="1201565"/>
            <a:ext cx="550196" cy="57540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Isosceles Triangle 41">
            <a:extLst>
              <a:ext uri="{FF2B5EF4-FFF2-40B4-BE49-F238E27FC236}">
                <a16:creationId xmlns:a16="http://schemas.microsoft.com/office/drawing/2014/main" id="{0A56C3E8-605F-451A-9D22-F39AE5899BC1}"/>
              </a:ext>
            </a:extLst>
          </p:cNvPr>
          <p:cNvSpPr/>
          <p:nvPr/>
        </p:nvSpPr>
        <p:spPr>
          <a:xfrm rot="16200000">
            <a:off x="10302816" y="1124238"/>
            <a:ext cx="282359" cy="154348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4" name="Rounded Rectangle 35">
            <a:extLst>
              <a:ext uri="{FF2B5EF4-FFF2-40B4-BE49-F238E27FC236}">
                <a16:creationId xmlns:a16="http://schemas.microsoft.com/office/drawing/2014/main" id="{DCB15E39-729B-4052-A6CD-5B445294D590}"/>
              </a:ext>
            </a:extLst>
          </p:cNvPr>
          <p:cNvSpPr/>
          <p:nvPr/>
        </p:nvSpPr>
        <p:spPr>
          <a:xfrm>
            <a:off x="10272674" y="5116539"/>
            <a:ext cx="1493458" cy="39365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71B35F-F7F1-4F83-97E4-D1B379CF14BC}"/>
              </a:ext>
            </a:extLst>
          </p:cNvPr>
          <p:cNvSpPr txBox="1"/>
          <p:nvPr/>
        </p:nvSpPr>
        <p:spPr>
          <a:xfrm>
            <a:off x="10521170" y="5220545"/>
            <a:ext cx="958517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Uniprot</a:t>
            </a:r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 API </a:t>
            </a:r>
          </a:p>
        </p:txBody>
      </p:sp>
      <p:cxnSp>
        <p:nvCxnSpPr>
          <p:cNvPr id="12" name="Γραμμή σύνδεσης: Καμπύλη 11">
            <a:extLst>
              <a:ext uri="{FF2B5EF4-FFF2-40B4-BE49-F238E27FC236}">
                <a16:creationId xmlns:a16="http://schemas.microsoft.com/office/drawing/2014/main" id="{B83C0566-E3C2-4326-8D26-89374717DCAC}"/>
              </a:ext>
            </a:extLst>
          </p:cNvPr>
          <p:cNvCxnSpPr>
            <a:cxnSpLocks/>
            <a:stCxn id="54" idx="2"/>
            <a:endCxn id="78" idx="3"/>
          </p:cNvCxnSpPr>
          <p:nvPr/>
        </p:nvCxnSpPr>
        <p:spPr>
          <a:xfrm rot="5400000">
            <a:off x="9797653" y="5019239"/>
            <a:ext cx="730801" cy="171270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7" name="Isosceles Triangle 41">
            <a:extLst>
              <a:ext uri="{FF2B5EF4-FFF2-40B4-BE49-F238E27FC236}">
                <a16:creationId xmlns:a16="http://schemas.microsoft.com/office/drawing/2014/main" id="{86EDFA25-5173-444A-A60D-BD83E19029D7}"/>
              </a:ext>
            </a:extLst>
          </p:cNvPr>
          <p:cNvSpPr/>
          <p:nvPr/>
        </p:nvSpPr>
        <p:spPr>
          <a:xfrm rot="16200000">
            <a:off x="9251082" y="6163815"/>
            <a:ext cx="282359" cy="154348"/>
          </a:xfrm>
          <a:prstGeom prst="triangl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58" name="Rounded Rectangle 35">
            <a:extLst>
              <a:ext uri="{FF2B5EF4-FFF2-40B4-BE49-F238E27FC236}">
                <a16:creationId xmlns:a16="http://schemas.microsoft.com/office/drawing/2014/main" id="{0BACC7C9-53F9-4FE6-8606-35F96C0CA886}"/>
              </a:ext>
            </a:extLst>
          </p:cNvPr>
          <p:cNvSpPr/>
          <p:nvPr/>
        </p:nvSpPr>
        <p:spPr>
          <a:xfrm>
            <a:off x="10249865" y="3341057"/>
            <a:ext cx="1493458" cy="393650"/>
          </a:xfrm>
          <a:prstGeom prst="roundRect">
            <a:avLst>
              <a:gd name="adj" fmla="val 50000"/>
            </a:avLst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60A8A0-44DB-4260-9768-733E0BD8B0AF}"/>
              </a:ext>
            </a:extLst>
          </p:cNvPr>
          <p:cNvSpPr txBox="1"/>
          <p:nvPr/>
        </p:nvSpPr>
        <p:spPr>
          <a:xfrm>
            <a:off x="10517335" y="3452612"/>
            <a:ext cx="958517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Final Tables  </a:t>
            </a:r>
          </a:p>
        </p:txBody>
      </p:sp>
      <p:grpSp>
        <p:nvGrpSpPr>
          <p:cNvPr id="61" name="Group 70">
            <a:extLst>
              <a:ext uri="{FF2B5EF4-FFF2-40B4-BE49-F238E27FC236}">
                <a16:creationId xmlns:a16="http://schemas.microsoft.com/office/drawing/2014/main" id="{B6FAD37E-F539-438C-AB8A-8BFFDD0BBC91}"/>
              </a:ext>
            </a:extLst>
          </p:cNvPr>
          <p:cNvGrpSpPr/>
          <p:nvPr/>
        </p:nvGrpSpPr>
        <p:grpSpPr>
          <a:xfrm rot="16200000">
            <a:off x="9376114" y="3373444"/>
            <a:ext cx="1057046" cy="412398"/>
            <a:chOff x="4631773" y="4909299"/>
            <a:chExt cx="2927606" cy="659946"/>
          </a:xfrm>
        </p:grpSpPr>
        <p:cxnSp>
          <p:nvCxnSpPr>
            <p:cNvPr id="62" name="Straight Connector 71">
              <a:extLst>
                <a:ext uri="{FF2B5EF4-FFF2-40B4-BE49-F238E27FC236}">
                  <a16:creationId xmlns:a16="http://schemas.microsoft.com/office/drawing/2014/main" id="{E04E22D8-725D-4DC5-9251-3A229B9E4292}"/>
                </a:ext>
              </a:extLst>
            </p:cNvPr>
            <p:cNvCxnSpPr>
              <a:cxnSpLocks/>
            </p:cNvCxnSpPr>
            <p:nvPr/>
          </p:nvCxnSpPr>
          <p:spPr>
            <a:xfrm>
              <a:off x="4818463" y="5295084"/>
              <a:ext cx="2554226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rc 72">
              <a:extLst>
                <a:ext uri="{FF2B5EF4-FFF2-40B4-BE49-F238E27FC236}">
                  <a16:creationId xmlns:a16="http://schemas.microsoft.com/office/drawing/2014/main" id="{C35A4AC1-57E2-42BD-825D-7DA6E9C8DE59}"/>
                </a:ext>
              </a:extLst>
            </p:cNvPr>
            <p:cNvSpPr/>
            <p:nvPr/>
          </p:nvSpPr>
          <p:spPr>
            <a:xfrm flipV="1">
              <a:off x="7185999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grpSp>
          <p:nvGrpSpPr>
            <p:cNvPr id="64" name="Group 73">
              <a:extLst>
                <a:ext uri="{FF2B5EF4-FFF2-40B4-BE49-F238E27FC236}">
                  <a16:creationId xmlns:a16="http://schemas.microsoft.com/office/drawing/2014/main" id="{A3B99C4B-1C73-42C2-A308-2221832441DE}"/>
                </a:ext>
              </a:extLst>
            </p:cNvPr>
            <p:cNvGrpSpPr/>
            <p:nvPr/>
          </p:nvGrpSpPr>
          <p:grpSpPr>
            <a:xfrm>
              <a:off x="4631773" y="4909299"/>
              <a:ext cx="2927606" cy="201476"/>
              <a:chOff x="4631773" y="4972345"/>
              <a:chExt cx="2927606" cy="138430"/>
            </a:xfrm>
          </p:grpSpPr>
          <p:cxnSp>
            <p:nvCxnSpPr>
              <p:cNvPr id="67" name="Straight Connector 76">
                <a:extLst>
                  <a:ext uri="{FF2B5EF4-FFF2-40B4-BE49-F238E27FC236}">
                    <a16:creationId xmlns:a16="http://schemas.microsoft.com/office/drawing/2014/main" id="{752025B0-D623-4D84-BC12-43AB3C9CAD7D}"/>
                  </a:ext>
                </a:extLst>
              </p:cNvPr>
              <p:cNvCxnSpPr/>
              <p:nvPr/>
            </p:nvCxnSpPr>
            <p:spPr>
              <a:xfrm flipV="1">
                <a:off x="7559379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77">
                <a:extLst>
                  <a:ext uri="{FF2B5EF4-FFF2-40B4-BE49-F238E27FC236}">
                    <a16:creationId xmlns:a16="http://schemas.microsoft.com/office/drawing/2014/main" id="{3CD07BB9-1B66-4879-8A98-258E7A34E6C9}"/>
                  </a:ext>
                </a:extLst>
              </p:cNvPr>
              <p:cNvCxnSpPr/>
              <p:nvPr/>
            </p:nvCxnSpPr>
            <p:spPr>
              <a:xfrm flipH="1" flipV="1">
                <a:off x="4631773" y="4972345"/>
                <a:ext cx="0" cy="13843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Arc 74">
              <a:extLst>
                <a:ext uri="{FF2B5EF4-FFF2-40B4-BE49-F238E27FC236}">
                  <a16:creationId xmlns:a16="http://schemas.microsoft.com/office/drawing/2014/main" id="{EA775B46-DD61-4C2C-B286-28832A9BF27B}"/>
                </a:ext>
              </a:extLst>
            </p:cNvPr>
            <p:cNvSpPr/>
            <p:nvPr/>
          </p:nvSpPr>
          <p:spPr>
            <a:xfrm flipH="1" flipV="1">
              <a:off x="4631773" y="4921704"/>
              <a:ext cx="373380" cy="373380"/>
            </a:xfrm>
            <a:prstGeom prst="arc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5400">
                <a:latin typeface="Poppins Medium" pitchFamily="2" charset="77"/>
                <a:cs typeface="Poppins Medium" pitchFamily="2" charset="77"/>
              </a:endParaRPr>
            </a:p>
          </p:txBody>
        </p:sp>
        <p:cxnSp>
          <p:nvCxnSpPr>
            <p:cNvPr id="66" name="Straight Connector 75">
              <a:extLst>
                <a:ext uri="{FF2B5EF4-FFF2-40B4-BE49-F238E27FC236}">
                  <a16:creationId xmlns:a16="http://schemas.microsoft.com/office/drawing/2014/main" id="{4018E8EA-8060-42E0-BEC9-36D0D0F6B665}"/>
                </a:ext>
              </a:extLst>
            </p:cNvPr>
            <p:cNvCxnSpPr/>
            <p:nvPr/>
          </p:nvCxnSpPr>
          <p:spPr>
            <a:xfrm>
              <a:off x="6095576" y="5295084"/>
              <a:ext cx="0" cy="274161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Έκρηξη: 14 ακτίνες 76">
            <a:extLst>
              <a:ext uri="{FF2B5EF4-FFF2-40B4-BE49-F238E27FC236}">
                <a16:creationId xmlns:a16="http://schemas.microsoft.com/office/drawing/2014/main" id="{680151C4-FDFF-47BD-A39E-71B46F233BEA}"/>
              </a:ext>
            </a:extLst>
          </p:cNvPr>
          <p:cNvSpPr/>
          <p:nvPr/>
        </p:nvSpPr>
        <p:spPr>
          <a:xfrm rot="977554">
            <a:off x="2594819" y="5851783"/>
            <a:ext cx="1141039" cy="778414"/>
          </a:xfrm>
          <a:prstGeom prst="irregularSeal2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47FE6AAA-BA32-47BD-B75D-C584BC7ED38F}"/>
              </a:ext>
            </a:extLst>
          </p:cNvPr>
          <p:cNvSpPr/>
          <p:nvPr/>
        </p:nvSpPr>
        <p:spPr>
          <a:xfrm>
            <a:off x="7919861" y="5927443"/>
            <a:ext cx="1386841" cy="6270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1C819E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EFABEB-EF9D-47EF-B8F7-19CAEBCE42FD}"/>
              </a:ext>
            </a:extLst>
          </p:cNvPr>
          <p:cNvSpPr txBox="1"/>
          <p:nvPr/>
        </p:nvSpPr>
        <p:spPr>
          <a:xfrm>
            <a:off x="8136336" y="5945522"/>
            <a:ext cx="1036909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Child GO term as seen in </a:t>
            </a:r>
            <a:r>
              <a:rPr lang="en-US" sz="1200" dirty="0" err="1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Uniprot</a:t>
            </a:r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868849BA-3939-4BD6-A241-896AC7775AF7}"/>
              </a:ext>
            </a:extLst>
          </p:cNvPr>
          <p:cNvCxnSpPr>
            <a:cxnSpLocks/>
          </p:cNvCxnSpPr>
          <p:nvPr/>
        </p:nvCxnSpPr>
        <p:spPr>
          <a:xfrm flipH="1">
            <a:off x="8458824" y="1961192"/>
            <a:ext cx="195967" cy="53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C956E48E-0618-41FD-AF3A-5358DDBFA389}"/>
              </a:ext>
            </a:extLst>
          </p:cNvPr>
          <p:cNvCxnSpPr>
            <a:cxnSpLocks/>
          </p:cNvCxnSpPr>
          <p:nvPr/>
        </p:nvCxnSpPr>
        <p:spPr>
          <a:xfrm flipH="1" flipV="1">
            <a:off x="8458824" y="5088408"/>
            <a:ext cx="344518" cy="7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4" name="Εικόνα 83">
            <a:extLst>
              <a:ext uri="{FF2B5EF4-FFF2-40B4-BE49-F238E27FC236}">
                <a16:creationId xmlns:a16="http://schemas.microsoft.com/office/drawing/2014/main" id="{F012A332-2CBA-4F0C-A3C3-3F4F0FE67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742" y="3365843"/>
            <a:ext cx="735451" cy="668427"/>
          </a:xfrm>
          <a:prstGeom prst="rect">
            <a:avLst/>
          </a:prstGeom>
        </p:spPr>
      </p:pic>
      <p:sp>
        <p:nvSpPr>
          <p:cNvPr id="85" name="Rounded Rectangle 4">
            <a:extLst>
              <a:ext uri="{FF2B5EF4-FFF2-40B4-BE49-F238E27FC236}">
                <a16:creationId xmlns:a16="http://schemas.microsoft.com/office/drawing/2014/main" id="{62B0A274-113B-4A27-A080-1FD5DE3AA045}"/>
              </a:ext>
            </a:extLst>
          </p:cNvPr>
          <p:cNvSpPr/>
          <p:nvPr/>
        </p:nvSpPr>
        <p:spPr>
          <a:xfrm rot="16608192">
            <a:off x="-210662" y="3382817"/>
            <a:ext cx="1493458" cy="39365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70C863-1DB1-4D62-95D0-440F1AB8ACD2}"/>
              </a:ext>
            </a:extLst>
          </p:cNvPr>
          <p:cNvSpPr txBox="1"/>
          <p:nvPr/>
        </p:nvSpPr>
        <p:spPr>
          <a:xfrm rot="16698219">
            <a:off x="191747" y="3462460"/>
            <a:ext cx="660499" cy="184666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Traceback </a:t>
            </a:r>
          </a:p>
        </p:txBody>
      </p:sp>
      <p:sp>
        <p:nvSpPr>
          <p:cNvPr id="95" name="Isosceles Triangle 41">
            <a:extLst>
              <a:ext uri="{FF2B5EF4-FFF2-40B4-BE49-F238E27FC236}">
                <a16:creationId xmlns:a16="http://schemas.microsoft.com/office/drawing/2014/main" id="{5EC5955A-EADA-4FD3-AE35-DC4A3FD71CD2}"/>
              </a:ext>
            </a:extLst>
          </p:cNvPr>
          <p:cNvSpPr/>
          <p:nvPr/>
        </p:nvSpPr>
        <p:spPr>
          <a:xfrm rot="2120249">
            <a:off x="730520" y="1879478"/>
            <a:ext cx="282359" cy="154348"/>
          </a:xfrm>
          <a:prstGeom prst="triangl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6" name="Τόξο 95">
            <a:extLst>
              <a:ext uri="{FF2B5EF4-FFF2-40B4-BE49-F238E27FC236}">
                <a16:creationId xmlns:a16="http://schemas.microsoft.com/office/drawing/2014/main" id="{B3C74856-721D-4DC3-A399-F6A54956D75E}"/>
              </a:ext>
            </a:extLst>
          </p:cNvPr>
          <p:cNvSpPr/>
          <p:nvPr/>
        </p:nvSpPr>
        <p:spPr>
          <a:xfrm rot="15100711">
            <a:off x="512882" y="1822451"/>
            <a:ext cx="1448320" cy="1550911"/>
          </a:xfrm>
          <a:prstGeom prst="arc">
            <a:avLst>
              <a:gd name="adj1" fmla="val 16200000"/>
              <a:gd name="adj2" fmla="val 207962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562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25C9-224C-442C-91CF-319310DE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931" y="2560029"/>
            <a:ext cx="2824843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</a:br>
            <a:r>
              <a:rPr lang="en-US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Old Dataset</a:t>
            </a:r>
            <a:br>
              <a:rPr lang="en-US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96395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868</Words>
  <Application>Microsoft Office PowerPoint</Application>
  <PresentationFormat>Ευρεία οθόνη</PresentationFormat>
  <Paragraphs>152</Paragraphs>
  <Slides>26</Slides>
  <Notes>0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14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26</vt:i4>
      </vt:variant>
    </vt:vector>
  </HeadingPairs>
  <TitlesOfParts>
    <vt:vector size="41" baseType="lpstr">
      <vt:lpstr>Arial</vt:lpstr>
      <vt:lpstr>Calibri</vt:lpstr>
      <vt:lpstr>Calibri Light</vt:lpstr>
      <vt:lpstr>Century Gothic</vt:lpstr>
      <vt:lpstr>Courier New</vt:lpstr>
      <vt:lpstr>Lato Heavy</vt:lpstr>
      <vt:lpstr>Lato Light</vt:lpstr>
      <vt:lpstr>Montserrat</vt:lpstr>
      <vt:lpstr>Open Sans Light</vt:lpstr>
      <vt:lpstr>Poppins</vt:lpstr>
      <vt:lpstr>Poppins Medium</vt:lpstr>
      <vt:lpstr>Poppins SemiBold</vt:lpstr>
      <vt:lpstr>Roboto Medium</vt:lpstr>
      <vt:lpstr>Wingdings</vt:lpstr>
      <vt:lpstr>Θέμα του Office</vt:lpstr>
      <vt:lpstr>Comparative Analysis of Proteins in the Mouse Brain: Building a database 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 Old Dataset 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Proteins in the Mouse Brain: Building a database</dc:title>
  <dc:creator>STYLIANI MERTZANI</dc:creator>
  <cp:lastModifiedBy>STYLIANI MERTZANI</cp:lastModifiedBy>
  <cp:revision>77</cp:revision>
  <dcterms:created xsi:type="dcterms:W3CDTF">2025-02-17T11:42:20Z</dcterms:created>
  <dcterms:modified xsi:type="dcterms:W3CDTF">2025-02-18T08:52:37Z</dcterms:modified>
</cp:coreProperties>
</file>