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8" r:id="rId8"/>
    <p:sldId id="264" r:id="rId9"/>
    <p:sldId id="262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5:32.3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28 24575,'2671'0'-7439,"-2316"14"7439,-117-1 0,2-4-1556,296 6 1083,-109-2-2875,-29-1 2247,184-11 1295,669 13-720,224-2-885,-904-14 1427,2090 2-502,-2198 12 628,-62 0-94,1786-10 1619,-1121-4-1078,-759-11 645,2 1 20,-207 12-1254,437-14 0,-144 1 1038,7 0 34,-4 0-454,-20 1-43,312 0 351,-422 15 491,145-3 4052,205 0-5953,-119 0-1216,-317-14 1752,-1 1-742,-173 13 690,292-14 0,-160 3 1446,188 10 0,-149 3-1435,-92-2-11,-1 4 0,122 21 0,-125-14-286,1-3 1,120-5-1,-176-3-222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49:20.5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24575,'552'0'-516,"737"0"-6198,-988 12 6763,-41 0-608,663-12-3098,140 2 1507,-731 10 2156,117 2-79,-192-15-588,704 15 1240,318-1-1950,-776-16 1003,-236 3 377,810 16 68,72-3 421,-695-16-378,1934 3 14611,-2358 1-14731,55 11 0,-54-7 0,52 3 0,221-11-446,181 5-454,-241 27 741,-77-7-22,-162-21 176,364 23-58,-295-25-1010,-45 1-4291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7:14.78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1 227 24575,'398'-2'-70,"422"5"-4488,-572 8 3790,112 3-4745,2872-12 1254,-1574-5 3044,-1269 3 1215,2074-27 0,1038-47 0,-2855 64 0,803-5 0,-127 0 0,-565 3 0,579-12 0,-802 14 0,536-5 0,4543 16 7863,-5379-14-6967,-22 0-433,-100 13-421,-21 1 557,134-16 0,-157 8 1277,104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8:50.2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24575,'27'1'0,"1"2"0,30 7 0,12 1 0,9 0 7,-37-4-308,54 1 0,183 17-721,10 1 155,1662-25-5364,-929-3 4090,1929 2 12997,-2906 4-12221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5:41.70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0 197 24575,'22'0'-5,"57"-2"-181,0 4 0,-1 4 0,108 21 0,-130-18 202,0-1 0,76-1 0,11 2-323,444 4-3124,-356-16 3248,7785 3-11578,-7075-23 11761,-719 15 0,170-4 41,631-29 137,128-4-178,-838 34 869,117-1 209,-64-1 1269,-1 1-889,995 13 2841,-1307-4-2049,68-11 1,-48 4-1184,-6-1-889,-42 6-55,0 1-1,32 0 0,-25 2-122,63-12 0,-45 5 0,31-11-1365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6:02.7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 24575,'433'-2'-179,"464"5"-5602,-525 22 2164,63 1 1700,257-12 598,-105 2 29,-180-6 331,1490 24-362,-1226-21 1545,-70 0-35,131-1-380,80 1-31,3530-14 222,-3674-12 0,-10 0 0,17 11 0,1192 6 0,-1283 8 0,222 1 0,2774-14 608,-3154-12-24,-41 0-280,303-37 187,-71 1-72,455 45 2266,-548 7-1778,204-3 6070,-325 0-5645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6:07.6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28 24575,'49'-2'0,"49"-9"0,-49 5 0,53-1 0,605 6-2645,565 4-5248,-539 23 5315,-473-16 2552,120 4-949,774 12-518,67 27 1144,-264-7 108,455-20 183,-333-13-5,0-1 1,2838-12 299,-3197-14-336,-9 1-5,5095 14 2519,-5377 12-1979,7 1 554,966-15 477,-801 1 5132,-580 0-10348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6:12.6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76 24575,'753'0'-1814,"1007"0"-9087,-1133 0 10002,-89-14-160,-246 3 753,1702-13-1098,4922 24 1404,-5992-14 0,-32 1 0,6466 14 2256,-6997 13-681,15-1 390,2964-14 8622,-3316 2-10587,0 2 0,28 5 0,34 4 0,42 1 0,-73-6 0,55-1 0,-84-5-273,1-2 0,-1-1 0,0-1 0,28-8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44:33.7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 24575,'174'-2'-39,"192"5"-1021,-219 8 1114,79 3-1708,1243-12-6779,741-3 4538,-238-1 2789,-1470 15 1215,8 0 1502,690-14 3928,-1029 14-4051,-6 0-557,230-14 4159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6:25.30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24575,'700'0'-791,"0"0"-3824,-305 26 4615,-12 0 0,-5-26-3404,552 13-1121,648 23 2372,3024-37 1837,-4058 14 465,-13 0-93,330 4 113,-528-8 497,-27 2-62,229 2 793,-90 2 610,-289-4-1734,212-10 8096,-179-3-7620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46:22.3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24575,'1454'0'-2965,"-729"0"-2138,-396 13 5138,-20 0-450,1152-15-5709,323 4 4522,-1318 10 1854,172 1 146,5158-14-306,-5214 15-217,-19-1 5,214-15-34,526 3-317,-862 11 535,172 2 223,4147-16 624,-4129-10-1255,9-1-119,2509 14 16310,-3106 1-15847,58 10 0,-16 0 0,-2 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5:36:47.34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24575,'81'0'-204,"640"16"-4803,230 26-3227,-541-31 7201,-333-9 1278,1029 5-1463,36 1 286,1538 10 932,-1698-21 0,1717 18 0,819-2 0,-2146-16 0,8568 4 13126,-9793 1-9836,157-5-3323,-104-23 33,-132 14 0,-42 8 0,-1 0 0,33-1 0,-34 5-1365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72191-C404-4F0B-35FD-5082E74D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7844D5-3AC0-7F2E-6F26-CB19CED33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69842-99AD-4C16-1509-8D8EF7AB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E9F33-C649-F819-266F-846F4625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8F013-A626-DC0D-A12B-042364FE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3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8A37C-D5B1-EE4C-DFFB-0F977A5D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CAED43-A314-A876-F8A8-CACE0E13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6FE2F-7E90-1E73-3419-27600ACC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2EA36-303A-58C7-011C-A989DBC8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5DFE5-E821-76D3-59EC-407594D9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4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812870-7E1D-7279-CF74-EADF042AE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2C6F1-C664-674B-3B3B-76FCAB24E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E46A9-EB81-B05B-ED54-1F153591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839DD-B652-063F-6034-1B641526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29BFF-9986-AB4C-5FA3-67B83D4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44555-AE7D-0579-A222-82A72D60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661DB-9DF3-944A-B352-0A45328B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DA8D9-A36C-7983-9E46-00BD88BD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DA5B1-1504-07AF-2996-C35D9972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293D4-4A7E-4B57-C661-BD0B8E6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F9CE-9764-ADC9-5274-DB3BD9B4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1DC2C-6ED3-832C-69FA-75FC08260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62F35-2E08-FE84-06B8-CF2F5304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810EE-6C78-3346-4436-F3EDE11B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AEA30-7F22-C011-EC57-FEC2ECE1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2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B4434-D4F9-61F1-8719-57169CE3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08103-F6F2-5724-25ED-59D788549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B6756-511C-5F69-4AD4-1F20F83F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9174E-7B97-0109-EA18-8FA5994F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0CCDC-CF50-AE61-B1CF-22B28353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E5054-A092-150B-94D7-2AB14B39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2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1E0AB-1772-BCED-A8E3-2844A4EA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4D116-4A8D-75A8-EC38-5F87876A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960D5-222B-5406-7843-AFC626487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4F6F9-6EFD-99FB-C0E0-9128D3FCB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6D1FC3-1E49-8AFC-B8FD-91F74489D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D1CB8-46EF-C396-4504-5A658E50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9F375B-2B6A-CDFF-547B-51DCB93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1A5B5-A60F-791F-7F53-CC6907AB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6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8BE09-F4D2-CADD-48BD-CE51C1E6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FF44F0-FBED-D900-B530-60FA2F39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09B2F3-E247-0768-F67A-1F00CD3A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E851B0-3CC3-6813-B237-AE46A212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46664-3CF3-D000-ED65-BF93B5C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72904-9E3A-3E79-2A70-67BA2F80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69684-4EF1-7204-0F1B-EAD0F4E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5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FE0BB-9E92-DAE4-2CF2-1755E309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2EB11-EED8-CE93-EF93-40EDB98A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4BD4F-7089-A6BD-E3D0-C65AE8FAA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9D0F7-A63A-BF6E-919A-CE90762F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1202D-24E7-F0B9-0267-874180D8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5FFC7-1BE3-3C7C-07EF-F57E7CEB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4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9C29C-ADCF-778C-8CB8-43B9C2CB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03D779-6249-2F0B-BD8D-C826697B0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60B771-1995-F40A-F20F-EA474479A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F4F6E-673A-07D4-C930-601D6026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ABF44-90A4-049B-D09F-93F0AC18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EABE7-DDBC-EB37-3959-7AA13695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C16BA-1299-9197-E0A1-B836C788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3BBD8-4715-AF4E-B097-44FB80E7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81ED9-E927-E5EF-7925-655CFA5E4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8E802-8C3B-4ABE-8D67-B41EFD9EE45D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F4C2C-2FAC-6C4D-4302-35D4B8DF6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4B128-CB3B-22AD-F4E8-3320C0DF6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D44B6-769E-4696-8A8C-C55E746FB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9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eyami.tistory.com/11" TargetMode="External"/><Relationship Id="rId2" Type="http://schemas.openxmlformats.org/officeDocument/2006/relationships/hyperlink" Target="https://chaeyami.tistory.com/1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7" Type="http://schemas.openxmlformats.org/officeDocument/2006/relationships/image" Target="../media/image21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AFBFE5-76CE-CBAF-5CE8-18F672A62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en-US" altLang="ko-KR" sz="5400" dirty="0">
                <a:solidFill>
                  <a:schemeClr val="bg1"/>
                </a:solidFill>
              </a:rPr>
              <a:t>Python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ko-KR" altLang="en-US" sz="5400" dirty="0">
                <a:solidFill>
                  <a:schemeClr val="bg1"/>
                </a:solidFill>
              </a:rPr>
              <a:t>웹 </a:t>
            </a:r>
            <a:r>
              <a:rPr lang="ko-KR" altLang="en-US" sz="5400" dirty="0" err="1">
                <a:solidFill>
                  <a:schemeClr val="bg1"/>
                </a:solidFill>
              </a:rPr>
              <a:t>스크래핑</a:t>
            </a:r>
            <a:br>
              <a:rPr lang="en-US" altLang="ko-KR" sz="5400" dirty="0">
                <a:solidFill>
                  <a:schemeClr val="bg1"/>
                </a:solidFill>
              </a:rPr>
            </a:br>
            <a:r>
              <a:rPr lang="ko-KR" altLang="en-US" sz="540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E799B9-FE85-B6FE-9212-5B5D60C0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사이트참조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–</a:t>
            </a:r>
            <a:r>
              <a:rPr lang="ko-KR" altLang="en-US" sz="1600" dirty="0">
                <a:solidFill>
                  <a:schemeClr val="bg1"/>
                </a:solidFill>
                <a:hlinkClick r:id="rId2"/>
              </a:rPr>
              <a:t>웹 </a:t>
            </a:r>
            <a:r>
              <a:rPr lang="ko-KR" altLang="en-US" sz="1600" dirty="0" err="1">
                <a:solidFill>
                  <a:schemeClr val="bg1"/>
                </a:solidFill>
                <a:hlinkClick r:id="rId2"/>
              </a:rPr>
              <a:t>스크래핑</a:t>
            </a:r>
            <a:r>
              <a:rPr lang="ko-KR" altLang="en-US" sz="1600" dirty="0">
                <a:solidFill>
                  <a:schemeClr val="bg1"/>
                </a:solidFill>
                <a:hlinkClick r:id="rId2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/ </a:t>
            </a:r>
            <a:r>
              <a:rPr lang="en-US" altLang="ko-KR" sz="1600" dirty="0" err="1">
                <a:solidFill>
                  <a:schemeClr val="bg1"/>
                </a:solidFill>
                <a:hlinkClick r:id="rId3"/>
              </a:rPr>
              <a:t>venv</a:t>
            </a:r>
            <a:r>
              <a:rPr lang="en-US" altLang="ko-KR" sz="1600" dirty="0">
                <a:solidFill>
                  <a:schemeClr val="bg1"/>
                </a:solidFill>
                <a:hlinkClick r:id="rId3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hlinkClick r:id="rId3"/>
              </a:rPr>
              <a:t>가상환경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/ </a:t>
            </a:r>
            <a:r>
              <a:rPr lang="en-US" altLang="ko-KR" sz="1600" dirty="0" err="1">
                <a:solidFill>
                  <a:schemeClr val="bg1"/>
                </a:solidFill>
              </a:rPr>
              <a:t>ChatGpt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윤선기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20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87058-EE67-94D0-F421-AF9F5F4B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Beautiful</a:t>
            </a:r>
            <a:r>
              <a:rPr lang="ko-KR" altLang="en-US" sz="2800" dirty="0"/>
              <a:t> </a:t>
            </a:r>
            <a:r>
              <a:rPr lang="en-US" altLang="ko-KR" sz="2800" dirty="0"/>
              <a:t>soup</a:t>
            </a:r>
            <a:r>
              <a:rPr lang="ko-KR" altLang="en-US" sz="2800" dirty="0"/>
              <a:t> 선택자를 사용해 정보가 잘 출력되는지 확인</a:t>
            </a:r>
          </a:p>
        </p:txBody>
      </p:sp>
      <p:pic>
        <p:nvPicPr>
          <p:cNvPr id="5" name="내용 개체 틀 4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345D18-BA1C-BA9E-7680-A7EC8BA16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3487"/>
            <a:ext cx="10403666" cy="83229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827193-E4EC-B537-085A-7CCB996C2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1595"/>
            <a:ext cx="10403666" cy="832293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50902A-73CF-9A80-E8C0-600193E57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3667"/>
            <a:ext cx="10403666" cy="8808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24C659-9325-EC0E-DA9E-211610EDE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>
          <a:xfrm>
            <a:off x="838199" y="5569929"/>
            <a:ext cx="10403665" cy="803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3DD326-8A2F-EF27-A8FE-BBB6087C821D}"/>
              </a:ext>
            </a:extLst>
          </p:cNvPr>
          <p:cNvSpPr txBox="1"/>
          <p:nvPr/>
        </p:nvSpPr>
        <p:spPr>
          <a:xfrm>
            <a:off x="843006" y="1584120"/>
            <a:ext cx="4153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가지고온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온전한 정보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42496-1FD7-DBBB-CF5F-5F08045E29FF}"/>
              </a:ext>
            </a:extLst>
          </p:cNvPr>
          <p:cNvSpPr txBox="1"/>
          <p:nvPr/>
        </p:nvSpPr>
        <p:spPr>
          <a:xfrm>
            <a:off x="843006" y="4029656"/>
            <a:ext cx="36102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가지고온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제목만 출력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A48062-8907-7817-43FC-81B56FD3D14F}"/>
              </a:ext>
            </a:extLst>
          </p:cNvPr>
          <p:cNvSpPr/>
          <p:nvPr/>
        </p:nvSpPr>
        <p:spPr>
          <a:xfrm>
            <a:off x="838199" y="3429000"/>
            <a:ext cx="9790569" cy="49956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B6C8F85-B3FF-6934-18A3-FD205F7B4250}"/>
              </a:ext>
            </a:extLst>
          </p:cNvPr>
          <p:cNvSpPr/>
          <p:nvPr/>
        </p:nvSpPr>
        <p:spPr>
          <a:xfrm>
            <a:off x="838199" y="5920967"/>
            <a:ext cx="1602462" cy="5356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FE0773-DA06-C7A5-A0FA-6A34749DE59C}"/>
              </a:ext>
            </a:extLst>
          </p:cNvPr>
          <p:cNvSpPr/>
          <p:nvPr/>
        </p:nvSpPr>
        <p:spPr>
          <a:xfrm>
            <a:off x="1575299" y="1943813"/>
            <a:ext cx="1982713" cy="4192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8AD55C-FE74-3A11-0315-21A604DE9D50}"/>
              </a:ext>
            </a:extLst>
          </p:cNvPr>
          <p:cNvSpPr/>
          <p:nvPr/>
        </p:nvSpPr>
        <p:spPr>
          <a:xfrm>
            <a:off x="1575298" y="4398988"/>
            <a:ext cx="1982713" cy="4192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63EC816-9147-253B-3DCE-B5572A10F52F}"/>
                  </a:ext>
                </a:extLst>
              </p14:cNvPr>
              <p14:cNvContentPartPr/>
              <p14:nvPr/>
            </p14:nvContentPartPr>
            <p14:xfrm>
              <a:off x="932183" y="1312425"/>
              <a:ext cx="9551520" cy="468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63EC816-9147-253B-3DCE-B5572A10F5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543" y="1276425"/>
                <a:ext cx="962316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94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1BEAA-487C-EA9C-941D-4121D9E3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Beautiful soup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164B91-1D50-F90D-AEBE-3F977E955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9925"/>
            <a:ext cx="556594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특정 클래스 선택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soup.select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('.rank01’) </a:t>
            </a:r>
            <a:endParaRPr lang="en-US" altLang="ko-KR" sz="2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="rank01"인 모든 요소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특정 ID 선택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soup.select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('#lst50’)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="lst50"인 요소 1개 (보통은 1개)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태그 안의 태그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soup.select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div.ellipsis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여러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선택자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조합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soup.select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('tr#lst50 &gt;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td:nth-child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(6)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6906D2F-0DAD-5277-31EE-2F746076D398}"/>
                  </a:ext>
                </a:extLst>
              </p14:cNvPr>
              <p14:cNvContentPartPr/>
              <p14:nvPr/>
            </p14:nvContentPartPr>
            <p14:xfrm>
              <a:off x="1022543" y="1339785"/>
              <a:ext cx="5547960" cy="727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6906D2F-0DAD-5277-31EE-2F746076D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903" y="1303785"/>
                <a:ext cx="5619600" cy="144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906C25-46C8-51EA-52EB-FEE6E605F5A0}"/>
              </a:ext>
            </a:extLst>
          </p:cNvPr>
          <p:cNvSpPr txBox="1"/>
          <p:nvPr/>
        </p:nvSpPr>
        <p:spPr>
          <a:xfrm>
            <a:off x="8111906" y="4478359"/>
            <a:ext cx="3647152" cy="17543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1. ‘#’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→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아이디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ko-KR" dirty="0"/>
              <a:t>2. ‘.’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클래스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ko-KR" dirty="0">
                <a:latin typeface="Arial Unicode MS"/>
              </a:rPr>
              <a:t>3. ‘&gt;’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자식 요소 선택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ko-KR" dirty="0">
                <a:latin typeface="Arial Unicode MS"/>
              </a:rPr>
              <a:t>4. </a:t>
            </a:r>
            <a:r>
              <a:rPr lang="ko-KR" altLang="en-US" dirty="0">
                <a:latin typeface="Arial Unicode MS"/>
              </a:rPr>
              <a:t>공백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후손 요소 선택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lang="en-US" altLang="ko-KR" dirty="0">
                <a:latin typeface="Arial Unicode MS"/>
              </a:rPr>
              <a:t>5. ‘nth-child(n)</a:t>
            </a:r>
            <a:r>
              <a:rPr lang="ko-KR" altLang="en-US" dirty="0"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lang="ko-KR" altLang="en-US" dirty="0">
                <a:latin typeface="Arial Unicode MS"/>
              </a:rPr>
              <a:t>번째 자식 요소</a:t>
            </a:r>
            <a:endParaRPr lang="en-US" altLang="ko-KR" dirty="0">
              <a:latin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B0CFF-E9A5-5CA7-397A-D01A2134F1A4}"/>
              </a:ext>
            </a:extLst>
          </p:cNvPr>
          <p:cNvSpPr txBox="1"/>
          <p:nvPr/>
        </p:nvSpPr>
        <p:spPr>
          <a:xfrm>
            <a:off x="8111906" y="3631973"/>
            <a:ext cx="3647152" cy="73866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 select() / </a:t>
            </a:r>
            <a:r>
              <a:rPr lang="en-US" altLang="ko-KR" sz="1400" dirty="0" err="1"/>
              <a:t>select_one</a:t>
            </a:r>
            <a:r>
              <a:rPr lang="en-US" altLang="ko-KR" sz="1400" dirty="0"/>
              <a:t>() </a:t>
            </a:r>
            <a:r>
              <a:rPr lang="ko-KR" altLang="en-US" sz="1400" dirty="0"/>
              <a:t>차이</a:t>
            </a:r>
            <a:endParaRPr lang="en-US" altLang="ko-KR" sz="1400" dirty="0"/>
          </a:p>
          <a:p>
            <a:r>
              <a:rPr lang="en-US" altLang="ko-KR" sz="1400" dirty="0" err="1"/>
              <a:t>soup.select</a:t>
            </a:r>
            <a:r>
              <a:rPr lang="en-US" altLang="ko-KR" sz="1400" dirty="0"/>
              <a:t>('.rank01')         # </a:t>
            </a:r>
            <a:r>
              <a:rPr lang="ko-KR" altLang="en-US" sz="1400" dirty="0"/>
              <a:t>여러 개</a:t>
            </a:r>
          </a:p>
          <a:p>
            <a:r>
              <a:rPr lang="en-US" altLang="ko-KR" sz="1400" dirty="0" err="1"/>
              <a:t>soup.select_one</a:t>
            </a:r>
            <a:r>
              <a:rPr lang="en-US" altLang="ko-KR" sz="1400" dirty="0"/>
              <a:t>('.rank01')    # </a:t>
            </a:r>
            <a:r>
              <a:rPr lang="ko-KR" altLang="en-US" sz="1400" dirty="0"/>
              <a:t>첫 </a:t>
            </a:r>
            <a:r>
              <a:rPr lang="ko-KR" altLang="en-US" sz="1400" dirty="0" err="1"/>
              <a:t>번째만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906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41D2-9568-53AE-93E9-2C4CE643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91" y="-160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For</a:t>
            </a:r>
            <a:r>
              <a:rPr lang="ko-KR" altLang="en-US" sz="3600" dirty="0"/>
              <a:t>문을 이용해서 나머지 </a:t>
            </a:r>
            <a:r>
              <a:rPr lang="en-US" altLang="ko-KR" sz="3600" dirty="0"/>
              <a:t>1~50</a:t>
            </a:r>
            <a:r>
              <a:rPr lang="ko-KR" altLang="en-US" sz="3600" dirty="0"/>
              <a:t>위 제목 출력하기</a:t>
            </a:r>
          </a:p>
        </p:txBody>
      </p:sp>
      <p:pic>
        <p:nvPicPr>
          <p:cNvPr id="5" name="내용 개체 틀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AB0EF8-E615-E6BA-8B09-506365E0D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4" y="2152415"/>
            <a:ext cx="7108235" cy="3351412"/>
          </a:xfrm>
        </p:spPr>
      </p:pic>
      <p:pic>
        <p:nvPicPr>
          <p:cNvPr id="7" name="그림 6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F212FB-C821-A237-14DC-EFDCC7C0C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"/>
          <a:stretch/>
        </p:blipFill>
        <p:spPr>
          <a:xfrm>
            <a:off x="9048411" y="895350"/>
            <a:ext cx="2809875" cy="596265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8948186-A57D-D4FD-8299-C26B6A4B55BC}"/>
              </a:ext>
            </a:extLst>
          </p:cNvPr>
          <p:cNvSpPr/>
          <p:nvPr/>
        </p:nvSpPr>
        <p:spPr>
          <a:xfrm>
            <a:off x="7724775" y="3190875"/>
            <a:ext cx="1162050" cy="94297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9EDD879-E08A-7892-6B8A-F29346AA822E}"/>
                  </a:ext>
                </a:extLst>
              </p14:cNvPr>
              <p14:cNvContentPartPr/>
              <p14:nvPr/>
            </p14:nvContentPartPr>
            <p14:xfrm>
              <a:off x="705743" y="696664"/>
              <a:ext cx="9687960" cy="918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9EDD879-E08A-7892-6B8A-F29346AA82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103" y="661024"/>
                <a:ext cx="975960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42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B6DF-DE54-4225-279B-24D6A2DB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31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최종 코드</a:t>
            </a:r>
          </a:p>
        </p:txBody>
      </p:sp>
      <p:pic>
        <p:nvPicPr>
          <p:cNvPr id="6" name="내용 개체 틀 5" descr="텍스트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818652F-DE27-DFB6-345D-D9494D87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01851"/>
            <a:ext cx="8084745" cy="665429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7CD221A-5D39-4ECB-4E69-C8AA6D40AE80}"/>
                  </a:ext>
                </a:extLst>
              </p14:cNvPr>
              <p14:cNvContentPartPr/>
              <p14:nvPr/>
            </p14:nvContentPartPr>
            <p14:xfrm>
              <a:off x="651383" y="1321425"/>
              <a:ext cx="2497680" cy="381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7CD221A-5D39-4ECB-4E69-C8AA6D40AE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743" y="1285785"/>
                <a:ext cx="256932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3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E664-EB44-27CB-85B6-2A2C0CF9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독립된 </a:t>
            </a:r>
            <a:r>
              <a:rPr lang="en-US" altLang="ko-KR" sz="3600" dirty="0" err="1"/>
              <a:t>venv</a:t>
            </a:r>
            <a:r>
              <a:rPr lang="ko-KR" altLang="en-US" sz="3600" dirty="0"/>
              <a:t>모듈</a:t>
            </a:r>
            <a:r>
              <a:rPr lang="en-US" altLang="ko-KR" sz="3600" dirty="0"/>
              <a:t> (</a:t>
            </a:r>
            <a:r>
              <a:rPr lang="ko-KR" altLang="en-US" sz="3600" dirty="0"/>
              <a:t>가상환경</a:t>
            </a:r>
            <a:r>
              <a:rPr lang="en-US" altLang="ko-KR" sz="3600" dirty="0"/>
              <a:t>)</a:t>
            </a:r>
            <a:r>
              <a:rPr lang="ko-KR" altLang="en-US" sz="3600" dirty="0"/>
              <a:t> 패키지 생성</a:t>
            </a:r>
          </a:p>
        </p:txBody>
      </p:sp>
      <p:pic>
        <p:nvPicPr>
          <p:cNvPr id="14" name="내용 개체 틀 13" descr="텍스트, 스크린샷, 폰트, 라인이(가) 표시된 사진">
            <a:extLst>
              <a:ext uri="{FF2B5EF4-FFF2-40B4-BE49-F238E27FC236}">
                <a16:creationId xmlns:a16="http://schemas.microsoft.com/office/drawing/2014/main" id="{192FA4B2-BC7B-80CB-46D9-DB79D5AB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6" y="1522640"/>
            <a:ext cx="10506064" cy="1519864"/>
          </a:xfr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36AD86-522E-E7F0-5477-799951BD80CB}"/>
              </a:ext>
            </a:extLst>
          </p:cNvPr>
          <p:cNvSpPr/>
          <p:nvPr/>
        </p:nvSpPr>
        <p:spPr>
          <a:xfrm>
            <a:off x="2716039" y="3032910"/>
            <a:ext cx="1982709" cy="280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폰트, 번호이(가) 표시된 사진">
            <a:extLst>
              <a:ext uri="{FF2B5EF4-FFF2-40B4-BE49-F238E27FC236}">
                <a16:creationId xmlns:a16="http://schemas.microsoft.com/office/drawing/2014/main" id="{EB336D60-CAE8-0E06-2F73-520139E55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6" y="3313568"/>
            <a:ext cx="3771293" cy="24289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33A866-F266-ED59-9F22-6090BE2D6747}"/>
              </a:ext>
            </a:extLst>
          </p:cNvPr>
          <p:cNvSpPr txBox="1"/>
          <p:nvPr/>
        </p:nvSpPr>
        <p:spPr>
          <a:xfrm>
            <a:off x="4967335" y="3599854"/>
            <a:ext cx="7224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내가 생성한 프로젝트 폴더</a:t>
            </a:r>
            <a:r>
              <a:rPr lang="en-US" altLang="ko-KR" sz="2400" dirty="0"/>
              <a:t>(C:\Python\PythonProject\</a:t>
            </a:r>
            <a:r>
              <a:rPr lang="en-US" altLang="ko-KR" sz="2400" dirty="0" err="1"/>
              <a:t>CrawlingProject</a:t>
            </a:r>
            <a:r>
              <a:rPr lang="en-US" altLang="ko-KR" sz="2400" dirty="0"/>
              <a:t>)</a:t>
            </a:r>
            <a:r>
              <a:rPr lang="ko-KR" altLang="en-US" sz="2400" dirty="0"/>
              <a:t>에</a:t>
            </a:r>
            <a:endParaRPr lang="en-US" altLang="ko-KR" sz="2400" dirty="0"/>
          </a:p>
          <a:p>
            <a:r>
              <a:rPr lang="en-US" altLang="ko-KR" sz="2400" dirty="0"/>
              <a:t>“</a:t>
            </a:r>
            <a:r>
              <a:rPr lang="en-US" altLang="ko-KR" sz="2400" dirty="0" err="1"/>
              <a:t>myenv</a:t>
            </a:r>
            <a:r>
              <a:rPr lang="en-US" altLang="ko-KR" sz="2400" dirty="0"/>
              <a:t>” </a:t>
            </a:r>
            <a:r>
              <a:rPr lang="ko-KR" altLang="en-US" sz="2400" dirty="0"/>
              <a:t>라는 가상환경 생성된 것 확인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0E43ED-FE00-2E53-A845-38F6FD803CD9}"/>
              </a:ext>
            </a:extLst>
          </p:cNvPr>
          <p:cNvSpPr/>
          <p:nvPr/>
        </p:nvSpPr>
        <p:spPr>
          <a:xfrm>
            <a:off x="2716039" y="2444436"/>
            <a:ext cx="2100405" cy="280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1CEAB31-9C56-143E-40C2-642C2577F940}"/>
                  </a:ext>
                </a:extLst>
              </p14:cNvPr>
              <p14:cNvContentPartPr/>
              <p14:nvPr/>
            </p14:nvContentPartPr>
            <p14:xfrm>
              <a:off x="1067903" y="1338705"/>
              <a:ext cx="8258040" cy="561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1CEAB31-9C56-143E-40C2-642C2577F9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903" y="1303065"/>
                <a:ext cx="8329680" cy="1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3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10176-AB7B-466A-A44A-E82E8B95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생성한 가상환경 활성화</a:t>
            </a:r>
          </a:p>
        </p:txBody>
      </p:sp>
      <p:pic>
        <p:nvPicPr>
          <p:cNvPr id="5" name="내용 개체 틀 4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2CBD51-27C1-F983-9F60-04C22F94E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062"/>
            <a:ext cx="10815611" cy="132556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C6AA39-28FD-036F-8C08-E76CC801FA63}"/>
              </a:ext>
            </a:extLst>
          </p:cNvPr>
          <p:cNvSpPr/>
          <p:nvPr/>
        </p:nvSpPr>
        <p:spPr>
          <a:xfrm>
            <a:off x="2362954" y="1772168"/>
            <a:ext cx="1720159" cy="2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4276F7-5EB1-2962-FA20-D6C5AF32916D}"/>
              </a:ext>
            </a:extLst>
          </p:cNvPr>
          <p:cNvSpPr/>
          <p:nvPr/>
        </p:nvSpPr>
        <p:spPr>
          <a:xfrm>
            <a:off x="2362954" y="2396147"/>
            <a:ext cx="1720159" cy="2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3BA77FE-0B67-8922-05D9-0748C14FC3A3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V="1">
            <a:off x="6096000" y="2888055"/>
            <a:ext cx="1816298" cy="11764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AF1277D-1D45-C9EE-2B3A-5D3674677978}"/>
              </a:ext>
            </a:extLst>
          </p:cNvPr>
          <p:cNvSpPr/>
          <p:nvPr/>
        </p:nvSpPr>
        <p:spPr>
          <a:xfrm>
            <a:off x="4170784" y="2236206"/>
            <a:ext cx="7483027" cy="65184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98A17-2F56-C2F3-03EC-2CD560DF09A1}"/>
              </a:ext>
            </a:extLst>
          </p:cNvPr>
          <p:cNvSpPr txBox="1"/>
          <p:nvPr/>
        </p:nvSpPr>
        <p:spPr>
          <a:xfrm>
            <a:off x="2877811" y="4064529"/>
            <a:ext cx="6436377" cy="95410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내가 생성한 프로젝트 파일에서 </a:t>
            </a:r>
            <a:endParaRPr lang="en-US" altLang="ko-KR" sz="2800" dirty="0"/>
          </a:p>
          <a:p>
            <a:r>
              <a:rPr lang="ko-KR" altLang="en-US" sz="2800" dirty="0"/>
              <a:t>정상적으로 가상환경 활성화된 것 확인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EF236A2-0EDE-93EA-D17F-CE166D31C18A}"/>
                  </a:ext>
                </a:extLst>
              </p14:cNvPr>
              <p14:cNvContentPartPr/>
              <p14:nvPr/>
            </p14:nvContentPartPr>
            <p14:xfrm>
              <a:off x="950183" y="1341225"/>
              <a:ext cx="6086880" cy="99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EF236A2-0EDE-93EA-D17F-CE166D31C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183" y="1305585"/>
                <a:ext cx="615852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55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21E69-111E-580E-04AD-E196E5FF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</a:t>
            </a:r>
            <a:r>
              <a:rPr lang="en-US" altLang="ko-KR" dirty="0"/>
              <a:t>(</a:t>
            </a:r>
            <a:r>
              <a:rPr lang="en-US" altLang="ko-KR" dirty="0" err="1"/>
              <a:t>venv</a:t>
            </a:r>
            <a:r>
              <a:rPr lang="en-US" altLang="ko-KR" dirty="0"/>
              <a:t>)</a:t>
            </a:r>
            <a:r>
              <a:rPr lang="ko-KR" altLang="en-US" dirty="0"/>
              <a:t>을 사용해야 하는 이유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7EB02E-8FB3-CCEC-6117-80AD463C8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2117"/>
            <a:ext cx="594906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프로젝트마다 독립된 라이브러리 관리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다른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프로젝트랑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충돌 없이 사용 가능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시스템 파이썬 환경 보호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실수로 전체 파이썬 설정 망가뜨릴 걱정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필요한 패키지만 깔끔하게 설치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가볍고 효율적인 개발 환경 유지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같은 프로젝트를 다른 컴퓨터에서 재현 쉬움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requirements.txt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빠르게 복원 가능!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팀 협업이나 배포 시 안정성 높음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lang="ko-KR" altLang="en-US" sz="2000" dirty="0">
                <a:latin typeface="Arial" panose="020B0604020202020204" pitchFamily="34" charset="0"/>
              </a:rPr>
              <a:t>서로 다른 환경에서 되고 안되고 하는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 방지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AC04AE1-D9D3-4169-73B8-7189D7D306D6}"/>
                  </a:ext>
                </a:extLst>
              </p14:cNvPr>
              <p14:cNvContentPartPr/>
              <p14:nvPr/>
            </p14:nvContentPartPr>
            <p14:xfrm>
              <a:off x="977543" y="1465425"/>
              <a:ext cx="9561240" cy="6480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AC04AE1-D9D3-4169-73B8-7189D7D30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543" y="1429785"/>
                <a:ext cx="963288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8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9A8AD-8441-DA3C-B94D-EA582B8E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Requests, beautifulsoup4 </a:t>
            </a:r>
            <a:r>
              <a:rPr lang="ko-KR" altLang="en-US" sz="3600" dirty="0"/>
              <a:t>라이브러리 설치</a:t>
            </a:r>
          </a:p>
        </p:txBody>
      </p:sp>
      <p:pic>
        <p:nvPicPr>
          <p:cNvPr id="13" name="내용 개체 틀 12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E0C789C-7949-F695-3056-026683440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18" y="1690688"/>
            <a:ext cx="9955014" cy="1819529"/>
          </a:xfrm>
        </p:spPr>
      </p:pic>
      <p:pic>
        <p:nvPicPr>
          <p:cNvPr id="15" name="그림 14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3B2ED87-CC0C-7E4E-E971-DA8645A76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18" y="3566885"/>
            <a:ext cx="10698068" cy="1629002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C55665B8-BBA8-9B01-CF84-A751981B9333}"/>
              </a:ext>
            </a:extLst>
          </p:cNvPr>
          <p:cNvSpPr/>
          <p:nvPr/>
        </p:nvSpPr>
        <p:spPr>
          <a:xfrm>
            <a:off x="866775" y="3251957"/>
            <a:ext cx="2928911" cy="44031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99F059-F6A1-D234-9E25-61146752F850}"/>
              </a:ext>
            </a:extLst>
          </p:cNvPr>
          <p:cNvSpPr/>
          <p:nvPr/>
        </p:nvSpPr>
        <p:spPr>
          <a:xfrm>
            <a:off x="813693" y="4914900"/>
            <a:ext cx="2548632" cy="4607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19623-5DB8-E3F0-AA38-306B04E7A502}"/>
              </a:ext>
            </a:extLst>
          </p:cNvPr>
          <p:cNvSpPr txBox="1"/>
          <p:nvPr/>
        </p:nvSpPr>
        <p:spPr>
          <a:xfrm>
            <a:off x="937518" y="5657850"/>
            <a:ext cx="7766870" cy="52322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두 라이브러리 모두 정상적으로 설치된 것 확인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A73C416-760C-1EC5-F486-01A3D4CDEADF}"/>
              </a:ext>
            </a:extLst>
          </p:cNvPr>
          <p:cNvCxnSpPr>
            <a:stCxn id="18" idx="1"/>
            <a:endCxn id="16" idx="2"/>
          </p:cNvCxnSpPr>
          <p:nvPr/>
        </p:nvCxnSpPr>
        <p:spPr>
          <a:xfrm rot="10800000">
            <a:off x="866776" y="3472118"/>
            <a:ext cx="70743" cy="2447343"/>
          </a:xfrm>
          <a:prstGeom prst="bentConnector3">
            <a:avLst>
              <a:gd name="adj1" fmla="val 79427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936B567-6AC5-C632-8EB7-173A4CDBCC5A}"/>
              </a:ext>
            </a:extLst>
          </p:cNvPr>
          <p:cNvCxnSpPr>
            <a:cxnSpLocks/>
            <a:stCxn id="18" idx="1"/>
            <a:endCxn id="17" idx="2"/>
          </p:cNvCxnSpPr>
          <p:nvPr/>
        </p:nvCxnSpPr>
        <p:spPr>
          <a:xfrm rot="10800000">
            <a:off x="813694" y="5145300"/>
            <a:ext cx="123825" cy="774160"/>
          </a:xfrm>
          <a:prstGeom prst="bentConnector3">
            <a:avLst>
              <a:gd name="adj1" fmla="val 28461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A86A5C1-13E5-F329-B159-2F58FBA59B70}"/>
                  </a:ext>
                </a:extLst>
              </p14:cNvPr>
              <p14:cNvContentPartPr/>
              <p14:nvPr/>
            </p14:nvContentPartPr>
            <p14:xfrm>
              <a:off x="950183" y="1356705"/>
              <a:ext cx="8854200" cy="831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A86A5C1-13E5-F329-B159-2F58FBA59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183" y="1321065"/>
                <a:ext cx="8925840" cy="1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52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A786-4F66-0287-9764-7C2DF372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 – </a:t>
            </a:r>
            <a:r>
              <a:rPr lang="ko-KR" altLang="en-US" dirty="0"/>
              <a:t>멜론 </a:t>
            </a:r>
            <a:r>
              <a:rPr lang="en-US" altLang="ko-KR" dirty="0"/>
              <a:t>TOP 100 </a:t>
            </a:r>
            <a:r>
              <a:rPr lang="ko-KR" altLang="en-US" dirty="0" err="1"/>
              <a:t>스크랩핑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코드</a:t>
            </a:r>
          </a:p>
        </p:txBody>
      </p:sp>
      <p:pic>
        <p:nvPicPr>
          <p:cNvPr id="5" name="내용 개체 틀 4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DB3B9D9-5D32-C6AE-3FAB-0D7A6D22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2" y="1690688"/>
            <a:ext cx="9996447" cy="3367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F4A99-E9C4-1A05-D371-5B5A0AE47B4C}"/>
              </a:ext>
            </a:extLst>
          </p:cNvPr>
          <p:cNvSpPr txBox="1"/>
          <p:nvPr/>
        </p:nvSpPr>
        <p:spPr>
          <a:xfrm>
            <a:off x="1000042" y="5505450"/>
            <a:ext cx="877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내가 설정한 </a:t>
            </a:r>
            <a:r>
              <a:rPr lang="en-US" altLang="ko-KR" sz="2800" dirty="0"/>
              <a:t>URL</a:t>
            </a:r>
            <a:r>
              <a:rPr lang="ko-KR" altLang="en-US" sz="2800" dirty="0"/>
              <a:t>에 </a:t>
            </a:r>
            <a:r>
              <a:rPr lang="en-US" altLang="ko-KR" sz="2800" dirty="0"/>
              <a:t>HTML</a:t>
            </a:r>
            <a:r>
              <a:rPr lang="ko-KR" altLang="en-US" sz="2800" dirty="0"/>
              <a:t>을 </a:t>
            </a:r>
            <a:r>
              <a:rPr lang="ko-KR" altLang="en-US" sz="2800" dirty="0" err="1"/>
              <a:t>스크래핑</a:t>
            </a:r>
            <a:r>
              <a:rPr lang="ko-KR" altLang="en-US" sz="2800" dirty="0"/>
              <a:t> 하기 위한 코드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286C364-5C39-D56B-FC21-2077527444C3}"/>
                  </a:ext>
                </a:extLst>
              </p14:cNvPr>
              <p14:cNvContentPartPr/>
              <p14:nvPr/>
            </p14:nvContentPartPr>
            <p14:xfrm>
              <a:off x="1049543" y="1366425"/>
              <a:ext cx="9637200" cy="280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286C364-5C39-D56B-FC21-207752744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903" y="1330425"/>
                <a:ext cx="970884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50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C717E-E630-920B-42E8-033074D3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Agent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B431-4CA1-2066-5990-B3743D61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51" y="1827841"/>
            <a:ext cx="10515600" cy="46650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웹 브라우저나 프로그램이 </a:t>
            </a:r>
            <a:r>
              <a:rPr lang="en-US" altLang="ko-KR" b="1" dirty="0"/>
              <a:t>"</a:t>
            </a:r>
            <a:r>
              <a:rPr lang="ko-KR" altLang="en-US" b="1" dirty="0"/>
              <a:t>나는 </a:t>
            </a:r>
            <a:r>
              <a:rPr lang="ko-KR" altLang="en-US" b="1" dirty="0" err="1"/>
              <a:t>누구다</a:t>
            </a:r>
            <a:r>
              <a:rPr lang="en-US" altLang="ko-KR" b="1" dirty="0"/>
              <a:t>“ </a:t>
            </a:r>
            <a:r>
              <a:rPr lang="ko-KR" altLang="en-US" b="1" dirty="0"/>
              <a:t>라고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b="1" dirty="0"/>
              <a:t>서버에 말해주는 정보 </a:t>
            </a:r>
            <a:r>
              <a:rPr lang="en-US" altLang="ko-KR" b="1" dirty="0"/>
              <a:t>&gt; </a:t>
            </a:r>
            <a:r>
              <a:rPr lang="ko-KR" altLang="en-US" b="1" dirty="0"/>
              <a:t>신분증 역할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사용자의 환경에 따라 다를 수 있음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 err="1"/>
              <a:t>스크래핑을</a:t>
            </a:r>
            <a:r>
              <a:rPr lang="ko-KR" altLang="en-US" b="1" dirty="0"/>
              <a:t> 하기 위해서 꼭 본인의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b="1" dirty="0"/>
              <a:t>고유 신분증</a:t>
            </a:r>
            <a:r>
              <a:rPr lang="en-US" altLang="ko-KR" b="1" dirty="0"/>
              <a:t>(</a:t>
            </a:r>
            <a:r>
              <a:rPr lang="en-US" altLang="ko-KR" b="1" dirty="0" err="1"/>
              <a:t>UserAgent</a:t>
            </a:r>
            <a:r>
              <a:rPr lang="ko-KR" altLang="en-US" b="1" dirty="0"/>
              <a:t>값</a:t>
            </a:r>
            <a:r>
              <a:rPr lang="en-US" altLang="ko-KR" b="1" dirty="0"/>
              <a:t>)</a:t>
            </a:r>
            <a:r>
              <a:rPr lang="ko-KR" altLang="en-US" b="1" dirty="0"/>
              <a:t>이 필요하지는 않음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크롬이나 사파리의 일반적인 </a:t>
            </a:r>
            <a:endParaRPr lang="en-US" altLang="ko-KR" b="1" dirty="0"/>
          </a:p>
          <a:p>
            <a:pPr marL="457200" lvl="1" indent="0">
              <a:buNone/>
            </a:pPr>
            <a:r>
              <a:rPr lang="ko-KR" altLang="en-US" b="1" dirty="0"/>
              <a:t>신분증</a:t>
            </a:r>
            <a:r>
              <a:rPr lang="en-US" altLang="ko-KR" b="1" dirty="0"/>
              <a:t>(</a:t>
            </a:r>
            <a:r>
              <a:rPr lang="en-US" altLang="ko-KR" b="1" dirty="0" err="1"/>
              <a:t>UserAgent</a:t>
            </a:r>
            <a:r>
              <a:rPr lang="ko-KR" altLang="en-US" b="1" dirty="0"/>
              <a:t>값</a:t>
            </a:r>
            <a:r>
              <a:rPr lang="en-US" altLang="ko-KR" b="1" dirty="0"/>
              <a:t>)</a:t>
            </a:r>
            <a:r>
              <a:rPr lang="ko-KR" altLang="en-US" b="1" dirty="0"/>
              <a:t>을 사용해서 </a:t>
            </a:r>
            <a:r>
              <a:rPr lang="ko-KR" altLang="en-US" b="1" dirty="0" err="1"/>
              <a:t>스크래핑</a:t>
            </a:r>
            <a:r>
              <a:rPr lang="ko-KR" altLang="en-US" b="1" dirty="0"/>
              <a:t> 하면 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8B867FD-11CF-36EC-7833-D97C35BC5318}"/>
                  </a:ext>
                </a:extLst>
              </p14:cNvPr>
              <p14:cNvContentPartPr/>
              <p14:nvPr/>
            </p14:nvContentPartPr>
            <p14:xfrm>
              <a:off x="1022543" y="1402425"/>
              <a:ext cx="3422880" cy="28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8B867FD-11CF-36EC-7833-D97C35BC5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903" y="1366425"/>
                <a:ext cx="349452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85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E3A4-59B6-D8B6-72A9-9B3E6BB2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스크래핑</a:t>
            </a:r>
            <a:r>
              <a:rPr lang="ko-KR" altLang="en-US" dirty="0"/>
              <a:t> 결과 화면</a:t>
            </a:r>
          </a:p>
        </p:txBody>
      </p:sp>
      <p:pic>
        <p:nvPicPr>
          <p:cNvPr id="5" name="내용 개체 틀 4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5EDA13-C746-A07F-8B5B-B20D5A3D0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58" y="1427273"/>
            <a:ext cx="974200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6B3E23-E6A4-6E91-28C8-2C78D82B789B}"/>
              </a:ext>
            </a:extLst>
          </p:cNvPr>
          <p:cNvSpPr txBox="1"/>
          <p:nvPr/>
        </p:nvSpPr>
        <p:spPr>
          <a:xfrm>
            <a:off x="5495453" y="582387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︙</a:t>
            </a:r>
            <a:endParaRPr lang="ko-KR" altLang="en-US" sz="4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659919D-6733-D509-CB0A-D98728D23F14}"/>
                  </a:ext>
                </a:extLst>
              </p14:cNvPr>
              <p14:cNvContentPartPr/>
              <p14:nvPr/>
            </p14:nvContentPartPr>
            <p14:xfrm>
              <a:off x="995543" y="1294225"/>
              <a:ext cx="5016600" cy="738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659919D-6733-D509-CB0A-D98728D23F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903" y="1258585"/>
                <a:ext cx="508824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1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E5AF-D2CA-4EA3-85BF-EF2A527C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가져오려는 정보가 담긴 </a:t>
            </a:r>
            <a:r>
              <a:rPr lang="en-US" altLang="ko-KR" sz="2800" dirty="0"/>
              <a:t>HTML </a:t>
            </a:r>
            <a:r>
              <a:rPr lang="ko-KR" altLang="en-US" sz="2800" dirty="0"/>
              <a:t>소스 </a:t>
            </a:r>
            <a:r>
              <a:rPr lang="en-US" altLang="ko-KR" sz="2800" dirty="0" err="1"/>
              <a:t>seletor</a:t>
            </a:r>
            <a:r>
              <a:rPr lang="ko-KR" altLang="en-US" sz="2800" dirty="0"/>
              <a:t> 형식으로 가져오기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79BEBED-86EE-7357-6B9D-85CF810CC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952" b="5583"/>
          <a:stretch/>
        </p:blipFill>
        <p:spPr>
          <a:xfrm>
            <a:off x="838200" y="1519259"/>
            <a:ext cx="10363199" cy="5040291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4DCDF16-36DF-68D9-A577-B6AB111E2061}"/>
              </a:ext>
            </a:extLst>
          </p:cNvPr>
          <p:cNvSpPr/>
          <p:nvPr/>
        </p:nvSpPr>
        <p:spPr>
          <a:xfrm>
            <a:off x="5154913" y="1628775"/>
            <a:ext cx="352425" cy="3714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CD0160-B4D1-C40D-D2C5-EBB2212898FE}"/>
              </a:ext>
            </a:extLst>
          </p:cNvPr>
          <p:cNvSpPr/>
          <p:nvPr/>
        </p:nvSpPr>
        <p:spPr>
          <a:xfrm>
            <a:off x="6274050" y="5438327"/>
            <a:ext cx="3132499" cy="41926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CC74D7C-2162-214D-797D-7D972D2605C1}"/>
                  </a:ext>
                </a:extLst>
              </p14:cNvPr>
              <p14:cNvContentPartPr/>
              <p14:nvPr/>
            </p14:nvContentPartPr>
            <p14:xfrm>
              <a:off x="1104263" y="1294065"/>
              <a:ext cx="9624240" cy="424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CC74D7C-2162-214D-797D-7D972D2605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263" y="1258425"/>
                <a:ext cx="969588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49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416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 Python 웹 스크래핑 실습</vt:lpstr>
      <vt:lpstr>독립된 venv모듈 (가상환경) 패키지 생성</vt:lpstr>
      <vt:lpstr>생성한 가상환경 활성화</vt:lpstr>
      <vt:lpstr>가상환경(venv)을 사용해야 하는 이유</vt:lpstr>
      <vt:lpstr>Requests, beautifulsoup4 라이브러리 설치</vt:lpstr>
      <vt:lpstr>실습 1 – 멜론 TOP 100 스크랩핑 / 코드</vt:lpstr>
      <vt:lpstr>User Agent란</vt:lpstr>
      <vt:lpstr>스크래핑 결과 화면</vt:lpstr>
      <vt:lpstr>가져오려는 정보가 담긴 HTML 소스 seletor 형식으로 가져오기</vt:lpstr>
      <vt:lpstr>Beautiful soup 선택자를 사용해 정보가 잘 출력되는지 확인</vt:lpstr>
      <vt:lpstr>Beautiful soup 선택자</vt:lpstr>
      <vt:lpstr>For문을 이용해서 나머지 1~50위 제목 출력하기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윤선기</dc:creator>
  <cp:lastModifiedBy>윤선기</cp:lastModifiedBy>
  <cp:revision>7</cp:revision>
  <dcterms:created xsi:type="dcterms:W3CDTF">2025-05-16T05:13:36Z</dcterms:created>
  <dcterms:modified xsi:type="dcterms:W3CDTF">2025-05-18T16:04:30Z</dcterms:modified>
</cp:coreProperties>
</file>