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notesMasterIdLst>
    <p:notesMasterId r:id="rId36"/>
  </p:notesMasterIdLst>
  <p:sldIdLst>
    <p:sldId id="295" r:id="rId2"/>
    <p:sldId id="292" r:id="rId3"/>
    <p:sldId id="257" r:id="rId4"/>
    <p:sldId id="293" r:id="rId5"/>
    <p:sldId id="258" r:id="rId6"/>
    <p:sldId id="259" r:id="rId7"/>
    <p:sldId id="290" r:id="rId8"/>
    <p:sldId id="288" r:id="rId9"/>
    <p:sldId id="297" r:id="rId10"/>
    <p:sldId id="298" r:id="rId11"/>
    <p:sldId id="264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267" r:id="rId20"/>
    <p:sldId id="268" r:id="rId21"/>
    <p:sldId id="269" r:id="rId22"/>
    <p:sldId id="274" r:id="rId23"/>
    <p:sldId id="275" r:id="rId24"/>
    <p:sldId id="276" r:id="rId25"/>
    <p:sldId id="278" r:id="rId26"/>
    <p:sldId id="279" r:id="rId27"/>
    <p:sldId id="270" r:id="rId28"/>
    <p:sldId id="271" r:id="rId29"/>
    <p:sldId id="272" r:id="rId30"/>
    <p:sldId id="306" r:id="rId31"/>
    <p:sldId id="260" r:id="rId32"/>
    <p:sldId id="261" r:id="rId33"/>
    <p:sldId id="262" r:id="rId34"/>
    <p:sldId id="26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9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33491-9FF5-4012-B0D6-146D6CA8F78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0C07E-DD27-43E6-823C-B159EB064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really is occupancy?</a:t>
            </a:r>
            <a:r>
              <a:rPr lang="en-US" baseline="0" dirty="0"/>
              <a:t> Whether or not a species is present or absent in a space….</a:t>
            </a:r>
            <a:endParaRPr lang="en-US" sz="1200" b="0" i="0" u="none" strike="noStrik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number of occupied sites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total number of sites)</a:t>
            </a:r>
            <a:r>
              <a:rPr lang="en-US" dirty="0"/>
              <a:t/>
            </a: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BUT, because not all individuals are detected, the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 is not typically known and therefore need to estimate detection probability to estimate occupancy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197D8-B0D1-D344-802A-028E73D95FA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 when we are faced with data</a:t>
            </a:r>
            <a:r>
              <a:rPr lang="en-CA" baseline="0" dirty="0"/>
              <a:t> like this, and we not know reality, how can we be sure that these sites are devoid of animals, or we just weren’t able to find them?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E411B-891A-49EA-8839-A1D0A07C9D3D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318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FC868-4FA6-4C9D-921A-D06E12873C5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3948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1A00BD-5D0B-43B7-A857-B3EB4C996A2D}" type="slidenum">
              <a:rPr lang="en-US"/>
              <a:pPr/>
              <a:t>28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5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E411B-891A-49EA-8839-A1D0A07C9D3D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073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E411B-891A-49EA-8839-A1D0A07C9D3D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35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But we have an even bigger problem: animal</a:t>
            </a:r>
            <a:r>
              <a:rPr lang="en-CA" baseline="0" dirty="0"/>
              <a:t> populations are dynamic in space. </a:t>
            </a:r>
            <a:endParaRPr lang="en-CA" dirty="0"/>
          </a:p>
          <a:p>
            <a:r>
              <a:rPr lang="en-CA" dirty="0"/>
              <a:t>So how can we use these models to say something about impacts of logging?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E411B-891A-49EA-8839-A1D0A07C9D3D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5541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590167F-0845-4AF3-B2AF-EC8774CB4F68}" type="slidenum">
              <a:rPr lang="en-US" sz="1200"/>
              <a:pPr algn="r" eaLnBrk="0" hangingPunct="0"/>
              <a:t>34</a:t>
            </a:fld>
            <a:endParaRPr lang="en-US" sz="1200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/>
                <a:cs typeface="ＭＳ Ｐゴシック"/>
              </a:rPr>
              <a:t>Important tools for estimating N for mobile</a:t>
            </a:r>
            <a:r>
              <a:rPr lang="en-US" baseline="0" dirty="0">
                <a:latin typeface="Arial" charset="0"/>
                <a:ea typeface="ＭＳ Ｐゴシック"/>
                <a:cs typeface="ＭＳ Ｐゴシック"/>
              </a:rPr>
              <a:t> </a:t>
            </a:r>
            <a:r>
              <a:rPr lang="en-US" baseline="0" dirty="0" err="1">
                <a:latin typeface="Arial" charset="0"/>
                <a:ea typeface="ＭＳ Ｐゴシック"/>
                <a:cs typeface="ＭＳ Ｐゴシック"/>
              </a:rPr>
              <a:t>speices</a:t>
            </a:r>
            <a:r>
              <a:rPr lang="en-US" baseline="0" dirty="0">
                <a:latin typeface="Arial" charset="0"/>
                <a:ea typeface="ＭＳ Ｐゴシック"/>
                <a:cs typeface="ＭＳ Ｐゴシック"/>
              </a:rPr>
              <a:t>….  1. Research CAPTURES, MARKS, and RELEASES as many individuals as </a:t>
            </a:r>
            <a:r>
              <a:rPr lang="en-US" baseline="0" dirty="0" err="1">
                <a:latin typeface="Arial" charset="0"/>
                <a:ea typeface="ＭＳ Ｐゴシック"/>
                <a:cs typeface="ＭＳ Ｐゴシック"/>
              </a:rPr>
              <a:t>possilbe</a:t>
            </a:r>
            <a:r>
              <a:rPr lang="en-US" baseline="0" dirty="0">
                <a:latin typeface="Arial" charset="0"/>
                <a:ea typeface="ＭＳ Ｐゴシック"/>
                <a:cs typeface="ＭＳ Ｐゴシック"/>
              </a:rPr>
              <a:t>, # Marked = M</a:t>
            </a:r>
          </a:p>
          <a:p>
            <a:pPr eaLnBrk="1" hangingPunct="1"/>
            <a:r>
              <a:rPr lang="en-US" baseline="0" dirty="0">
                <a:latin typeface="Arial" charset="0"/>
                <a:ea typeface="ＭＳ Ｐゴシック"/>
                <a:cs typeface="ＭＳ Ｐゴシック"/>
              </a:rPr>
              <a:t>2. Allows enough time for the marked individuals to mix </a:t>
            </a:r>
            <a:r>
              <a:rPr lang="en-US" baseline="0" dirty="0" err="1">
                <a:latin typeface="Arial" charset="0"/>
                <a:ea typeface="ＭＳ Ｐゴシック"/>
                <a:cs typeface="ＭＳ Ｐゴシック"/>
              </a:rPr>
              <a:t>intot</a:t>
            </a:r>
            <a:r>
              <a:rPr lang="en-US" baseline="0" dirty="0">
                <a:latin typeface="Arial" charset="0"/>
                <a:ea typeface="ＭＳ Ｐゴシック"/>
                <a:cs typeface="ＭＳ Ｐゴシック"/>
              </a:rPr>
              <a:t> the whole </a:t>
            </a:r>
            <a:r>
              <a:rPr lang="en-US" baseline="0" dirty="0" err="1">
                <a:latin typeface="Arial" charset="0"/>
                <a:ea typeface="ＭＳ Ｐゴシック"/>
                <a:cs typeface="ＭＳ Ｐゴシック"/>
              </a:rPr>
              <a:t>populaiton</a:t>
            </a:r>
            <a:r>
              <a:rPr lang="en-US" baseline="0" dirty="0">
                <a:latin typeface="Arial" charset="0"/>
                <a:ea typeface="ＭＳ Ｐゴシック"/>
                <a:cs typeface="ＭＳ Ｐゴシック"/>
              </a:rPr>
              <a:t>, then </a:t>
            </a:r>
          </a:p>
          <a:p>
            <a:pPr eaLnBrk="1" hangingPunct="1"/>
            <a:r>
              <a:rPr lang="en-US" baseline="0" dirty="0">
                <a:latin typeface="Arial" charset="0"/>
                <a:ea typeface="ＭＳ Ｐゴシック"/>
                <a:cs typeface="ＭＳ Ｐゴシック"/>
              </a:rPr>
              <a:t>3. Resampled the </a:t>
            </a:r>
            <a:r>
              <a:rPr lang="en-US" baseline="0" dirty="0" err="1">
                <a:latin typeface="Arial" charset="0"/>
                <a:ea typeface="ＭＳ Ｐゴシック"/>
                <a:cs typeface="ＭＳ Ｐゴシック"/>
              </a:rPr>
              <a:t>poupplation</a:t>
            </a:r>
            <a:r>
              <a:rPr lang="en-US" baseline="0" dirty="0">
                <a:latin typeface="Arial" charset="0"/>
                <a:ea typeface="ＭＳ Ｐゴシック"/>
                <a:cs typeface="ＭＳ Ｐゴシック"/>
              </a:rPr>
              <a:t> recording how many individuals are sampled (s) and how many of them </a:t>
            </a:r>
            <a:r>
              <a:rPr lang="en-US" baseline="0" dirty="0" err="1">
                <a:latin typeface="Arial" charset="0"/>
                <a:ea typeface="ＭＳ Ｐゴシック"/>
                <a:cs typeface="ＭＳ Ｐゴシック"/>
              </a:rPr>
              <a:t>possed</a:t>
            </a:r>
            <a:r>
              <a:rPr lang="en-US" baseline="0" dirty="0">
                <a:latin typeface="Arial" charset="0"/>
                <a:ea typeface="ＭＳ Ｐゴシック"/>
                <a:cs typeface="ＭＳ Ｐゴシック"/>
              </a:rPr>
              <a:t> the mark from the 1</a:t>
            </a:r>
            <a:r>
              <a:rPr lang="en-US" baseline="30000" dirty="0">
                <a:latin typeface="Arial" charset="0"/>
                <a:ea typeface="ＭＳ Ｐゴシック"/>
                <a:cs typeface="ＭＳ Ｐゴシック"/>
              </a:rPr>
              <a:t>st</a:t>
            </a:r>
            <a:r>
              <a:rPr lang="en-US" baseline="0" dirty="0">
                <a:latin typeface="Arial" charset="0"/>
                <a:ea typeface="ＭＳ Ｐゴシック"/>
                <a:cs typeface="ＭＳ Ｐゴシック"/>
              </a:rPr>
              <a:t> visit and are therefore recaptured (r)</a:t>
            </a:r>
            <a:endParaRPr lang="en-US" dirty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24288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process?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197D8-B0D1-D344-802A-028E73D95FA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197D8-B0D1-D344-802A-028E73D95FA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 that encloses an area containing all of the individuals of the species-this area should include all of the sites occupied by the species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197D8-B0D1-D344-802A-028E73D95FA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197D8-B0D1-D344-802A-028E73D95FA8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A0B51E-9FB6-440E-B404-4C41DA7CABEC}" type="slidenum">
              <a:rPr lang="en-US"/>
              <a:pPr/>
              <a:t>19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61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9A7C07-17C1-41A7-ABD4-D831D640973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713"/>
            <a:ext cx="548640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3" tIns="45712" rIns="91423" bIns="45712"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248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E411B-891A-49EA-8839-A1D0A07C9D3D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8591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E411B-891A-49EA-8839-A1D0A07C9D3D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0526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D742-0691-45B7-82EB-99995F92A18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20C3-8963-4757-BC25-EE635924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6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D742-0691-45B7-82EB-99995F92A18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20C3-8963-4757-BC25-EE635924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0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D742-0691-45B7-82EB-99995F92A18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20C3-8963-4757-BC25-EE635924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5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D742-0691-45B7-82EB-99995F92A18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20C3-8963-4757-BC25-EE635924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5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D742-0691-45B7-82EB-99995F92A18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20C3-8963-4757-BC25-EE635924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0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D742-0691-45B7-82EB-99995F92A18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20C3-8963-4757-BC25-EE635924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8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D742-0691-45B7-82EB-99995F92A18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20C3-8963-4757-BC25-EE635924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D742-0691-45B7-82EB-99995F92A18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20C3-8963-4757-BC25-EE635924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8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D742-0691-45B7-82EB-99995F92A18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20C3-8963-4757-BC25-EE635924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3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D742-0691-45B7-82EB-99995F92A18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20C3-8963-4757-BC25-EE635924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D742-0691-45B7-82EB-99995F92A18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20C3-8963-4757-BC25-EE635924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5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D742-0691-45B7-82EB-99995F92A18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B20C3-8963-4757-BC25-EE635924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1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1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halloween owl flight&quot;">
            <a:extLst>
              <a:ext uri="{FF2B5EF4-FFF2-40B4-BE49-F238E27FC236}">
                <a16:creationId xmlns:a16="http://schemas.microsoft.com/office/drawing/2014/main" id="{69FA9C59-D2DE-4CAF-A1CE-6801CF4A9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653923"/>
            <a:ext cx="6858000" cy="9795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Occupancy modeling</a:t>
            </a:r>
          </a:p>
        </p:txBody>
      </p:sp>
    </p:spTree>
    <p:extLst>
      <p:ext uri="{BB962C8B-B14F-4D97-AF65-F5344CB8AC3E}">
        <p14:creationId xmlns:p14="http://schemas.microsoft.com/office/powerpoint/2010/main" val="1669756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Occupancy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51683"/>
            <a:ext cx="7556313" cy="4144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00" b="1" dirty="0"/>
              <a:t>Unit of interest: </a:t>
            </a:r>
            <a:r>
              <a:rPr lang="en-US" sz="2500" dirty="0"/>
              <a:t>the extent of occurrence or area of occupancy</a:t>
            </a:r>
          </a:p>
          <a:p>
            <a:pPr>
              <a:buNone/>
            </a:pPr>
            <a:r>
              <a:rPr lang="en-US" sz="2500" dirty="0"/>
              <a:t>Example: for pond dwelling amphibians, the </a:t>
            </a:r>
            <a:r>
              <a:rPr lang="en-US" sz="2500" u="sng" dirty="0"/>
              <a:t>pond</a:t>
            </a:r>
            <a:r>
              <a:rPr lang="en-US" sz="2500" dirty="0"/>
              <a:t> is the unit of interest </a:t>
            </a:r>
          </a:p>
          <a:p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14" y="3844083"/>
            <a:ext cx="3449292" cy="25836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Occupancy data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8474" y="1649655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Unit of interest: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extent of occurrence or area of occupancy</a:t>
            </a:r>
          </a:p>
          <a:p>
            <a:pPr marL="228600" indent="-228600" defTabSz="914400">
              <a:spcBef>
                <a:spcPts val="2000"/>
              </a:spcBef>
              <a:buClr>
                <a:schemeClr val="accent1"/>
              </a:buClr>
              <a:buSzPct val="75000"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Example: for a </a:t>
            </a:r>
            <a:r>
              <a:rPr lang="en-US" sz="2500" dirty="0"/>
              <a:t>terrestrial animal being studied units may be defined as 1,000 hectare blocks within a national park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759" y="3976768"/>
            <a:ext cx="3247528" cy="24356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2-17 at 9.04.50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404" y="2097869"/>
            <a:ext cx="5392596" cy="4014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 critical factors when sampling animal populations: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46" y="1960581"/>
            <a:ext cx="3737145" cy="4625819"/>
          </a:xfrm>
        </p:spPr>
        <p:txBody>
          <a:bodyPr>
            <a:normAutofit/>
          </a:bodyPr>
          <a:lstStyle/>
          <a:p>
            <a:r>
              <a:rPr lang="en-US" sz="2300" b="1" dirty="0"/>
              <a:t>Spatial variation</a:t>
            </a:r>
          </a:p>
          <a:p>
            <a:pPr lvl="1"/>
            <a:r>
              <a:rPr lang="en-US" sz="2300" dirty="0"/>
              <a:t>Investigators select a </a:t>
            </a:r>
            <a:r>
              <a:rPr lang="en-US" sz="2300" i="1" dirty="0"/>
              <a:t>sample</a:t>
            </a:r>
            <a:r>
              <a:rPr lang="en-US" sz="2300" dirty="0"/>
              <a:t> of locations to survey </a:t>
            </a:r>
          </a:p>
          <a:p>
            <a:pPr fontAlgn="base"/>
            <a:r>
              <a:rPr lang="en-US" sz="2300" b="1" dirty="0" err="1"/>
              <a:t>Detectability</a:t>
            </a:r>
            <a:endParaRPr lang="en-US" sz="2300" b="1" dirty="0"/>
          </a:p>
          <a:p>
            <a:pPr lvl="1" fontAlgn="base"/>
            <a:r>
              <a:rPr lang="en-US" sz="2300" dirty="0"/>
              <a:t>Even in surveyed areas, animals and whole species can go </a:t>
            </a:r>
            <a:r>
              <a:rPr lang="en-US" sz="2300" i="1" dirty="0"/>
              <a:t>undetected</a:t>
            </a:r>
          </a:p>
          <a:p>
            <a:pPr lvl="1" fontAlgn="base">
              <a:buNone/>
            </a:pPr>
            <a:endParaRPr lang="en-US" sz="2300" dirty="0"/>
          </a:p>
          <a:p>
            <a:endParaRPr lang="en-US" sz="23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Occupancy data: Non-detection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8090890" cy="4852369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Non-detection does not equate to species absence</a:t>
            </a:r>
          </a:p>
          <a:p>
            <a:r>
              <a:rPr lang="en-US" sz="2500" b="1" dirty="0"/>
              <a:t>Bias: </a:t>
            </a:r>
            <a:r>
              <a:rPr lang="en-US" sz="2500" dirty="0"/>
              <a:t>sites may be visited but no animals detected therefore producing false negatives</a:t>
            </a:r>
          </a:p>
          <a:p>
            <a:pPr lvl="1"/>
            <a:r>
              <a:rPr lang="en-US" sz="2500" dirty="0"/>
              <a:t>“False-absence”</a:t>
            </a:r>
          </a:p>
          <a:p>
            <a:pPr fontAlgn="base"/>
            <a:endParaRPr lang="en-US" sz="2500" dirty="0"/>
          </a:p>
          <a:p>
            <a:pPr fontAlgn="base"/>
            <a:r>
              <a:rPr lang="en-US" sz="2500" dirty="0"/>
              <a:t>Failure to account for imperfect detectability will result in:</a:t>
            </a:r>
          </a:p>
          <a:p>
            <a:pPr lvl="1" fontAlgn="base"/>
            <a:r>
              <a:rPr lang="en-US" sz="2300" dirty="0"/>
              <a:t>Underestimates of site occupancy</a:t>
            </a:r>
          </a:p>
          <a:p>
            <a:pPr lvl="1" fontAlgn="base"/>
            <a:r>
              <a:rPr lang="en-US" sz="2300" dirty="0"/>
              <a:t>Biased estimates of local colonization and extinction probabilities and turnover rates</a:t>
            </a:r>
          </a:p>
          <a:p>
            <a:pPr fontAlgn="base"/>
            <a:endParaRPr lang="en-US" sz="2500" dirty="0"/>
          </a:p>
          <a:p>
            <a:pPr fontAlgn="base"/>
            <a:r>
              <a:rPr lang="en-US" sz="2500" dirty="0"/>
              <a:t>Therefore need to incorporate detection as a parameter into occupancy models</a:t>
            </a:r>
          </a:p>
          <a:p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Occupancy Sampling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14395"/>
            <a:ext cx="7556313" cy="5075463"/>
          </a:xfrm>
        </p:spPr>
        <p:txBody>
          <a:bodyPr>
            <a:noAutofit/>
          </a:bodyPr>
          <a:lstStyle/>
          <a:p>
            <a:pPr fontAlgn="base"/>
            <a:r>
              <a:rPr lang="en-US" sz="2300" dirty="0"/>
              <a:t>No restrictions on sampling approaches</a:t>
            </a:r>
          </a:p>
          <a:p>
            <a:pPr lvl="1" fontAlgn="base"/>
            <a:r>
              <a:rPr lang="en-US" sz="2300" dirty="0"/>
              <a:t>Can include: visual observations of animals, captures of animals in traps or mist nets, observations of animal tracks, detection of animal vocalizations, camera traps</a:t>
            </a:r>
          </a:p>
          <a:p>
            <a:pPr fontAlgn="base"/>
            <a:endParaRPr lang="en-US" sz="2300" dirty="0"/>
          </a:p>
          <a:p>
            <a:pPr fontAlgn="base"/>
            <a:r>
              <a:rPr lang="en-US" sz="2300" dirty="0"/>
              <a:t>Survey produces a list of surveyed sites that are:</a:t>
            </a:r>
          </a:p>
          <a:p>
            <a:pPr lvl="1" fontAlgn="base"/>
            <a:r>
              <a:rPr lang="en-US" sz="2300" dirty="0"/>
              <a:t>“Occupied” (species detected)</a:t>
            </a:r>
          </a:p>
          <a:p>
            <a:pPr lvl="1" fontAlgn="base"/>
            <a:r>
              <a:rPr lang="en-US" sz="2300" dirty="0"/>
              <a:t>“Unoccupied” (species not detected)</a:t>
            </a:r>
          </a:p>
          <a:p>
            <a:pPr fontAlgn="base"/>
            <a:endParaRPr lang="en-US" sz="2300" dirty="0"/>
          </a:p>
          <a:p>
            <a:pPr fontAlgn="base"/>
            <a:r>
              <a:rPr lang="en-US" sz="2300" dirty="0"/>
              <a:t>Counts of occupied sites are used to compute the proportion of occupied sites among all sites visited </a:t>
            </a:r>
          </a:p>
          <a:p>
            <a:pPr lvl="1" fontAlgn="base"/>
            <a:r>
              <a:rPr lang="en-US" sz="2300" dirty="0"/>
              <a:t>Estimate of occupancy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949" y="1563418"/>
            <a:ext cx="7556313" cy="5045360"/>
          </a:xfrm>
        </p:spPr>
        <p:txBody>
          <a:bodyPr>
            <a:noAutofit/>
          </a:bodyPr>
          <a:lstStyle/>
          <a:p>
            <a:pPr fontAlgn="base"/>
            <a:r>
              <a:rPr lang="en-US" sz="2300" dirty="0"/>
              <a:t>Data is collected by visiting  a number of sites and recording whether individuals of interest are present (recorded as 1) or not present (0)  </a:t>
            </a:r>
          </a:p>
          <a:p>
            <a:pPr fontAlgn="base"/>
            <a:r>
              <a:rPr lang="en-US" sz="2300" dirty="0"/>
              <a:t>Important to repeat surveys over a small time frame</a:t>
            </a:r>
          </a:p>
          <a:p>
            <a:pPr fontAlgn="base"/>
            <a:endParaRPr lang="en-US" sz="2300" dirty="0"/>
          </a:p>
          <a:p>
            <a:pPr fontAlgn="base"/>
            <a:r>
              <a:rPr lang="en-US" sz="2300" b="1" dirty="0"/>
              <a:t>Occupancy probability</a:t>
            </a:r>
            <a:r>
              <a:rPr lang="en-US" sz="2300" dirty="0"/>
              <a:t>: calculated as the proportion of sites that are occupied</a:t>
            </a:r>
          </a:p>
          <a:p>
            <a:pPr fontAlgn="base"/>
            <a:r>
              <a:rPr lang="en-US" sz="2300" b="1" dirty="0"/>
              <a:t>Extinction probability: </a:t>
            </a:r>
            <a:r>
              <a:rPr lang="en-US" sz="2300" dirty="0"/>
              <a:t>calculated as the proportion of occupied sites at time </a:t>
            </a:r>
            <a:r>
              <a:rPr lang="en-US" sz="2300" dirty="0" err="1"/>
              <a:t>t</a:t>
            </a:r>
            <a:r>
              <a:rPr lang="en-US" sz="2300" dirty="0"/>
              <a:t>, not occupied at time t+1. </a:t>
            </a:r>
          </a:p>
          <a:p>
            <a:pPr fontAlgn="base"/>
            <a:endParaRPr lang="en-US" sz="2300" dirty="0"/>
          </a:p>
          <a:p>
            <a:pPr fontAlgn="base"/>
            <a:r>
              <a:rPr lang="en-US" sz="2300" dirty="0"/>
              <a:t>Results can be confounded by detection error </a:t>
            </a:r>
          </a:p>
          <a:p>
            <a:pPr lvl="1" fontAlgn="base"/>
            <a:r>
              <a:rPr lang="en-US" sz="2300" dirty="0"/>
              <a:t>Recorded ‘absence’ may be a ‘non-detection’ of available individuals and not true absence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Collection: Detection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525963"/>
          </a:xfrm>
        </p:spPr>
        <p:txBody>
          <a:bodyPr>
            <a:noAutofit/>
          </a:bodyPr>
          <a:lstStyle/>
          <a:p>
            <a:r>
              <a:rPr lang="en-US" sz="2500" b="1" dirty="0"/>
              <a:t>Detection probability (</a:t>
            </a:r>
            <a:r>
              <a:rPr lang="en-US" sz="2500" b="1" dirty="0" err="1"/>
              <a:t>p</a:t>
            </a:r>
            <a:r>
              <a:rPr lang="en-US" sz="2500" b="1" dirty="0"/>
              <a:t>): </a:t>
            </a:r>
            <a:endParaRPr lang="en-US" sz="2500" dirty="0"/>
          </a:p>
          <a:p>
            <a:pPr lvl="1"/>
            <a:r>
              <a:rPr lang="en-US" sz="2500" dirty="0"/>
              <a:t>Factors other than abundance may influence detection probability</a:t>
            </a:r>
          </a:p>
          <a:p>
            <a:pPr lvl="1"/>
            <a:r>
              <a:rPr lang="en-US" sz="2500" dirty="0"/>
              <a:t>Individual animals may be more visible or detectable in one habitat than another </a:t>
            </a:r>
          </a:p>
          <a:p>
            <a:pPr lvl="1"/>
            <a:r>
              <a:rPr lang="en-US" sz="2500" dirty="0"/>
              <a:t>Potential for misleading inference about true relationship between occupancy and habitat</a:t>
            </a:r>
          </a:p>
          <a:p>
            <a:endParaRPr lang="en-US" sz="2500" dirty="0"/>
          </a:p>
          <a:p>
            <a:r>
              <a:rPr lang="en-US" sz="2500" dirty="0"/>
              <a:t>If detection probability can be calculated, then unbiased estimators of occupancy, extinction and colonization can be derived </a:t>
            </a:r>
          </a:p>
          <a:p>
            <a:endParaRPr lang="en-US" sz="2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Collection: Detection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52285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500" dirty="0"/>
              <a:t>Detection Error Solutions:</a:t>
            </a:r>
          </a:p>
          <a:p>
            <a:pPr marL="457200" indent="-457200">
              <a:buAutoNum type="arabicPeriod"/>
            </a:pPr>
            <a:r>
              <a:rPr lang="en-US" sz="2500" dirty="0"/>
              <a:t>Dealing with false-absences by visiting sites multiple times to avoid missing a species</a:t>
            </a:r>
          </a:p>
          <a:p>
            <a:pPr marL="457200" indent="-457200">
              <a:buAutoNum type="arabicPeriod"/>
            </a:pPr>
            <a:r>
              <a:rPr lang="en-US" sz="2500" dirty="0"/>
              <a:t>Statistically address the issue by incorporating detection parameters into occupancy models</a:t>
            </a:r>
          </a:p>
          <a:p>
            <a:pPr marL="457200" indent="-457200">
              <a:buNone/>
            </a:pPr>
            <a:endParaRPr lang="en-US" sz="2500" b="1" dirty="0"/>
          </a:p>
          <a:p>
            <a:pPr marL="457200" indent="-457200">
              <a:buNone/>
            </a:pPr>
            <a:r>
              <a:rPr lang="en-US" sz="2500" b="1" dirty="0"/>
              <a:t>Best Case Scenario</a:t>
            </a:r>
            <a:r>
              <a:rPr lang="en-US" sz="2500" dirty="0"/>
              <a:t>: incorporate BOTH collection of additional information (visiting site multiple times) into sampling protocol and utilizing models that incorporate detection probabilities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312484"/>
            <a:ext cx="7556313" cy="1116106"/>
          </a:xfrm>
        </p:spPr>
        <p:txBody>
          <a:bodyPr>
            <a:normAutofit fontScale="90000"/>
          </a:bodyPr>
          <a:lstStyle/>
          <a:p>
            <a:r>
              <a:rPr lang="en-US" dirty="0"/>
              <a:t>The Issue with Detection and Occupancy Probability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823293"/>
            <a:ext cx="8128365" cy="4989658"/>
          </a:xfrm>
        </p:spPr>
        <p:txBody>
          <a:bodyPr>
            <a:normAutofit/>
          </a:bodyPr>
          <a:lstStyle/>
          <a:p>
            <a:r>
              <a:rPr lang="en-US" sz="2300" dirty="0"/>
              <a:t>Wildlife species are rarely detected with 100% accuracy</a:t>
            </a:r>
          </a:p>
          <a:p>
            <a:pPr>
              <a:buNone/>
            </a:pPr>
            <a:endParaRPr lang="en-US" sz="2300" b="1" dirty="0"/>
          </a:p>
          <a:p>
            <a:pPr>
              <a:buNone/>
            </a:pPr>
            <a:r>
              <a:rPr lang="en-US" sz="2300" b="1" dirty="0"/>
              <a:t>The issue</a:t>
            </a:r>
            <a:r>
              <a:rPr lang="en-US" sz="2300" i="1" dirty="0"/>
              <a:t>: </a:t>
            </a:r>
            <a:r>
              <a:rPr lang="en-US" sz="2300" dirty="0"/>
              <a:t>the</a:t>
            </a:r>
            <a:r>
              <a:rPr lang="en-US" sz="2300" i="1" dirty="0"/>
              <a:t> </a:t>
            </a:r>
            <a:r>
              <a:rPr lang="en-US" sz="2300" dirty="0"/>
              <a:t>measure of occupancy (presence/absence at a set of sites) is confounded with the detectability of the species</a:t>
            </a:r>
          </a:p>
          <a:p>
            <a:r>
              <a:rPr lang="en-US" sz="2300" dirty="0" err="1"/>
              <a:t>Detectability</a:t>
            </a:r>
            <a:r>
              <a:rPr lang="en-US" sz="2300" dirty="0"/>
              <a:t> (</a:t>
            </a:r>
            <a:r>
              <a:rPr lang="en-US" sz="2300" dirty="0" err="1"/>
              <a:t>p</a:t>
            </a:r>
            <a:r>
              <a:rPr lang="en-US" sz="2300" dirty="0"/>
              <a:t>) can vary among study sites</a:t>
            </a:r>
          </a:p>
          <a:p>
            <a:pPr lvl="1"/>
            <a:r>
              <a:rPr lang="en-US" sz="2300" dirty="0"/>
              <a:t>Can be related to site and survey level parameters: t</a:t>
            </a:r>
            <a:r>
              <a:rPr lang="en-US" sz="2300" b="1" dirty="0"/>
              <a:t>emperature, precipitation</a:t>
            </a:r>
            <a:endParaRPr lang="en-US" sz="2300" dirty="0"/>
          </a:p>
          <a:p>
            <a:r>
              <a:rPr lang="en-US" sz="2300" dirty="0"/>
              <a:t>Due to variation in </a:t>
            </a:r>
            <a:r>
              <a:rPr lang="en-US" sz="2300" dirty="0" err="1"/>
              <a:t>detectability</a:t>
            </a:r>
            <a:r>
              <a:rPr lang="en-US" sz="2300" dirty="0"/>
              <a:t> presence/absence data cannot be simply analyzed</a:t>
            </a:r>
          </a:p>
          <a:p>
            <a:r>
              <a:rPr lang="en-US" sz="2400" dirty="0"/>
              <a:t>Inferences of site characteristics on occupancy will be hard to discern reliably</a:t>
            </a:r>
          </a:p>
          <a:p>
            <a:endParaRPr lang="en-US" sz="2300" dirty="0"/>
          </a:p>
          <a:p>
            <a:pPr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58200" cy="1143000"/>
          </a:xfrm>
        </p:spPr>
        <p:txBody>
          <a:bodyPr>
            <a:normAutofit/>
          </a:bodyPr>
          <a:lstStyle/>
          <a:p>
            <a:r>
              <a:rPr lang="en-NZ" b="1" dirty="0"/>
              <a:t>Site occupancy: A solution</a:t>
            </a:r>
            <a:endParaRPr lang="en-US" b="1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0772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MacKenzie</a:t>
            </a:r>
            <a:r>
              <a:rPr lang="en-US" sz="2400" dirty="0"/>
              <a:t> et al. 2002 (Ecology)							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Key design issues: </a:t>
            </a:r>
            <a:r>
              <a:rPr lang="en-US" sz="2400" b="1" dirty="0"/>
              <a:t>Replication</a:t>
            </a:r>
            <a:r>
              <a:rPr lang="en-US" sz="4000" b="1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b="1" dirty="0"/>
              <a:t>			 </a:t>
            </a:r>
            <a:endParaRPr lang="en-US" sz="3200" dirty="0"/>
          </a:p>
          <a:p>
            <a:pPr lvl="1">
              <a:lnSpc>
                <a:spcPct val="90000"/>
              </a:lnSpc>
            </a:pPr>
            <a:r>
              <a:rPr lang="en-US" sz="2000" b="1" dirty="0"/>
              <a:t>Temporal replication</a:t>
            </a:r>
            <a:r>
              <a:rPr lang="en-US" sz="2000" dirty="0"/>
              <a:t>: repeat visits to sample units</a:t>
            </a:r>
          </a:p>
          <a:p>
            <a:pPr lvl="2">
              <a:lnSpc>
                <a:spcPct val="90000"/>
              </a:lnSpc>
            </a:pPr>
            <a:endParaRPr lang="en-US" sz="1600" dirty="0"/>
          </a:p>
          <a:p>
            <a:pPr lvl="2">
              <a:lnSpc>
                <a:spcPct val="90000"/>
              </a:lnSpc>
            </a:pPr>
            <a:r>
              <a:rPr lang="en-US" sz="1600" dirty="0"/>
              <a:t>Replicate visits occur within a relatively short period of time (e.g., a breeding season) </a:t>
            </a:r>
            <a:r>
              <a:rPr lang="en-US" sz="1600" baseline="-25000" dirty="0"/>
              <a:t>									        </a:t>
            </a:r>
            <a:r>
              <a:rPr lang="en-US" sz="1600" dirty="0"/>
              <a:t> 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b="1" dirty="0"/>
              <a:t>Spatial replication</a:t>
            </a:r>
            <a:r>
              <a:rPr lang="en-US" sz="2000" dirty="0"/>
              <a:t>: randomly selected ‘sites’ or sample units within area of interest  				</a:t>
            </a:r>
          </a:p>
          <a:p>
            <a:pPr>
              <a:lnSpc>
                <a:spcPct val="90000"/>
              </a:lnSpc>
            </a:pP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61641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 occupancy modeling for population dynamics?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836236"/>
            <a:ext cx="7556313" cy="4144963"/>
          </a:xfrm>
        </p:spPr>
        <p:txBody>
          <a:bodyPr>
            <a:noAutofit/>
          </a:bodyPr>
          <a:lstStyle/>
          <a:p>
            <a:r>
              <a:rPr lang="en-US" sz="2000" dirty="0"/>
              <a:t>Occupancy modeling: a </a:t>
            </a:r>
            <a:r>
              <a:rPr lang="en-US" sz="2000" i="1" dirty="0"/>
              <a:t>tool </a:t>
            </a:r>
            <a:r>
              <a:rPr lang="en-US" sz="2000" dirty="0"/>
              <a:t>to estimate true populations</a:t>
            </a:r>
          </a:p>
          <a:p>
            <a:r>
              <a:rPr lang="en-US" sz="2000" dirty="0"/>
              <a:t>Can use occupancy (presence/absence) data to look at population trends</a:t>
            </a:r>
            <a:endParaRPr lang="en-US" sz="2000" i="1" dirty="0"/>
          </a:p>
          <a:p>
            <a:endParaRPr lang="en-US" sz="2000" i="1" dirty="0"/>
          </a:p>
          <a:p>
            <a:r>
              <a:rPr lang="en-US" sz="2000" dirty="0"/>
              <a:t>The ability to estimate populations often confounded by the inability to accurately count species</a:t>
            </a:r>
          </a:p>
          <a:p>
            <a:pPr lvl="1"/>
            <a:r>
              <a:rPr lang="en-US" sz="2000" dirty="0"/>
              <a:t>Occupancy modeling can be used to get more accurate estimates</a:t>
            </a:r>
          </a:p>
          <a:p>
            <a:endParaRPr lang="en-US" sz="2000" dirty="0"/>
          </a:p>
          <a:p>
            <a:r>
              <a:rPr lang="en-US" sz="2000" dirty="0"/>
              <a:t>Able to use occupancy modeling to look at species distributions</a:t>
            </a:r>
          </a:p>
          <a:p>
            <a:pPr lvl="1"/>
            <a:r>
              <a:rPr lang="en-US" sz="2000" dirty="0"/>
              <a:t>Multiple season/year data can show how these distributions are changing over time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en-US" b="1" dirty="0"/>
              <a:t>Basic Sampling Scheme:</a:t>
            </a:r>
            <a:br>
              <a:rPr lang="en-NZ" altLang="en-US" b="1" dirty="0"/>
            </a:br>
            <a:r>
              <a:rPr lang="en-NZ" altLang="en-US" b="1" dirty="0"/>
              <a:t>Single Season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altLang="en-US" sz="3700" i="1" dirty="0">
                <a:latin typeface="Times New Roman" pitchFamily="18" charset="0"/>
              </a:rPr>
              <a:t>s</a:t>
            </a:r>
            <a:r>
              <a:rPr lang="en-NZ" altLang="en-US" dirty="0"/>
              <a:t> sites are surveyed, each at </a:t>
            </a:r>
            <a:r>
              <a:rPr lang="en-NZ" altLang="en-US" sz="3200" i="1" dirty="0">
                <a:latin typeface="Times New Roman" pitchFamily="18" charset="0"/>
              </a:rPr>
              <a:t>k</a:t>
            </a:r>
            <a:r>
              <a:rPr lang="en-NZ" altLang="en-US" dirty="0"/>
              <a:t> distinct sampling occasions.</a:t>
            </a:r>
          </a:p>
          <a:p>
            <a:endParaRPr lang="en-NZ" altLang="en-US" dirty="0"/>
          </a:p>
          <a:p>
            <a:r>
              <a:rPr lang="en-NZ" altLang="en-US" dirty="0"/>
              <a:t>Species is detected/not detected at each occasion.</a:t>
            </a:r>
          </a:p>
        </p:txBody>
      </p:sp>
    </p:spTree>
    <p:extLst>
      <p:ext uri="{BB962C8B-B14F-4D97-AF65-F5344CB8AC3E}">
        <p14:creationId xmlns:p14="http://schemas.microsoft.com/office/powerpoint/2010/main" val="263192604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Necessary information: Detection histories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5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Detection history: Record for each visited site or sample unit</a:t>
            </a:r>
          </a:p>
          <a:p>
            <a:pPr lvl="1"/>
            <a:r>
              <a:rPr lang="en-US" sz="2000" dirty="0"/>
              <a:t>1 denotes detection</a:t>
            </a:r>
          </a:p>
          <a:p>
            <a:pPr lvl="1"/>
            <a:r>
              <a:rPr lang="en-US" sz="2000" dirty="0"/>
              <a:t>0 denotes non-detection</a:t>
            </a:r>
          </a:p>
          <a:p>
            <a:endParaRPr lang="en-US" sz="2400" dirty="0"/>
          </a:p>
          <a:p>
            <a:r>
              <a:rPr lang="en-US" sz="2400" dirty="0"/>
              <a:t>Example detection history: </a:t>
            </a:r>
            <a:r>
              <a:rPr lang="en-US" sz="2400" i="1" dirty="0"/>
              <a:t>h</a:t>
            </a:r>
            <a:r>
              <a:rPr lang="en-US" sz="2400" i="1" baseline="-25000" dirty="0"/>
              <a:t>i</a:t>
            </a:r>
            <a:r>
              <a:rPr lang="en-US" sz="2400" dirty="0"/>
              <a:t> = 1 0 0 1 </a:t>
            </a:r>
          </a:p>
          <a:p>
            <a:pPr lvl="1"/>
            <a:r>
              <a:rPr lang="en-US" sz="2000" dirty="0"/>
              <a:t>Denotes 4 visits to the site</a:t>
            </a:r>
          </a:p>
          <a:p>
            <a:pPr lvl="1"/>
            <a:r>
              <a:rPr lang="en-US" sz="2000" dirty="0"/>
              <a:t>Target species detected during visits 1 and 4</a:t>
            </a:r>
          </a:p>
          <a:p>
            <a:pPr lvl="1"/>
            <a:r>
              <a:rPr lang="en-US" sz="2000" dirty="0"/>
              <a:t>0 does not necessarily mean the species was absent</a:t>
            </a:r>
          </a:p>
          <a:p>
            <a:pPr lvl="2"/>
            <a:r>
              <a:rPr lang="en-US" sz="1800" b="1" dirty="0">
                <a:solidFill>
                  <a:srgbClr val="FF0000"/>
                </a:solidFill>
              </a:rPr>
              <a:t>Not detected, but could be there!</a:t>
            </a:r>
          </a:p>
        </p:txBody>
      </p:sp>
    </p:spTree>
    <p:extLst>
      <p:ext uri="{BB962C8B-B14F-4D97-AF65-F5344CB8AC3E}">
        <p14:creationId xmlns:p14="http://schemas.microsoft.com/office/powerpoint/2010/main" val="31088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51519" y="620688"/>
            <a:ext cx="5841813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1"/>
            <a:ext cx="9144000" cy="764703"/>
          </a:xfrm>
          <a:prstGeom prst="rect">
            <a:avLst/>
          </a:prstGeom>
          <a:solidFill>
            <a:srgbClr val="7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4450"/>
            <a:ext cx="8229600" cy="720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>
                <a:solidFill>
                  <a:schemeClr val="bg1"/>
                </a:solidFill>
              </a:rPr>
              <a:t>Problem: cannot see Reality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9184" y="2004297"/>
            <a:ext cx="756592" cy="812635"/>
            <a:chOff x="1373208" y="2266598"/>
            <a:chExt cx="504056" cy="524603"/>
          </a:xfrm>
        </p:grpSpPr>
        <p:sp>
          <p:nvSpPr>
            <p:cNvPr id="2" name="Rectangle 1"/>
            <p:cNvSpPr/>
            <p:nvPr/>
          </p:nvSpPr>
          <p:spPr>
            <a:xfrm>
              <a:off x="1373208" y="227687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50" name="Picture 2" descr="http://lukaskeapproth.files.wordpress.com/2012/01/cuteredpandaphoto-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8" y="2266598"/>
              <a:ext cx="504056" cy="52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4149304" y="1914859"/>
            <a:ext cx="756592" cy="812635"/>
            <a:chOff x="1373208" y="2266598"/>
            <a:chExt cx="504056" cy="524603"/>
          </a:xfrm>
        </p:grpSpPr>
        <p:sp>
          <p:nvSpPr>
            <p:cNvPr id="10" name="Rectangle 9"/>
            <p:cNvSpPr/>
            <p:nvPr/>
          </p:nvSpPr>
          <p:spPr>
            <a:xfrm>
              <a:off x="1373208" y="227687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" name="Picture 2" descr="http://lukaskeapproth.files.wordpress.com/2012/01/cuteredpandaphoto-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8" y="2266598"/>
              <a:ext cx="504056" cy="52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3887416" y="2976405"/>
            <a:ext cx="756592" cy="812635"/>
            <a:chOff x="1373208" y="2266598"/>
            <a:chExt cx="504056" cy="524603"/>
          </a:xfrm>
        </p:grpSpPr>
        <p:sp>
          <p:nvSpPr>
            <p:cNvPr id="13" name="Rectangle 12"/>
            <p:cNvSpPr/>
            <p:nvPr/>
          </p:nvSpPr>
          <p:spPr>
            <a:xfrm>
              <a:off x="1373208" y="227687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4" name="Picture 2" descr="http://lukaskeapproth.files.wordpress.com/2012/01/cuteredpandaphoto-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8" y="2266598"/>
              <a:ext cx="504056" cy="52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4193704" y="4077072"/>
            <a:ext cx="756592" cy="812635"/>
            <a:chOff x="1373208" y="2266598"/>
            <a:chExt cx="504056" cy="524603"/>
          </a:xfrm>
        </p:grpSpPr>
        <p:sp>
          <p:nvSpPr>
            <p:cNvPr id="16" name="Rectangle 15"/>
            <p:cNvSpPr/>
            <p:nvPr/>
          </p:nvSpPr>
          <p:spPr>
            <a:xfrm>
              <a:off x="1373208" y="227687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7" name="Picture 2" descr="http://lukaskeapproth.files.wordpress.com/2012/01/cuteredpandaphoto-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8" y="2266598"/>
              <a:ext cx="504056" cy="52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1619672" y="4221088"/>
            <a:ext cx="756592" cy="812635"/>
            <a:chOff x="1373208" y="2266598"/>
            <a:chExt cx="504056" cy="524603"/>
          </a:xfrm>
        </p:grpSpPr>
        <p:sp>
          <p:nvSpPr>
            <p:cNvPr id="19" name="Rectangle 18"/>
            <p:cNvSpPr/>
            <p:nvPr/>
          </p:nvSpPr>
          <p:spPr>
            <a:xfrm>
              <a:off x="1373208" y="227687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" name="Picture 2" descr="http://lukaskeapproth.files.wordpress.com/2012/01/cuteredpandaphoto-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8" y="2266598"/>
              <a:ext cx="504056" cy="52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04899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51519" y="620688"/>
            <a:ext cx="5841813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1"/>
            <a:ext cx="9144000" cy="764703"/>
          </a:xfrm>
          <a:prstGeom prst="rect">
            <a:avLst/>
          </a:prstGeom>
          <a:solidFill>
            <a:srgbClr val="7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4450"/>
            <a:ext cx="8229600" cy="720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>
                <a:solidFill>
                  <a:schemeClr val="bg1"/>
                </a:solidFill>
              </a:rPr>
              <a:t>Answer: visit each site many times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9184" y="2004297"/>
            <a:ext cx="756592" cy="812635"/>
            <a:chOff x="1373208" y="2266598"/>
            <a:chExt cx="504056" cy="524603"/>
          </a:xfrm>
        </p:grpSpPr>
        <p:sp>
          <p:nvSpPr>
            <p:cNvPr id="2" name="Rectangle 1"/>
            <p:cNvSpPr/>
            <p:nvPr/>
          </p:nvSpPr>
          <p:spPr>
            <a:xfrm>
              <a:off x="1373208" y="227687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50" name="Picture 2" descr="http://lukaskeapproth.files.wordpress.com/2012/01/cuteredpandaphoto-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8" y="2266598"/>
              <a:ext cx="504056" cy="52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4149304" y="1914859"/>
            <a:ext cx="756592" cy="812635"/>
            <a:chOff x="1373208" y="2266598"/>
            <a:chExt cx="504056" cy="524603"/>
          </a:xfrm>
        </p:grpSpPr>
        <p:sp>
          <p:nvSpPr>
            <p:cNvPr id="10" name="Rectangle 9"/>
            <p:cNvSpPr/>
            <p:nvPr/>
          </p:nvSpPr>
          <p:spPr>
            <a:xfrm>
              <a:off x="1373208" y="227687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" name="Picture 2" descr="http://lukaskeapproth.files.wordpress.com/2012/01/cuteredpandaphoto-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8" y="2266598"/>
              <a:ext cx="504056" cy="52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3887416" y="2976405"/>
            <a:ext cx="756592" cy="812635"/>
            <a:chOff x="1373208" y="2266598"/>
            <a:chExt cx="504056" cy="524603"/>
          </a:xfrm>
        </p:grpSpPr>
        <p:sp>
          <p:nvSpPr>
            <p:cNvPr id="13" name="Rectangle 12"/>
            <p:cNvSpPr/>
            <p:nvPr/>
          </p:nvSpPr>
          <p:spPr>
            <a:xfrm>
              <a:off x="1373208" y="227687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4" name="Picture 2" descr="http://lukaskeapproth.files.wordpress.com/2012/01/cuteredpandaphoto-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8" y="2266598"/>
              <a:ext cx="504056" cy="52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4193704" y="4077072"/>
            <a:ext cx="756592" cy="812635"/>
            <a:chOff x="1373208" y="2266598"/>
            <a:chExt cx="504056" cy="524603"/>
          </a:xfrm>
        </p:grpSpPr>
        <p:sp>
          <p:nvSpPr>
            <p:cNvPr id="16" name="Rectangle 15"/>
            <p:cNvSpPr/>
            <p:nvPr/>
          </p:nvSpPr>
          <p:spPr>
            <a:xfrm>
              <a:off x="1373208" y="227687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7" name="Picture 2" descr="http://lukaskeapproth.files.wordpress.com/2012/01/cuteredpandaphoto-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8" y="2266598"/>
              <a:ext cx="504056" cy="52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1619672" y="4221088"/>
            <a:ext cx="756592" cy="812635"/>
            <a:chOff x="1373208" y="2266598"/>
            <a:chExt cx="504056" cy="524603"/>
          </a:xfrm>
        </p:grpSpPr>
        <p:sp>
          <p:nvSpPr>
            <p:cNvPr id="19" name="Rectangle 18"/>
            <p:cNvSpPr/>
            <p:nvPr/>
          </p:nvSpPr>
          <p:spPr>
            <a:xfrm>
              <a:off x="1373208" y="227687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" name="Picture 2" descr="http://lukaskeapproth.files.wordpress.com/2012/01/cuteredpandaphoto-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8" y="2266598"/>
              <a:ext cx="504056" cy="52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1670770" y="1556792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1 0 1 0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15816" y="1844824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0 0 0 0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11884" y="2823319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0 0 0 0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84189" y="3759423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0 0 0 0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91258" y="3861048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1 0 1 1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20890" y="3702223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1 0 0 1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20889" y="1527175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0 0 0 0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59002" y="2607295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0 0 0 0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184" y="4861609"/>
            <a:ext cx="2702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1 – animal detected</a:t>
            </a:r>
          </a:p>
          <a:p>
            <a:endParaRPr lang="en-CA" sz="2000" b="1" dirty="0"/>
          </a:p>
          <a:p>
            <a:r>
              <a:rPr lang="en-CA" sz="2000" b="1" dirty="0"/>
              <a:t>0 – animal not detected</a:t>
            </a:r>
          </a:p>
        </p:txBody>
      </p:sp>
      <p:grpSp>
        <p:nvGrpSpPr>
          <p:cNvPr id="14336" name="Group 14335"/>
          <p:cNvGrpSpPr/>
          <p:nvPr/>
        </p:nvGrpSpPr>
        <p:grpSpPr>
          <a:xfrm>
            <a:off x="4772422" y="2075656"/>
            <a:ext cx="4018589" cy="1209328"/>
            <a:chOff x="4772422" y="2075656"/>
            <a:chExt cx="4018589" cy="1209328"/>
          </a:xfrm>
        </p:grpSpPr>
        <p:sp>
          <p:nvSpPr>
            <p:cNvPr id="8" name="TextBox 7"/>
            <p:cNvSpPr txBox="1"/>
            <p:nvPr/>
          </p:nvSpPr>
          <p:spPr>
            <a:xfrm>
              <a:off x="6876256" y="2075656"/>
              <a:ext cx="1914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b="1" dirty="0"/>
                <a:t>Problem sites</a:t>
              </a:r>
            </a:p>
          </p:txBody>
        </p:sp>
        <p:cxnSp>
          <p:nvCxnSpPr>
            <p:cNvPr id="29" name="Straight Arrow Connector 28"/>
            <p:cNvCxnSpPr>
              <a:stCxn id="8" idx="1"/>
            </p:cNvCxnSpPr>
            <p:nvPr/>
          </p:nvCxnSpPr>
          <p:spPr>
            <a:xfrm flipH="1" flipV="1">
              <a:off x="5034308" y="2275711"/>
              <a:ext cx="1841948" cy="30778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1"/>
            </p:cNvCxnSpPr>
            <p:nvPr/>
          </p:nvCxnSpPr>
          <p:spPr>
            <a:xfrm flipH="1">
              <a:off x="4772422" y="2306489"/>
              <a:ext cx="2103834" cy="978495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5865" y="5733256"/>
            <a:ext cx="3306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vs. Field observations</a:t>
            </a:r>
          </a:p>
        </p:txBody>
      </p:sp>
    </p:spTree>
    <p:extLst>
      <p:ext uri="{BB962C8B-B14F-4D97-AF65-F5344CB8AC3E}">
        <p14:creationId xmlns:p14="http://schemas.microsoft.com/office/powerpoint/2010/main" val="373458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51519" y="620688"/>
            <a:ext cx="5841813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1"/>
            <a:ext cx="9144000" cy="764703"/>
          </a:xfrm>
          <a:prstGeom prst="rect">
            <a:avLst/>
          </a:prstGeom>
          <a:solidFill>
            <a:srgbClr val="7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4450"/>
            <a:ext cx="8229600" cy="720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bg1"/>
                </a:solidFill>
              </a:rPr>
              <a:t>But how do we know what is Reality?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0770" y="1556792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1 0 1 0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15816" y="1844824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0 0 0 0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11884" y="2823319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0 0 0 0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84189" y="3759423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0 0 0 0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91258" y="3861048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1 0 1 1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20890" y="3702223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1 0 0 1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20889" y="1527175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0 0 0 0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59002" y="2607295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0 0 0 0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184" y="4869160"/>
            <a:ext cx="2702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1 – animal detected</a:t>
            </a:r>
          </a:p>
          <a:p>
            <a:endParaRPr lang="en-CA" sz="2000" b="1" dirty="0"/>
          </a:p>
          <a:p>
            <a:r>
              <a:rPr lang="en-CA" sz="2000" b="1" dirty="0"/>
              <a:t>0 – animal not detected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3107607" y="2276872"/>
            <a:ext cx="672305" cy="618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/>
          <p:cNvSpPr/>
          <p:nvPr/>
        </p:nvSpPr>
        <p:spPr>
          <a:xfrm>
            <a:off x="1883471" y="2113462"/>
            <a:ext cx="672305" cy="618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4139952" y="2018457"/>
            <a:ext cx="672305" cy="618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2171503" y="3212492"/>
            <a:ext cx="672305" cy="618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3899695" y="3068960"/>
            <a:ext cx="672305" cy="618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1675731" y="4293096"/>
            <a:ext cx="672305" cy="618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4235847" y="4189015"/>
            <a:ext cx="672305" cy="618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2819575" y="4163888"/>
            <a:ext cx="672305" cy="618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899592" y="5733256"/>
            <a:ext cx="1784597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839233" y="5912751"/>
            <a:ext cx="2454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Field observations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56047" y="2276872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?</a:t>
            </a:r>
            <a:endParaRPr lang="en-CA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283968" y="2035296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?</a:t>
            </a:r>
            <a:endParaRPr lang="en-CA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048135" y="3054151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?</a:t>
            </a:r>
            <a:endParaRPr lang="en-CA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352501" y="3219649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?</a:t>
            </a:r>
            <a:endParaRPr lang="en-CA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919895" y="4163888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840409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8379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Detection, detection, detection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2436"/>
            <a:ext cx="8229600" cy="508863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Example detection history: </a:t>
            </a:r>
            <a:r>
              <a:rPr lang="en-US" sz="2400" i="1" dirty="0"/>
              <a:t>h</a:t>
            </a:r>
            <a:r>
              <a:rPr lang="en-US" sz="2400" i="1" baseline="-25000" dirty="0"/>
              <a:t>i</a:t>
            </a:r>
            <a:r>
              <a:rPr lang="en-US" sz="2400" dirty="0"/>
              <a:t> = 0 0 0 0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Is this site truly </a:t>
            </a:r>
            <a:r>
              <a:rPr lang="en-US" sz="2400" b="1" dirty="0"/>
              <a:t>unoccupied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It depends on the </a:t>
            </a:r>
            <a:r>
              <a:rPr lang="en-US" sz="2400" b="1" dirty="0"/>
              <a:t>probability of detection (p)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dirty="0"/>
              <a:t>Direct relation between </a:t>
            </a:r>
            <a:r>
              <a:rPr lang="en-US" sz="2400" b="1" dirty="0"/>
              <a:t>detectability </a:t>
            </a:r>
            <a:r>
              <a:rPr lang="en-US" sz="2400" dirty="0"/>
              <a:t>and </a:t>
            </a:r>
            <a:r>
              <a:rPr lang="en-US" sz="2400" b="1" dirty="0"/>
              <a:t>number of visits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</a:rPr>
              <a:t>Probability of NOT seeing the species after N visits</a:t>
            </a:r>
          </a:p>
          <a:p>
            <a:pPr marL="0" indent="0" algn="ctr">
              <a:buNone/>
            </a:pPr>
            <a:r>
              <a:rPr lang="el-GR" sz="2400" b="1" i="1" dirty="0"/>
              <a:t>α</a:t>
            </a:r>
            <a:r>
              <a:rPr lang="en-US" sz="2400" b="1" dirty="0"/>
              <a:t> =  (1 – p) ^ N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</a:rPr>
              <a:t>Minimum number of visits before concluding the site is unoccupied at a confidence level </a:t>
            </a:r>
            <a:r>
              <a:rPr lang="el-GR" sz="2400" b="1" dirty="0">
                <a:solidFill>
                  <a:srgbClr val="FF0000"/>
                </a:solidFill>
              </a:rPr>
              <a:t>α</a:t>
            </a:r>
            <a:r>
              <a:rPr lang="en-US" sz="2400" b="1" dirty="0">
                <a:solidFill>
                  <a:srgbClr val="FF0000"/>
                </a:solidFill>
              </a:rPr>
              <a:t> = 0.05</a:t>
            </a:r>
          </a:p>
          <a:p>
            <a:pPr marL="0" indent="0" algn="ctr">
              <a:buNone/>
            </a:pPr>
            <a:r>
              <a:rPr lang="en-US" sz="2400" b="1" i="1" dirty="0" err="1"/>
              <a:t>Nmin</a:t>
            </a:r>
            <a:r>
              <a:rPr lang="en-US" sz="2400" b="1" dirty="0"/>
              <a:t> = log(0.05) / log(1 – p)</a:t>
            </a:r>
          </a:p>
          <a:p>
            <a:pPr marL="0" indent="0" algn="ctr">
              <a:buNone/>
            </a:pPr>
            <a:endParaRPr lang="en-US" sz="24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3161538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4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8379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Necessary information: Detection histories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243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</a:rPr>
              <a:t>Probability of NOT seeing the species after N visits</a:t>
            </a:r>
          </a:p>
          <a:p>
            <a:pPr marL="0" indent="0" algn="ctr">
              <a:buNone/>
            </a:pPr>
            <a:r>
              <a:rPr lang="el-GR" sz="2400" b="1" dirty="0"/>
              <a:t>α</a:t>
            </a:r>
            <a:r>
              <a:rPr lang="en-US" sz="2400" b="1" dirty="0"/>
              <a:t> =  (1 – p) ^ N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96" y="2199133"/>
            <a:ext cx="6872327" cy="400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3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9442" name="Rectangle 2"/>
              <p:cNvSpPr>
                <a:spLocks noChangeArrowheads="1"/>
              </p:cNvSpPr>
              <p:nvPr/>
            </p:nvSpPr>
            <p:spPr bwMode="auto">
              <a:xfrm>
                <a:off x="533400" y="1447800"/>
                <a:ext cx="8002588" cy="4530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Char char="l"/>
                  <a:tabLst>
                    <a:tab pos="898525" algn="l"/>
                    <a:tab pos="1039813" algn="l"/>
                  </a:tabLst>
                  <a:defRPr sz="27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tabLst>
                    <a:tab pos="898525" algn="l"/>
                    <a:tab pos="1039813" algn="l"/>
                  </a:tabLst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tabLst>
                    <a:tab pos="898525" algn="l"/>
                    <a:tab pos="1039813" algn="l"/>
                  </a:tabLst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tabLst>
                    <a:tab pos="898525" algn="l"/>
                    <a:tab pos="103981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tabLst>
                    <a:tab pos="898525" algn="l"/>
                    <a:tab pos="103981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tabLst>
                    <a:tab pos="898525" algn="l"/>
                    <a:tab pos="103981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tabLst>
                    <a:tab pos="898525" algn="l"/>
                    <a:tab pos="103981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tabLst>
                    <a:tab pos="898525" algn="l"/>
                    <a:tab pos="103981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tabLst>
                    <a:tab pos="898525" algn="l"/>
                    <a:tab pos="103981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3200" i="1" dirty="0">
                  <a:latin typeface="+mn-lt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US" altLang="en-US" sz="3200" i="1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i="1" smtClean="0">
                            <a:latin typeface="Cambria Math"/>
                            <a:ea typeface="Cambria Math"/>
                          </a:rPr>
                          <m:t>𝜓</m:t>
                        </m:r>
                      </m:e>
                      <m:sub>
                        <m:r>
                          <a:rPr lang="en-US" altLang="en-US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3200" dirty="0">
                    <a:latin typeface="+mn-lt"/>
                  </a:rPr>
                  <a:t>	[psi] -probability site </a:t>
                </a:r>
                <a:r>
                  <a:rPr lang="en-US" altLang="en-US" sz="3200" i="1" dirty="0" err="1">
                    <a:latin typeface="+mn-lt"/>
                  </a:rPr>
                  <a:t>i</a:t>
                </a:r>
                <a:r>
                  <a:rPr lang="en-US" altLang="en-US" sz="3200" dirty="0">
                    <a:latin typeface="+mn-lt"/>
                  </a:rPr>
                  <a:t> is occupied.</a:t>
                </a:r>
              </a:p>
              <a:p>
                <a:pPr eaLnBrk="1" hangingPunct="1"/>
                <a:endParaRPr lang="en-US" altLang="en-US" sz="3200" i="1" dirty="0">
                  <a:latin typeface="+mn-lt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US" altLang="en-US" sz="3200" i="1" dirty="0">
                    <a:latin typeface="+mn-lt"/>
                  </a:rPr>
                  <a:t>	</a:t>
                </a:r>
                <a:r>
                  <a:rPr lang="en-US" altLang="en-US" sz="3200" i="1" dirty="0" err="1">
                    <a:latin typeface="+mn-lt"/>
                  </a:rPr>
                  <a:t>p</a:t>
                </a:r>
                <a:r>
                  <a:rPr lang="en-US" altLang="en-US" sz="3200" i="1" baseline="-25000" dirty="0" err="1">
                    <a:latin typeface="+mn-lt"/>
                  </a:rPr>
                  <a:t>ij</a:t>
                </a:r>
                <a:r>
                  <a:rPr lang="en-US" altLang="en-US" sz="3200" dirty="0">
                    <a:latin typeface="+mn-lt"/>
                  </a:rPr>
                  <a:t>	-probability of detecting the species in 		site </a:t>
                </a:r>
                <a:r>
                  <a:rPr lang="en-US" altLang="en-US" sz="3200" i="1" dirty="0" err="1">
                    <a:latin typeface="+mn-lt"/>
                  </a:rPr>
                  <a:t>i</a:t>
                </a:r>
                <a:r>
                  <a:rPr lang="en-US" altLang="en-US" sz="3200" dirty="0">
                    <a:latin typeface="+mn-lt"/>
                  </a:rPr>
                  <a:t> at time </a:t>
                </a:r>
                <a:r>
                  <a:rPr lang="en-US" altLang="en-US" sz="3200" i="1" dirty="0">
                    <a:latin typeface="+mn-lt"/>
                  </a:rPr>
                  <a:t>j</a:t>
                </a:r>
                <a:r>
                  <a:rPr lang="en-US" altLang="en-US" sz="3200" dirty="0">
                    <a:latin typeface="+mn-lt"/>
                  </a:rPr>
                  <a:t>, given species is 			present</a:t>
                </a:r>
                <a:r>
                  <a:rPr lang="en-US" altLang="en-US" dirty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189442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447800"/>
                <a:ext cx="8002588" cy="4530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Model Parameters: Single-Season Models</a:t>
            </a:r>
          </a:p>
        </p:txBody>
      </p:sp>
    </p:spTree>
    <p:extLst>
      <p:ext uri="{BB962C8B-B14F-4D97-AF65-F5344CB8AC3E}">
        <p14:creationId xmlns:p14="http://schemas.microsoft.com/office/powerpoint/2010/main" val="223991246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457200" y="1981200"/>
            <a:ext cx="8002588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898525" algn="l"/>
                <a:tab pos="1039813" algn="l"/>
              </a:tabLst>
            </a:pPr>
            <a:r>
              <a:rPr lang="en-US" sz="2400" dirty="0"/>
              <a:t>Sites are closed to changes in occupancy state between sampling occasions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898525" algn="l"/>
                <a:tab pos="1039813" algn="l"/>
              </a:tabLst>
            </a:pPr>
            <a:r>
              <a:rPr lang="en-US" sz="2400" dirty="0"/>
              <a:t>No heterogeneity that cannot be explained by covariates </a:t>
            </a:r>
            <a:endParaRPr lang="en-US" sz="2400" baseline="-25000" dirty="0"/>
          </a:p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898525" algn="l"/>
                <a:tab pos="1039813" algn="l"/>
              </a:tabLst>
            </a:pPr>
            <a:r>
              <a:rPr lang="en-US" sz="2400" dirty="0"/>
              <a:t>The detection process is independent at each site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898525" algn="l"/>
                <a:tab pos="1039813" algn="l"/>
              </a:tabLst>
            </a:pPr>
            <a:r>
              <a:rPr lang="en-US" sz="2400" dirty="0"/>
              <a:t>The farther apart, the better, but needs to be tailored to species ecology</a:t>
            </a:r>
          </a:p>
          <a:p>
            <a:pPr marL="342900" indent="-342900" algn="l">
              <a:spcBef>
                <a:spcPct val="20000"/>
              </a:spcBef>
              <a:tabLst>
                <a:tab pos="898525" algn="l"/>
                <a:tab pos="1039813" algn="l"/>
              </a:tabLst>
            </a:pPr>
            <a:endParaRPr lang="en-US" sz="3200" dirty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77200" cy="1143000"/>
          </a:xfrm>
        </p:spPr>
        <p:txBody>
          <a:bodyPr>
            <a:normAutofit/>
          </a:bodyPr>
          <a:lstStyle/>
          <a:p>
            <a:r>
              <a:rPr lang="en-US" b="1" dirty="0"/>
              <a:t>Model assumptions</a:t>
            </a:r>
          </a:p>
        </p:txBody>
      </p:sp>
    </p:spTree>
    <p:extLst>
      <p:ext uri="{BB962C8B-B14F-4D97-AF65-F5344CB8AC3E}">
        <p14:creationId xmlns:p14="http://schemas.microsoft.com/office/powerpoint/2010/main" val="193992761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/>
              <a:t>Timing of repeated 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Usually conducted as multiple discrete visits (e.g., on different days)</a:t>
            </a:r>
          </a:p>
          <a:p>
            <a:endParaRPr lang="en-US" sz="2800" dirty="0"/>
          </a:p>
          <a:p>
            <a:r>
              <a:rPr lang="en-US" sz="2400" dirty="0"/>
              <a:t>Can also use multiple surveys within a single visit</a:t>
            </a:r>
          </a:p>
          <a:p>
            <a:pPr lvl="1"/>
            <a:r>
              <a:rPr lang="en-US" sz="2400" dirty="0"/>
              <a:t>Multiple independent observers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Potentially introduce heterogeneity into data</a:t>
            </a:r>
          </a:p>
          <a:p>
            <a:pPr lvl="2"/>
            <a:r>
              <a:rPr lang="en-US" sz="1800" dirty="0"/>
              <a:t>Single visit to each site vs. multiple visits to each site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Rotate observers amongst sites on each day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 order each site is sampled within a day</a:t>
            </a:r>
          </a:p>
        </p:txBody>
      </p:sp>
    </p:spTree>
    <p:extLst>
      <p:ext uri="{BB962C8B-B14F-4D97-AF65-F5344CB8AC3E}">
        <p14:creationId xmlns:p14="http://schemas.microsoft.com/office/powerpoint/2010/main" val="38952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Parameters of Interest: Occupancy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The proportion of area, patches or sample units that is occupied</a:t>
            </a:r>
          </a:p>
          <a:p>
            <a:pPr lvl="1"/>
            <a:r>
              <a:rPr lang="en-US" sz="2500" dirty="0" err="1"/>
              <a:t>ie</a:t>
            </a:r>
            <a:r>
              <a:rPr lang="en-US" sz="2500" dirty="0"/>
              <a:t>. a species presence</a:t>
            </a:r>
          </a:p>
          <a:p>
            <a:pPr lvl="1"/>
            <a:endParaRPr lang="en-US" sz="2500" dirty="0"/>
          </a:p>
          <a:p>
            <a:pPr>
              <a:buNone/>
            </a:pPr>
            <a:r>
              <a:rPr lang="el-GR" sz="2800" b="1" dirty="0"/>
              <a:t>Ψ</a:t>
            </a:r>
            <a:r>
              <a:rPr lang="en-US" sz="2800" b="1" dirty="0"/>
              <a:t> (psi)</a:t>
            </a:r>
            <a:r>
              <a:rPr lang="en-US" sz="2500" dirty="0"/>
              <a:t>: probability that a randomly selected site or sampling unit in an area of interest is occupied by a species</a:t>
            </a:r>
          </a:p>
          <a:p>
            <a:pPr lvl="1"/>
            <a:endParaRPr lang="en-US" sz="2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8" y="-1"/>
            <a:ext cx="8762999" cy="3529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8" y="3600450"/>
            <a:ext cx="87630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9144000" cy="764703"/>
          </a:xfrm>
          <a:prstGeom prst="rect">
            <a:avLst/>
          </a:prstGeom>
          <a:solidFill>
            <a:srgbClr val="7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70"/>
          <a:stretch/>
        </p:blipFill>
        <p:spPr bwMode="auto">
          <a:xfrm>
            <a:off x="1441616" y="2564904"/>
            <a:ext cx="336740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327363" y="3388076"/>
            <a:ext cx="424255" cy="443794"/>
            <a:chOff x="1373208" y="2266598"/>
            <a:chExt cx="504056" cy="524603"/>
          </a:xfrm>
        </p:grpSpPr>
        <p:sp>
          <p:nvSpPr>
            <p:cNvPr id="2" name="Rectangle 1"/>
            <p:cNvSpPr/>
            <p:nvPr/>
          </p:nvSpPr>
          <p:spPr>
            <a:xfrm>
              <a:off x="1373208" y="227687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50" name="Picture 2" descr="http://lukaskeapproth.files.wordpress.com/2012/01/cuteredpandaphoto-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8" y="2266598"/>
              <a:ext cx="504056" cy="52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3653124" y="3308169"/>
            <a:ext cx="424255" cy="443794"/>
            <a:chOff x="1373208" y="2266598"/>
            <a:chExt cx="504056" cy="524603"/>
          </a:xfrm>
        </p:grpSpPr>
        <p:sp>
          <p:nvSpPr>
            <p:cNvPr id="10" name="Rectangle 9"/>
            <p:cNvSpPr/>
            <p:nvPr/>
          </p:nvSpPr>
          <p:spPr>
            <a:xfrm>
              <a:off x="1373208" y="227687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" name="Picture 2" descr="http://lukaskeapproth.files.wordpress.com/2012/01/cuteredpandaphoto-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8" y="2266598"/>
              <a:ext cx="504056" cy="52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3503421" y="3944258"/>
            <a:ext cx="424255" cy="443794"/>
            <a:chOff x="1373208" y="2266598"/>
            <a:chExt cx="504056" cy="524603"/>
          </a:xfrm>
        </p:grpSpPr>
        <p:sp>
          <p:nvSpPr>
            <p:cNvPr id="13" name="Rectangle 12"/>
            <p:cNvSpPr/>
            <p:nvPr/>
          </p:nvSpPr>
          <p:spPr>
            <a:xfrm>
              <a:off x="1373208" y="227687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4" name="Picture 2" descr="http://lukaskeapproth.files.wordpress.com/2012/01/cuteredpandaphoto-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8" y="2266598"/>
              <a:ext cx="504056" cy="52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715548" y="4577730"/>
            <a:ext cx="424255" cy="443794"/>
            <a:chOff x="1373208" y="2266598"/>
            <a:chExt cx="504056" cy="524603"/>
          </a:xfrm>
        </p:grpSpPr>
        <p:sp>
          <p:nvSpPr>
            <p:cNvPr id="16" name="Rectangle 15"/>
            <p:cNvSpPr/>
            <p:nvPr/>
          </p:nvSpPr>
          <p:spPr>
            <a:xfrm>
              <a:off x="1373208" y="227687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7" name="Picture 2" descr="http://lukaskeapproth.files.wordpress.com/2012/01/cuteredpandaphoto-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8" y="2266598"/>
              <a:ext cx="504056" cy="52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2244081" y="4612212"/>
            <a:ext cx="424255" cy="443794"/>
            <a:chOff x="1373208" y="2266598"/>
            <a:chExt cx="504056" cy="524603"/>
          </a:xfrm>
        </p:grpSpPr>
        <p:sp>
          <p:nvSpPr>
            <p:cNvPr id="19" name="Rectangle 18"/>
            <p:cNvSpPr/>
            <p:nvPr/>
          </p:nvSpPr>
          <p:spPr>
            <a:xfrm>
              <a:off x="1373208" y="227687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" name="Picture 2" descr="http://lukaskeapproth.files.wordpress.com/2012/01/cuteredpandaphoto-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8" y="2266598"/>
              <a:ext cx="504056" cy="52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itle 1"/>
          <p:cNvSpPr txBox="1">
            <a:spLocks/>
          </p:cNvSpPr>
          <p:nvPr/>
        </p:nvSpPr>
        <p:spPr>
          <a:xfrm>
            <a:off x="457200" y="44450"/>
            <a:ext cx="8229600" cy="720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bg1"/>
                </a:solidFill>
              </a:rPr>
              <a:t>Occupancy models are </a:t>
            </a:r>
            <a:r>
              <a:rPr lang="en-US" sz="3000" b="1" u="sng" dirty="0">
                <a:solidFill>
                  <a:schemeClr val="bg1"/>
                </a:solidFill>
              </a:rPr>
              <a:t>Hierarchical State-Space </a:t>
            </a:r>
            <a:r>
              <a:rPr lang="en-US" sz="3000" b="1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6" y="1270940"/>
            <a:ext cx="474610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2000" b="1" dirty="0"/>
              <a:t>Hierarchical Statistical Model – 2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35696" y="2160816"/>
                <a:ext cx="2358531" cy="646331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CA" b="1" dirty="0"/>
                  <a:t>State Model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z(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1) ~ Bernoulli(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160816"/>
                <a:ext cx="2358531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535" t="-2727" r="-1535" b="-109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4" idx="2"/>
            <a:endCxn id="23" idx="0"/>
          </p:cNvCxnSpPr>
          <p:nvPr/>
        </p:nvCxnSpPr>
        <p:spPr>
          <a:xfrm flipH="1">
            <a:off x="3014962" y="1671050"/>
            <a:ext cx="1913868" cy="48976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54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9144000" cy="764703"/>
          </a:xfrm>
          <a:prstGeom prst="rect">
            <a:avLst/>
          </a:prstGeom>
          <a:solidFill>
            <a:srgbClr val="7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441616" y="2564904"/>
            <a:ext cx="6730784" cy="3816424"/>
            <a:chOff x="1329056" y="2348880"/>
            <a:chExt cx="6730784" cy="3816424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056" y="2348880"/>
              <a:ext cx="6730784" cy="381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" name="Group 2"/>
            <p:cNvGrpSpPr/>
            <p:nvPr/>
          </p:nvGrpSpPr>
          <p:grpSpPr>
            <a:xfrm>
              <a:off x="2214803" y="3172052"/>
              <a:ext cx="424255" cy="443794"/>
              <a:chOff x="1373208" y="2266598"/>
              <a:chExt cx="504056" cy="52460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373208" y="227687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2050" name="Picture 2" descr="http://lukaskeapproth.files.wordpress.com/2012/01/cuteredpandaphoto-2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3208" y="2266598"/>
                <a:ext cx="504056" cy="52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3540564" y="3092145"/>
              <a:ext cx="424255" cy="443794"/>
              <a:chOff x="1373208" y="2266598"/>
              <a:chExt cx="504056" cy="52460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373208" y="227687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1" name="Picture 2" descr="http://lukaskeapproth.files.wordpress.com/2012/01/cuteredpandaphoto-2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3208" y="2266598"/>
                <a:ext cx="504056" cy="52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3390861" y="3728234"/>
              <a:ext cx="424255" cy="443794"/>
              <a:chOff x="1373208" y="2266598"/>
              <a:chExt cx="504056" cy="52460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373208" y="227687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4" name="Picture 2" descr="http://lukaskeapproth.files.wordpress.com/2012/01/cuteredpandaphoto-2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3208" y="2266598"/>
                <a:ext cx="504056" cy="52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3602988" y="4361706"/>
              <a:ext cx="424255" cy="443794"/>
              <a:chOff x="1373208" y="2266598"/>
              <a:chExt cx="504056" cy="52460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373208" y="227687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7" name="Picture 2" descr="http://lukaskeapproth.files.wordpress.com/2012/01/cuteredpandaphoto-2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3208" y="2266598"/>
                <a:ext cx="504056" cy="52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2131521" y="4396188"/>
              <a:ext cx="424255" cy="443794"/>
              <a:chOff x="1373208" y="2266598"/>
              <a:chExt cx="504056" cy="52460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373208" y="227687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20" name="Picture 2" descr="http://lukaskeapproth.files.wordpress.com/2012/01/cuteredpandaphoto-2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3208" y="2266598"/>
                <a:ext cx="504056" cy="52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TextBox 3"/>
          <p:cNvSpPr txBox="1"/>
          <p:nvPr/>
        </p:nvSpPr>
        <p:spPr>
          <a:xfrm>
            <a:off x="2668822" y="1270940"/>
            <a:ext cx="42804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/>
              <a:t>Hierarchical Statistical Model – 2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35696" y="2160816"/>
                <a:ext cx="2254720" cy="707886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CA" sz="2000" b="1" dirty="0"/>
                  <a:t>State Model</a:t>
                </a:r>
              </a:p>
              <a:p>
                <a:r>
                  <a:rPr lang="en-US" sz="20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sz="20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~ Bernoulli (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CA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160816"/>
                <a:ext cx="2254720" cy="707886"/>
              </a:xfrm>
              <a:prstGeom prst="rect">
                <a:avLst/>
              </a:prstGeom>
              <a:blipFill>
                <a:blip r:embed="rId5"/>
                <a:stretch>
                  <a:fillRect l="-2419" t="-3361" r="-1613" b="-1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716016" y="2132856"/>
            <a:ext cx="2871299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2000" b="1" dirty="0"/>
              <a:t>Observation Model</a:t>
            </a:r>
          </a:p>
          <a:p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0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, t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~ Bernoulli ( </a:t>
            </a:r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sz="20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*  </a:t>
            </a:r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20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i,t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CA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5" name="Straight Arrow Connector 24"/>
          <p:cNvCxnSpPr>
            <a:stCxn id="4" idx="2"/>
            <a:endCxn id="23" idx="0"/>
          </p:cNvCxnSpPr>
          <p:nvPr/>
        </p:nvCxnSpPr>
        <p:spPr>
          <a:xfrm flipH="1">
            <a:off x="3014962" y="1640272"/>
            <a:ext cx="1794062" cy="52054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26" idx="0"/>
          </p:cNvCxnSpPr>
          <p:nvPr/>
        </p:nvCxnSpPr>
        <p:spPr>
          <a:xfrm>
            <a:off x="4809024" y="1640272"/>
            <a:ext cx="1638396" cy="49258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29964" y="6309320"/>
            <a:ext cx="632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Model discriminates between </a:t>
            </a:r>
            <a:r>
              <a:rPr lang="en-CA" sz="2000" b="1" dirty="0">
                <a:solidFill>
                  <a:srgbClr val="FF0000"/>
                </a:solidFill>
              </a:rPr>
              <a:t>Absence</a:t>
            </a:r>
            <a:r>
              <a:rPr lang="en-CA" sz="2000" b="1" dirty="0"/>
              <a:t> and </a:t>
            </a:r>
            <a:r>
              <a:rPr lang="en-CA" sz="2000" b="1" dirty="0">
                <a:solidFill>
                  <a:srgbClr val="FF0000"/>
                </a:solidFill>
              </a:rPr>
              <a:t>Non-detection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57200" y="44450"/>
            <a:ext cx="8229600" cy="720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bg1"/>
                </a:solidFill>
              </a:rPr>
              <a:t>Hierarchical State-Space Models</a:t>
            </a:r>
          </a:p>
        </p:txBody>
      </p:sp>
    </p:spTree>
    <p:extLst>
      <p:ext uri="{BB962C8B-B14F-4D97-AF65-F5344CB8AC3E}">
        <p14:creationId xmlns:p14="http://schemas.microsoft.com/office/powerpoint/2010/main" val="3589502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784748" y="1196827"/>
            <a:ext cx="2360321" cy="261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"/>
            <a:ext cx="9144000" cy="764703"/>
          </a:xfrm>
          <a:prstGeom prst="rect">
            <a:avLst/>
          </a:prstGeom>
          <a:solidFill>
            <a:srgbClr val="7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286014" y="1793263"/>
            <a:ext cx="288032" cy="300995"/>
            <a:chOff x="1373208" y="2266598"/>
            <a:chExt cx="504056" cy="524603"/>
          </a:xfrm>
        </p:grpSpPr>
        <p:sp>
          <p:nvSpPr>
            <p:cNvPr id="25" name="Rectangle 24"/>
            <p:cNvSpPr/>
            <p:nvPr/>
          </p:nvSpPr>
          <p:spPr>
            <a:xfrm>
              <a:off x="1373208" y="227687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6" name="Picture 2" descr="http://lukaskeapproth.files.wordpress.com/2012/01/cuteredpandaphoto-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8" y="2266598"/>
              <a:ext cx="504056" cy="52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1251387" y="2716010"/>
            <a:ext cx="288032" cy="300995"/>
            <a:chOff x="1373208" y="2266598"/>
            <a:chExt cx="504056" cy="524603"/>
          </a:xfrm>
        </p:grpSpPr>
        <p:sp>
          <p:nvSpPr>
            <p:cNvPr id="34" name="Rectangle 33"/>
            <p:cNvSpPr/>
            <p:nvPr/>
          </p:nvSpPr>
          <p:spPr>
            <a:xfrm>
              <a:off x="1373208" y="227687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5" name="Picture 2" descr="http://lukaskeapproth.files.wordpress.com/2012/01/cuteredpandaphoto-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8" y="2266598"/>
              <a:ext cx="504056" cy="52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2267744" y="2656965"/>
            <a:ext cx="288032" cy="300995"/>
            <a:chOff x="1373208" y="2266598"/>
            <a:chExt cx="504056" cy="524603"/>
          </a:xfrm>
        </p:grpSpPr>
        <p:sp>
          <p:nvSpPr>
            <p:cNvPr id="37" name="Rectangle 36"/>
            <p:cNvSpPr/>
            <p:nvPr/>
          </p:nvSpPr>
          <p:spPr>
            <a:xfrm>
              <a:off x="1373208" y="227687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8" name="Picture 2" descr="http://lukaskeapproth.files.wordpress.com/2012/01/cuteredpandaphoto-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8" y="2266598"/>
              <a:ext cx="504056" cy="52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362667" y="1163743"/>
            <a:ext cx="2360321" cy="261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Group 39"/>
          <p:cNvGrpSpPr/>
          <p:nvPr/>
        </p:nvGrpSpPr>
        <p:grpSpPr>
          <a:xfrm>
            <a:off x="3863933" y="1760179"/>
            <a:ext cx="288032" cy="300995"/>
            <a:chOff x="1373208" y="2266598"/>
            <a:chExt cx="504056" cy="524603"/>
          </a:xfrm>
        </p:grpSpPr>
        <p:sp>
          <p:nvSpPr>
            <p:cNvPr id="41" name="Rectangle 40"/>
            <p:cNvSpPr/>
            <p:nvPr/>
          </p:nvSpPr>
          <p:spPr>
            <a:xfrm>
              <a:off x="1373208" y="227687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2" name="Picture 2" descr="http://lukaskeapproth.files.wordpress.com/2012/01/cuteredpandaphoto-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8" y="2266598"/>
              <a:ext cx="504056" cy="52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3829306" y="2682926"/>
            <a:ext cx="288032" cy="300995"/>
            <a:chOff x="1373208" y="2266598"/>
            <a:chExt cx="504056" cy="524603"/>
          </a:xfrm>
        </p:grpSpPr>
        <p:sp>
          <p:nvSpPr>
            <p:cNvPr id="44" name="Rectangle 43"/>
            <p:cNvSpPr/>
            <p:nvPr/>
          </p:nvSpPr>
          <p:spPr>
            <a:xfrm>
              <a:off x="1373208" y="227687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5" name="Picture 2" descr="http://lukaskeapproth.files.wordpress.com/2012/01/cuteredpandaphoto-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8" y="2266598"/>
              <a:ext cx="504056" cy="52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/>
          <p:cNvGrpSpPr/>
          <p:nvPr/>
        </p:nvGrpSpPr>
        <p:grpSpPr>
          <a:xfrm>
            <a:off x="4701647" y="2163342"/>
            <a:ext cx="288032" cy="300995"/>
            <a:chOff x="1373208" y="2266598"/>
            <a:chExt cx="504056" cy="524603"/>
          </a:xfrm>
        </p:grpSpPr>
        <p:sp>
          <p:nvSpPr>
            <p:cNvPr id="47" name="Rectangle 46"/>
            <p:cNvSpPr/>
            <p:nvPr/>
          </p:nvSpPr>
          <p:spPr>
            <a:xfrm>
              <a:off x="1373208" y="227687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Picture 2" descr="http://lukaskeapproth.files.wordpress.com/2012/01/cuteredpandaphoto-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8" y="2266598"/>
              <a:ext cx="504056" cy="52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 58"/>
          <p:cNvGrpSpPr/>
          <p:nvPr/>
        </p:nvGrpSpPr>
        <p:grpSpPr>
          <a:xfrm>
            <a:off x="4845663" y="2623881"/>
            <a:ext cx="288032" cy="300995"/>
            <a:chOff x="1373208" y="2266598"/>
            <a:chExt cx="504056" cy="524603"/>
          </a:xfrm>
        </p:grpSpPr>
        <p:sp>
          <p:nvSpPr>
            <p:cNvPr id="60" name="Rectangle 59"/>
            <p:cNvSpPr/>
            <p:nvPr/>
          </p:nvSpPr>
          <p:spPr>
            <a:xfrm>
              <a:off x="1373208" y="227687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1" name="Picture 2" descr="http://lukaskeapproth.files.wordpress.com/2012/01/cuteredpandaphoto-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8" y="2266598"/>
              <a:ext cx="504056" cy="52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Group 69"/>
          <p:cNvGrpSpPr/>
          <p:nvPr/>
        </p:nvGrpSpPr>
        <p:grpSpPr>
          <a:xfrm>
            <a:off x="5796136" y="1196827"/>
            <a:ext cx="2360321" cy="2612265"/>
            <a:chOff x="5796136" y="1333480"/>
            <a:chExt cx="2360321" cy="2612265"/>
          </a:xfrm>
        </p:grpSpPr>
        <p:pic>
          <p:nvPicPr>
            <p:cNvPr id="4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 bwMode="auto">
            <a:xfrm>
              <a:off x="5796136" y="1333480"/>
              <a:ext cx="2360321" cy="261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" name="Group 49"/>
            <p:cNvGrpSpPr/>
            <p:nvPr/>
          </p:nvGrpSpPr>
          <p:grpSpPr>
            <a:xfrm>
              <a:off x="6297402" y="1929916"/>
              <a:ext cx="288032" cy="300995"/>
              <a:chOff x="1373208" y="2266598"/>
              <a:chExt cx="504056" cy="524603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373208" y="227687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52" name="Picture 2" descr="http://lukaskeapproth.files.wordpress.com/2012/01/cuteredpandaphoto-2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3208" y="2266598"/>
                <a:ext cx="504056" cy="52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3" name="Group 52"/>
            <p:cNvGrpSpPr/>
            <p:nvPr/>
          </p:nvGrpSpPr>
          <p:grpSpPr>
            <a:xfrm>
              <a:off x="6262775" y="2852663"/>
              <a:ext cx="288032" cy="300995"/>
              <a:chOff x="1373208" y="2266598"/>
              <a:chExt cx="504056" cy="524603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373208" y="227687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55" name="Picture 2" descr="http://lukaskeapproth.files.wordpress.com/2012/01/cuteredpandaphoto-2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3208" y="2266598"/>
                <a:ext cx="504056" cy="52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6" name="Group 55"/>
            <p:cNvGrpSpPr/>
            <p:nvPr/>
          </p:nvGrpSpPr>
          <p:grpSpPr>
            <a:xfrm>
              <a:off x="7135116" y="2339877"/>
              <a:ext cx="288032" cy="300995"/>
              <a:chOff x="1373208" y="2266598"/>
              <a:chExt cx="504056" cy="52460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373208" y="227687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58" name="Picture 2" descr="http://lukaskeapproth.files.wordpress.com/2012/01/cuteredpandaphoto-2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3208" y="2266598"/>
                <a:ext cx="504056" cy="52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2" name="Group 61"/>
            <p:cNvGrpSpPr/>
            <p:nvPr/>
          </p:nvGrpSpPr>
          <p:grpSpPr>
            <a:xfrm>
              <a:off x="6388285" y="2339877"/>
              <a:ext cx="288032" cy="300995"/>
              <a:chOff x="1373208" y="2266598"/>
              <a:chExt cx="504056" cy="524603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373208" y="227687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64" name="Picture 2" descr="http://lukaskeapproth.files.wordpress.com/2012/01/cuteredpandaphoto-2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3208" y="2266598"/>
                <a:ext cx="504056" cy="52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5" name="Group 64"/>
            <p:cNvGrpSpPr/>
            <p:nvPr/>
          </p:nvGrpSpPr>
          <p:grpSpPr>
            <a:xfrm>
              <a:off x="6822228" y="2015107"/>
              <a:ext cx="288032" cy="300995"/>
              <a:chOff x="1373208" y="2266598"/>
              <a:chExt cx="504056" cy="524603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373208" y="227687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67" name="Picture 2" descr="http://lukaskeapproth.files.wordpress.com/2012/01/cuteredpandaphoto-2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3208" y="2266598"/>
                <a:ext cx="504056" cy="52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8" name="Rectangle 67"/>
            <p:cNvSpPr/>
            <p:nvPr/>
          </p:nvSpPr>
          <p:spPr>
            <a:xfrm>
              <a:off x="7260779" y="2780928"/>
              <a:ext cx="263549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331640" y="352106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Season 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969848" y="355414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Season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72722" y="356372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Season 3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2915816" y="2313839"/>
            <a:ext cx="446851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5436096" y="2313840"/>
            <a:ext cx="446851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45084" y="258639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?</a:t>
            </a:r>
            <a:endParaRPr lang="en-CA" sz="105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31970" y="4980127"/>
            <a:ext cx="7506806" cy="1546577"/>
            <a:chOff x="737602" y="4581128"/>
            <a:chExt cx="7506806" cy="1546577"/>
          </a:xfrm>
        </p:grpSpPr>
        <p:sp>
          <p:nvSpPr>
            <p:cNvPr id="2" name="Rectangle 1"/>
            <p:cNvSpPr/>
            <p:nvPr/>
          </p:nvSpPr>
          <p:spPr>
            <a:xfrm>
              <a:off x="3730406" y="4581128"/>
              <a:ext cx="4514002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2400" b="1" dirty="0"/>
                <a:t>State Transitions</a:t>
              </a:r>
            </a:p>
            <a:p>
              <a:r>
                <a:rPr lang="en-US" altLang="en-US" sz="1200" b="1" dirty="0"/>
                <a:t> </a:t>
              </a:r>
              <a:endParaRPr lang="en-US" altLang="en-US" sz="2400" b="1" dirty="0"/>
            </a:p>
            <a:p>
              <a:r>
                <a: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ε</a:t>
              </a:r>
              <a:r>
                <a: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2400" b="1" dirty="0"/>
                <a:t>	probability of extinction</a:t>
              </a:r>
            </a:p>
            <a:p>
              <a:r>
                <a:rPr lang="en-US" sz="1050" b="1" dirty="0"/>
                <a:t> </a:t>
              </a:r>
              <a:endParaRPr lang="en-US" sz="2400" b="1" dirty="0"/>
            </a:p>
            <a:p>
              <a:r>
                <a: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γ</a:t>
              </a:r>
              <a:r>
                <a:rPr lang="en-US" sz="2400" b="1" baseline="-25000" dirty="0"/>
                <a:t>	</a:t>
              </a:r>
              <a:r>
                <a:rPr lang="en-US" sz="2400" b="1" dirty="0"/>
                <a:t>probability of colonization</a:t>
              </a:r>
              <a:endParaRPr lang="en-US" altLang="en-US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7602" y="5415607"/>
              <a:ext cx="2898294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CA" sz="2400" b="1" dirty="0"/>
                <a:t>‘</a:t>
              </a:r>
              <a:r>
                <a:rPr lang="en-CA" sz="2400" b="1" i="1" dirty="0"/>
                <a:t>Dynamic Occupancy</a:t>
              </a:r>
              <a:r>
                <a:rPr lang="en-CA" sz="2400" b="1" dirty="0"/>
                <a:t>’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396005" y="1052736"/>
            <a:ext cx="1239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/>
              <a:t>Transition</a:t>
            </a:r>
            <a:endParaRPr lang="en-CA" sz="2000" dirty="0"/>
          </a:p>
        </p:txBody>
      </p:sp>
      <p:sp>
        <p:nvSpPr>
          <p:cNvPr id="74" name="Rectangle 73"/>
          <p:cNvSpPr/>
          <p:nvPr/>
        </p:nvSpPr>
        <p:spPr>
          <a:xfrm>
            <a:off x="4916285" y="1052736"/>
            <a:ext cx="1239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/>
              <a:t>Transition</a:t>
            </a:r>
            <a:endParaRPr lang="en-CA" sz="2000" dirty="0"/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57200" y="44450"/>
            <a:ext cx="8229600" cy="720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bg1"/>
                </a:solidFill>
              </a:rPr>
              <a:t>Hierarchical State-Space Models</a:t>
            </a:r>
          </a:p>
        </p:txBody>
      </p:sp>
    </p:spTree>
    <p:extLst>
      <p:ext uri="{BB962C8B-B14F-4D97-AF65-F5344CB8AC3E}">
        <p14:creationId xmlns:p14="http://schemas.microsoft.com/office/powerpoint/2010/main" val="394024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>
            <a:normAutofit/>
          </a:bodyPr>
          <a:lstStyle/>
          <a:p>
            <a:fld id="{5E36FFF3-8FBC-2144-A340-2B54F44226F0}" type="slidenum">
              <a:rPr lang="en-US" smtClean="0"/>
              <a:t>34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866" y="1541933"/>
            <a:ext cx="4772264" cy="3656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-17675"/>
            <a:ext cx="91440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90"/>
                </a:solidFill>
                <a:latin typeface="Arial"/>
                <a:cs typeface="Arial"/>
              </a:rPr>
              <a:t>Complex occupancy models </a:t>
            </a:r>
          </a:p>
          <a:p>
            <a:pPr algn="ctr"/>
            <a:r>
              <a:rPr lang="en-US" sz="2800" dirty="0">
                <a:solidFill>
                  <a:srgbClr val="000090"/>
                </a:solidFill>
                <a:latin typeface="Arial"/>
                <a:cs typeface="Arial"/>
              </a:rPr>
              <a:t>implemented in Program PRESENCE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developed by James Hines, USGS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2396" y="5926491"/>
            <a:ext cx="7399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 package ‘</a:t>
            </a:r>
            <a:r>
              <a:rPr lang="en-US" sz="2800" b="1" i="1" dirty="0"/>
              <a:t>unmarked</a:t>
            </a:r>
            <a:r>
              <a:rPr lang="en-US" sz="2800" b="1" dirty="0"/>
              <a:t>’ (Fiske and Chandler 2011)</a:t>
            </a:r>
          </a:p>
        </p:txBody>
      </p:sp>
    </p:spTree>
    <p:extLst>
      <p:ext uri="{BB962C8B-B14F-4D97-AF65-F5344CB8AC3E}">
        <p14:creationId xmlns:p14="http://schemas.microsoft.com/office/powerpoint/2010/main" val="94390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Parameters of Interest: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00" b="1" dirty="0"/>
              <a:t>Detection Probability (</a:t>
            </a:r>
            <a:r>
              <a:rPr lang="en-US" sz="2500" b="1" dirty="0" err="1"/>
              <a:t>Pj</a:t>
            </a:r>
            <a:r>
              <a:rPr lang="en-US" sz="2500" b="1" dirty="0"/>
              <a:t>): </a:t>
            </a:r>
            <a:r>
              <a:rPr lang="en-US" sz="2500" dirty="0"/>
              <a:t>the probability of detecting the species during the </a:t>
            </a:r>
            <a:r>
              <a:rPr lang="en-US" sz="2500" dirty="0" err="1"/>
              <a:t>jth</a:t>
            </a:r>
            <a:r>
              <a:rPr lang="en-US" sz="2500" dirty="0"/>
              <a:t> survey, given it is present</a:t>
            </a:r>
          </a:p>
          <a:p>
            <a:pPr>
              <a:buNone/>
            </a:pPr>
            <a:endParaRPr lang="en-US" sz="2500" b="1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i="1" dirty="0"/>
              <a:t> considered an a priori expectation that a particular site will be occupied by the species as determined by some underlying process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500" i="1" dirty="0"/>
          </a:p>
          <a:p>
            <a:pPr>
              <a:buNone/>
            </a:pPr>
            <a:r>
              <a:rPr lang="en-US" sz="2500" b="1" dirty="0"/>
              <a:t>Proportion</a:t>
            </a:r>
            <a:r>
              <a:rPr lang="en-US" sz="2500" dirty="0"/>
              <a:t>: realization of that process </a:t>
            </a:r>
          </a:p>
          <a:p>
            <a:pPr>
              <a:buNone/>
            </a:pPr>
            <a:r>
              <a:rPr lang="en-US" sz="2500" dirty="0"/>
              <a:t>The distinction becomes important when a large portion of the population of interest is sampled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 occupancy?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>
            <a:normAutofit/>
          </a:bodyPr>
          <a:lstStyle/>
          <a:p>
            <a:pPr fontAlgn="base"/>
            <a:r>
              <a:rPr lang="en-US" sz="2500" dirty="0"/>
              <a:t>Presence/absence data is easier to sample and collect than abundance, especially for rare species</a:t>
            </a:r>
          </a:p>
          <a:p>
            <a:pPr lvl="1" fontAlgn="base"/>
            <a:r>
              <a:rPr lang="en-US" sz="2400" i="1" dirty="0"/>
              <a:t>Requires less effort and is less expensive to collect</a:t>
            </a:r>
            <a:endParaRPr lang="en-US" sz="2500" i="1" dirty="0"/>
          </a:p>
          <a:p>
            <a:pPr fontAlgn="base"/>
            <a:endParaRPr lang="en-US" sz="2500" dirty="0"/>
          </a:p>
          <a:p>
            <a:pPr fontAlgn="base"/>
            <a:r>
              <a:rPr lang="en-US" sz="2500" dirty="0"/>
              <a:t>Can be used to study both single species and multiple species</a:t>
            </a:r>
          </a:p>
          <a:p>
            <a:pPr fontAlgn="base"/>
            <a:endParaRPr lang="en-US" sz="2500" dirty="0"/>
          </a:p>
          <a:p>
            <a:pPr fontAlgn="base"/>
            <a:r>
              <a:rPr lang="en-US" sz="2500" dirty="0"/>
              <a:t>For monitoring it can used as a metric reflecting the current state of the population</a:t>
            </a:r>
          </a:p>
          <a:p>
            <a:pPr>
              <a:buNone/>
            </a:pPr>
            <a:endParaRPr lang="en-US" sz="2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8"/>
            <a:ext cx="7455273" cy="1143000"/>
          </a:xfrm>
        </p:spPr>
        <p:txBody>
          <a:bodyPr>
            <a:normAutofit/>
          </a:bodyPr>
          <a:lstStyle/>
          <a:p>
            <a:r>
              <a:rPr lang="en-US" b="1" dirty="0"/>
              <a:t>Occupancy can be used for: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0813"/>
            <a:ext cx="3937819" cy="5002191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err="1"/>
              <a:t>Metapopulation</a:t>
            </a:r>
            <a:r>
              <a:rPr lang="en-US" sz="2400" dirty="0"/>
              <a:t> dynamics (patch occupancy models)</a:t>
            </a:r>
          </a:p>
          <a:p>
            <a:pPr fontAlgn="base"/>
            <a:r>
              <a:rPr lang="en-US" sz="2400" dirty="0"/>
              <a:t>Observed colonization and extinction </a:t>
            </a:r>
          </a:p>
          <a:p>
            <a:pPr fontAlgn="base"/>
            <a:r>
              <a:rPr lang="en-US" sz="2400" dirty="0"/>
              <a:t>Distribution and range </a:t>
            </a:r>
          </a:p>
          <a:p>
            <a:pPr fontAlgn="base"/>
            <a:r>
              <a:rPr lang="en-US" sz="2400" dirty="0"/>
              <a:t>Animal invasions</a:t>
            </a:r>
          </a:p>
          <a:p>
            <a:pPr fontAlgn="base"/>
            <a:r>
              <a:rPr lang="en-US" sz="2400" dirty="0"/>
              <a:t>Disease dynamics</a:t>
            </a:r>
          </a:p>
          <a:p>
            <a:r>
              <a:rPr lang="en-US" sz="2400" dirty="0"/>
              <a:t>Habitat relationships </a:t>
            </a:r>
          </a:p>
          <a:p>
            <a:r>
              <a:rPr lang="en-US" sz="2400" dirty="0"/>
              <a:t>Extensive monitoring programs: 'trends' or changes in occupancy over time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2050" name="Picture 2" descr="Image result for metapopulation&quot;">
            <a:extLst>
              <a:ext uri="{FF2B5EF4-FFF2-40B4-BE49-F238E27FC236}">
                <a16:creationId xmlns:a16="http://schemas.microsoft.com/office/drawing/2014/main" id="{A5E19DDF-C7D0-4C71-9183-DE890312F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983" y="2105925"/>
            <a:ext cx="4387339" cy="355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Geographic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>
            <a:noAutofit/>
          </a:bodyPr>
          <a:lstStyle/>
          <a:p>
            <a:pPr fontAlgn="base"/>
            <a:r>
              <a:rPr lang="en-US" sz="2300" b="1" dirty="0"/>
              <a:t>Area of occurrence: </a:t>
            </a:r>
            <a:r>
              <a:rPr lang="en-US" sz="2300" dirty="0"/>
              <a:t>the set of grid cells that contain at least one individual when a grid is superimposed on the area containing all individuals of a species (but may contain cells with no individuals)</a:t>
            </a:r>
            <a:br>
              <a:rPr lang="en-US" sz="2300" dirty="0"/>
            </a:br>
            <a:endParaRPr lang="en-US" sz="2300" dirty="0"/>
          </a:p>
        </p:txBody>
      </p:sp>
      <p:pic>
        <p:nvPicPr>
          <p:cNvPr id="4" name="Picture 3" descr="Screen Shot 2017-02-17 at 9.50.29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707" y="3140480"/>
            <a:ext cx="5674981" cy="34267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Habitat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72888"/>
            <a:ext cx="7556313" cy="4372276"/>
          </a:xfrm>
        </p:spPr>
        <p:txBody>
          <a:bodyPr>
            <a:noAutofit/>
          </a:bodyPr>
          <a:lstStyle/>
          <a:p>
            <a:r>
              <a:rPr lang="en-US" sz="2300" dirty="0"/>
              <a:t>Use presence/absence data to determine habitat variables that describe sites occupied by species (or not)</a:t>
            </a:r>
          </a:p>
          <a:p>
            <a:endParaRPr lang="en-US" sz="2300" dirty="0"/>
          </a:p>
          <a:p>
            <a:r>
              <a:rPr lang="en-US" sz="2300" dirty="0"/>
              <a:t> Use habitat variables to which a species responds and then develop habitat models or predict abundance/occupancy </a:t>
            </a:r>
          </a:p>
          <a:p>
            <a:endParaRPr lang="en-US" sz="2300" dirty="0"/>
          </a:p>
          <a:p>
            <a:r>
              <a:rPr lang="en-US" sz="2300" dirty="0"/>
              <a:t>Majority of habitat studies based on occupancy have been directed at conservation and management</a:t>
            </a:r>
          </a:p>
          <a:p>
            <a:endParaRPr lang="en-US" sz="2300" dirty="0"/>
          </a:p>
          <a:p>
            <a:r>
              <a:rPr lang="en-US" sz="2300" dirty="0"/>
              <a:t>False-absences need to be considered</a:t>
            </a:r>
          </a:p>
          <a:p>
            <a:endParaRPr lang="en-US" sz="2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Occupancy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/>
              <a:t>Presence-absence data:</a:t>
            </a:r>
            <a:r>
              <a:rPr lang="en-US" sz="2500" dirty="0"/>
              <a:t> estimation of occupancy rates and associated dynamics that are fundamental for habitat model and meta-population studies </a:t>
            </a:r>
          </a:p>
          <a:p>
            <a:r>
              <a:rPr lang="en-US" sz="2500" dirty="0"/>
              <a:t>Whether a “patch” or site is occupied by one or more individuals of a population or species 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1874</Words>
  <Application>Microsoft Office PowerPoint</Application>
  <PresentationFormat>On-screen Show (4:3)</PresentationFormat>
  <Paragraphs>260</Paragraphs>
  <Slides>34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ＭＳ Ｐゴシック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Occupancy modeling</vt:lpstr>
      <vt:lpstr>Why use occupancy modeling for population dynamics?</vt:lpstr>
      <vt:lpstr>Parameters of Interest: Occupancy</vt:lpstr>
      <vt:lpstr>Parameters of Interest: Detection</vt:lpstr>
      <vt:lpstr>Why use occupancy?</vt:lpstr>
      <vt:lpstr>Occupancy can be used for: </vt:lpstr>
      <vt:lpstr>Geographic Range</vt:lpstr>
      <vt:lpstr>Habitat Relationships</vt:lpstr>
      <vt:lpstr>Occupancy data</vt:lpstr>
      <vt:lpstr>Occupancy data</vt:lpstr>
      <vt:lpstr>Occupancy data</vt:lpstr>
      <vt:lpstr>2 critical factors when sampling animal populations:</vt:lpstr>
      <vt:lpstr>Occupancy data: Non-detection </vt:lpstr>
      <vt:lpstr>Occupancy Sampling Protocol</vt:lpstr>
      <vt:lpstr>Data Collection</vt:lpstr>
      <vt:lpstr>Data Collection: Detection Error</vt:lpstr>
      <vt:lpstr>Data Collection: Detection Error</vt:lpstr>
      <vt:lpstr>The Issue with Detection and Occupancy Probability </vt:lpstr>
      <vt:lpstr>Site occupancy: A solution</vt:lpstr>
      <vt:lpstr>Basic Sampling Scheme: Single Season</vt:lpstr>
      <vt:lpstr>Necessary information: Detection histories</vt:lpstr>
      <vt:lpstr>PowerPoint Presentation</vt:lpstr>
      <vt:lpstr>PowerPoint Presentation</vt:lpstr>
      <vt:lpstr>PowerPoint Presentation</vt:lpstr>
      <vt:lpstr>Detection, detection, detection</vt:lpstr>
      <vt:lpstr>Necessary information: Detection histories</vt:lpstr>
      <vt:lpstr>Model Parameters: Single-Season Models</vt:lpstr>
      <vt:lpstr>Model assumptions</vt:lpstr>
      <vt:lpstr>Timing of repeated surveys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choose occupancy modeling for population dynamics?</dc:title>
  <dc:creator>Popescu, Viorel</dc:creator>
  <cp:lastModifiedBy>Popescu, Viorel</cp:lastModifiedBy>
  <cp:revision>33</cp:revision>
  <dcterms:created xsi:type="dcterms:W3CDTF">2019-10-31T19:37:53Z</dcterms:created>
  <dcterms:modified xsi:type="dcterms:W3CDTF">2021-10-28T15:42:14Z</dcterms:modified>
</cp:coreProperties>
</file>