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042" r:id="rId2"/>
    <p:sldId id="1044" r:id="rId3"/>
    <p:sldId id="1045" r:id="rId4"/>
    <p:sldId id="1046" r:id="rId5"/>
    <p:sldId id="1047" r:id="rId6"/>
    <p:sldId id="1048" r:id="rId7"/>
    <p:sldId id="1049" r:id="rId8"/>
    <p:sldId id="1050" r:id="rId9"/>
    <p:sldId id="1051" r:id="rId10"/>
    <p:sldId id="1085" r:id="rId11"/>
    <p:sldId id="1052" r:id="rId12"/>
    <p:sldId id="1053" r:id="rId13"/>
    <p:sldId id="1082" r:id="rId14"/>
    <p:sldId id="1083" r:id="rId15"/>
    <p:sldId id="1084" r:id="rId16"/>
    <p:sldId id="1081" r:id="rId17"/>
    <p:sldId id="1063" r:id="rId18"/>
    <p:sldId id="1086" r:id="rId19"/>
    <p:sldId id="1087" r:id="rId20"/>
    <p:sldId id="1088" r:id="rId21"/>
    <p:sldId id="1089" r:id="rId22"/>
    <p:sldId id="1090" r:id="rId23"/>
    <p:sldId id="1091" r:id="rId24"/>
    <p:sldId id="1092" r:id="rId25"/>
    <p:sldId id="1093" r:id="rId26"/>
    <p:sldId id="1094" r:id="rId27"/>
    <p:sldId id="1095" r:id="rId28"/>
  </p:sldIdLst>
  <p:sldSz cx="9144000" cy="6858000" type="screen4x3"/>
  <p:notesSz cx="6858000" cy="9144000"/>
  <p:defaultTextStyle>
    <a:defPPr>
      <a:defRPr lang="en-US"/>
    </a:defPPr>
    <a:lvl1pPr marL="0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95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90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684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79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475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369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263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157" algn="l" defTabSz="4568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k Dulvy" initials="ND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FF"/>
    <a:srgbClr val="E2E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3878" autoAdjust="0"/>
  </p:normalViewPr>
  <p:slideViewPr>
    <p:cSldViewPr snapToGrid="0" snapToObjects="1">
      <p:cViewPr varScale="1">
        <p:scale>
          <a:sx n="66" d="100"/>
          <a:sy n="66" d="100"/>
        </p:scale>
        <p:origin x="1125" y="41"/>
      </p:cViewPr>
      <p:guideLst>
        <p:guide orient="horz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9588"/>
    </p:cViewPr>
  </p:sorterViewPr>
  <p:notesViewPr>
    <p:cSldViewPr snapToGrid="0" snapToObjects="1">
      <p:cViewPr varScale="1">
        <p:scale>
          <a:sx n="118" d="100"/>
          <a:sy n="118" d="100"/>
        </p:scale>
        <p:origin x="-504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BA1C-DB3A-774D-BF63-C74147DF77E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6B3A4-733A-9E48-9D0C-CC9BA8AF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0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A4FFD-2244-BD43-ADCC-55C407AA6B4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DFA54-D39D-1D48-8493-93DD0796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7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95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90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84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79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475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369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263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157" algn="l" defTabSz="4568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27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22814-AE0B-44AD-8B1E-57DEEA455097}" type="slidenum">
              <a:rPr lang="en-US"/>
              <a:pPr/>
              <a:t>10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36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8640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679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674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6570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4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125FF"/>
                </a:solidFill>
              </a:rPr>
              <a:t>Pulse.csv datafile</a:t>
            </a:r>
            <a:endParaRPr lang="en-US" alt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9BC7D-0D88-4A63-9916-718B28721819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151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&gt; plot(Pulse$Gender~Pulse$Hgt)</a:t>
            </a:r>
          </a:p>
          <a:p>
            <a:r>
              <a:rPr lang="en-US" altLang="en-US"/>
              <a:t>&gt; abline(regmodel)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8A5B05-86CF-41D5-8318-1AC650680FEE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0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27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94790-F623-431E-9C42-2E36A54F2C79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49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94790-F623-431E-9C42-2E36A54F2C79}" type="slidenum">
              <a:rPr lang="en-US" altLang="en-US" sz="1200">
                <a:solidFill>
                  <a:srgbClr val="FFFF66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65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83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785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Ex. 1: Grey heron</a:t>
            </a: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512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72B4D-2ECC-4C20-83B0-76D522B51B74}" type="slidenum">
              <a:rPr lang="en-US"/>
              <a:pPr/>
              <a:t>7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</a:rPr>
              <a:t>Changes in population size through time are a function of births, deaths, immigration, and emigration.  </a:t>
            </a:r>
          </a:p>
          <a:p>
            <a:r>
              <a:rPr lang="en-US" b="1" dirty="0">
                <a:latin typeface="Tahoma" pitchFamily="34" charset="0"/>
              </a:rPr>
              <a:t>The open population </a:t>
            </a:r>
            <a:r>
              <a:rPr lang="en-US" b="1" dirty="0" err="1">
                <a:latin typeface="Tahoma" pitchFamily="34" charset="0"/>
              </a:rPr>
              <a:t>CMR</a:t>
            </a:r>
            <a:r>
              <a:rPr lang="en-US" b="1" dirty="0">
                <a:latin typeface="Tahoma" pitchFamily="34" charset="0"/>
              </a:rPr>
              <a:t> models we have considered until now have only estimated apparent survival rates. </a:t>
            </a:r>
          </a:p>
          <a:p>
            <a:r>
              <a:rPr lang="en-US" b="1" dirty="0">
                <a:latin typeface="Tahoma" pitchFamily="34" charset="0"/>
              </a:rPr>
              <a:t>That is, true survival, the portion of individuals surviving between sampling occasions is confounded with permanent emigration.  </a:t>
            </a:r>
          </a:p>
          <a:p>
            <a:r>
              <a:rPr lang="en-US" b="1" dirty="0">
                <a:latin typeface="Tahoma" pitchFamily="34" charset="0"/>
              </a:rPr>
              <a:t>I spoke briefly on closed models that assume that size of the population remained unchanged between sampling events.  </a:t>
            </a:r>
          </a:p>
          <a:p>
            <a:r>
              <a:rPr lang="en-US" b="1" dirty="0">
                <a:latin typeface="Tahoma" pitchFamily="34" charset="0"/>
              </a:rPr>
              <a:t>Robust design integrates the advantages of both types of models.  </a:t>
            </a:r>
          </a:p>
          <a:p>
            <a:r>
              <a:rPr lang="en-US" b="1" dirty="0">
                <a:latin typeface="Tahoma" pitchFamily="34" charset="0"/>
              </a:rPr>
              <a:t>Although this model is complicated, it brings more biological reality to the analysis of population dynamics.  </a:t>
            </a:r>
          </a:p>
          <a:p>
            <a:r>
              <a:rPr lang="en-US" b="1" dirty="0">
                <a:latin typeface="Tahoma" pitchFamily="34" charset="0"/>
              </a:rPr>
              <a:t>This method provides for the estimation of parameters that are not estimable under either open or closed models as well as more robust estimates of the familiar parameters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0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72B4D-2ECC-4C20-83B0-76D522B51B74}" type="slidenum">
              <a:rPr lang="en-US"/>
              <a:pPr/>
              <a:t>8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</a:rPr>
              <a:t>Changes in population size through time are a function of births, deaths, immigration, and emigration.  </a:t>
            </a:r>
          </a:p>
          <a:p>
            <a:r>
              <a:rPr lang="en-US" b="1" dirty="0">
                <a:latin typeface="Tahoma" pitchFamily="34" charset="0"/>
              </a:rPr>
              <a:t>The open population </a:t>
            </a:r>
            <a:r>
              <a:rPr lang="en-US" b="1" dirty="0" err="1">
                <a:latin typeface="Tahoma" pitchFamily="34" charset="0"/>
              </a:rPr>
              <a:t>CMR</a:t>
            </a:r>
            <a:r>
              <a:rPr lang="en-US" b="1" dirty="0">
                <a:latin typeface="Tahoma" pitchFamily="34" charset="0"/>
              </a:rPr>
              <a:t> models we have considered until now have only estimated apparent survival rates. </a:t>
            </a:r>
          </a:p>
          <a:p>
            <a:r>
              <a:rPr lang="en-US" b="1" dirty="0">
                <a:latin typeface="Tahoma" pitchFamily="34" charset="0"/>
              </a:rPr>
              <a:t>That is, true survival, the portion of individuals surviving between sampling occasions is confounded with permanent emigration.  </a:t>
            </a:r>
          </a:p>
          <a:p>
            <a:r>
              <a:rPr lang="en-US" b="1" dirty="0">
                <a:latin typeface="Tahoma" pitchFamily="34" charset="0"/>
              </a:rPr>
              <a:t>I spoke briefly on closed models that assume that size of the population remained unchanged between sampling events.  </a:t>
            </a:r>
          </a:p>
          <a:p>
            <a:r>
              <a:rPr lang="en-US" b="1" dirty="0">
                <a:latin typeface="Tahoma" pitchFamily="34" charset="0"/>
              </a:rPr>
              <a:t>Robust design integrates the advantages of both types of models.  </a:t>
            </a:r>
          </a:p>
          <a:p>
            <a:r>
              <a:rPr lang="en-US" b="1" dirty="0">
                <a:latin typeface="Tahoma" pitchFamily="34" charset="0"/>
              </a:rPr>
              <a:t>Although this model is complicated, it brings more biological reality to the analysis of population dynamics.  </a:t>
            </a:r>
          </a:p>
          <a:p>
            <a:r>
              <a:rPr lang="en-US" b="1" dirty="0">
                <a:latin typeface="Tahoma" pitchFamily="34" charset="0"/>
              </a:rPr>
              <a:t>This method provides for the estimation of parameters that are not estimable under either open or closed models as well as more robust estimates of the familiar parameters of interest.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22814-AE0B-44AD-8B1E-57DEEA455097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2130425"/>
            <a:ext cx="7772401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BFD8-13BE-B34C-9D38-93A96E46EA28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8B-6047-3E47-9E7D-4122E207D896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5" y="274643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0F54-3091-F744-960B-084737488211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0203-3692-EE42-9F0C-0A601B9B7F08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4406905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906713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2748-9D98-3F49-B5F9-742FAC37F4F9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1FD-AACD-9948-9283-1F9691DFC0B4}" type="datetime1">
              <a:rPr lang="en-CA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53511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5" indent="0">
              <a:buNone/>
              <a:defRPr sz="2000" b="1"/>
            </a:lvl2pPr>
            <a:lvl3pPr marL="913790" indent="0">
              <a:buNone/>
              <a:defRPr sz="1800" b="1"/>
            </a:lvl3pPr>
            <a:lvl4pPr marL="1370684" indent="0">
              <a:buNone/>
              <a:defRPr sz="1600" b="1"/>
            </a:lvl4pPr>
            <a:lvl5pPr marL="1827579" indent="0">
              <a:buNone/>
              <a:defRPr sz="1600" b="1"/>
            </a:lvl5pPr>
            <a:lvl6pPr marL="2284475" indent="0">
              <a:buNone/>
              <a:defRPr sz="1600" b="1"/>
            </a:lvl6pPr>
            <a:lvl7pPr marL="2741369" indent="0">
              <a:buNone/>
              <a:defRPr sz="1600" b="1"/>
            </a:lvl7pPr>
            <a:lvl8pPr marL="3198263" indent="0">
              <a:buNone/>
              <a:defRPr sz="1600" b="1"/>
            </a:lvl8pPr>
            <a:lvl9pPr marL="3655157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5" indent="0">
              <a:buNone/>
              <a:defRPr sz="2000" b="1"/>
            </a:lvl2pPr>
            <a:lvl3pPr marL="913790" indent="0">
              <a:buNone/>
              <a:defRPr sz="1800" b="1"/>
            </a:lvl3pPr>
            <a:lvl4pPr marL="1370684" indent="0">
              <a:buNone/>
              <a:defRPr sz="1600" b="1"/>
            </a:lvl4pPr>
            <a:lvl5pPr marL="1827579" indent="0">
              <a:buNone/>
              <a:defRPr sz="1600" b="1"/>
            </a:lvl5pPr>
            <a:lvl6pPr marL="2284475" indent="0">
              <a:buNone/>
              <a:defRPr sz="1600" b="1"/>
            </a:lvl6pPr>
            <a:lvl7pPr marL="2741369" indent="0">
              <a:buNone/>
              <a:defRPr sz="1600" b="1"/>
            </a:lvl7pPr>
            <a:lvl8pPr marL="3198263" indent="0">
              <a:buNone/>
              <a:defRPr sz="1600" b="1"/>
            </a:lvl8pPr>
            <a:lvl9pPr marL="3655157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582B-6698-EC48-875C-50CEAA3C67F4}" type="datetime1">
              <a:rPr lang="en-CA" smtClean="0"/>
              <a:t>2019-11-11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6D6D-CCCE-B749-8D34-846F8A67EFC0}" type="datetime1">
              <a:rPr lang="en-CA" smtClean="0"/>
              <a:t>2019-11-11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EB7D-0180-5147-9FFD-9F568677AE1E}" type="datetime1">
              <a:rPr lang="en-CA" smtClean="0"/>
              <a:t>2019-11-11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95" indent="0">
              <a:buNone/>
              <a:defRPr sz="1200"/>
            </a:lvl2pPr>
            <a:lvl3pPr marL="913790" indent="0">
              <a:buNone/>
              <a:defRPr sz="1000"/>
            </a:lvl3pPr>
            <a:lvl4pPr marL="1370684" indent="0">
              <a:buNone/>
              <a:defRPr sz="900"/>
            </a:lvl4pPr>
            <a:lvl5pPr marL="1827579" indent="0">
              <a:buNone/>
              <a:defRPr sz="900"/>
            </a:lvl5pPr>
            <a:lvl6pPr marL="2284475" indent="0">
              <a:buNone/>
              <a:defRPr sz="900"/>
            </a:lvl6pPr>
            <a:lvl7pPr marL="2741369" indent="0">
              <a:buNone/>
              <a:defRPr sz="900"/>
            </a:lvl7pPr>
            <a:lvl8pPr marL="3198263" indent="0">
              <a:buNone/>
              <a:defRPr sz="900"/>
            </a:lvl8pPr>
            <a:lvl9pPr marL="3655157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B9D-1BC3-8D45-B4A5-24010FA1B146}" type="datetime1">
              <a:rPr lang="en-CA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95" indent="0">
              <a:buNone/>
              <a:defRPr sz="2800"/>
            </a:lvl2pPr>
            <a:lvl3pPr marL="913790" indent="0">
              <a:buNone/>
              <a:defRPr sz="2400"/>
            </a:lvl3pPr>
            <a:lvl4pPr marL="1370684" indent="0">
              <a:buNone/>
              <a:defRPr sz="2000"/>
            </a:lvl4pPr>
            <a:lvl5pPr marL="1827579" indent="0">
              <a:buNone/>
              <a:defRPr sz="2000"/>
            </a:lvl5pPr>
            <a:lvl6pPr marL="2284475" indent="0">
              <a:buNone/>
              <a:defRPr sz="2000"/>
            </a:lvl6pPr>
            <a:lvl7pPr marL="2741369" indent="0">
              <a:buNone/>
              <a:defRPr sz="2000"/>
            </a:lvl7pPr>
            <a:lvl8pPr marL="3198263" indent="0">
              <a:buNone/>
              <a:defRPr sz="2000"/>
            </a:lvl8pPr>
            <a:lvl9pPr marL="365515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95" indent="0">
              <a:buNone/>
              <a:defRPr sz="1200"/>
            </a:lvl2pPr>
            <a:lvl3pPr marL="913790" indent="0">
              <a:buNone/>
              <a:defRPr sz="1000"/>
            </a:lvl3pPr>
            <a:lvl4pPr marL="1370684" indent="0">
              <a:buNone/>
              <a:defRPr sz="900"/>
            </a:lvl4pPr>
            <a:lvl5pPr marL="1827579" indent="0">
              <a:buNone/>
              <a:defRPr sz="900"/>
            </a:lvl5pPr>
            <a:lvl6pPr marL="2284475" indent="0">
              <a:buNone/>
              <a:defRPr sz="900"/>
            </a:lvl6pPr>
            <a:lvl7pPr marL="2741369" indent="0">
              <a:buNone/>
              <a:defRPr sz="900"/>
            </a:lvl7pPr>
            <a:lvl8pPr marL="3198263" indent="0">
              <a:buNone/>
              <a:defRPr sz="900"/>
            </a:lvl8pPr>
            <a:lvl9pPr marL="3655157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706C-2B08-8E43-97C9-BC50088B1CD1}" type="datetime1">
              <a:rPr lang="en-CA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FFF3-8FBC-2144-A340-2B54F442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0" cy="1143001"/>
          </a:xfrm>
          <a:prstGeom prst="rect">
            <a:avLst/>
          </a:prstGeom>
        </p:spPr>
        <p:txBody>
          <a:bodyPr vert="horz" lIns="91379" tIns="45689" rIns="91379" bIns="45689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5"/>
            <a:ext cx="8229600" cy="4525963"/>
          </a:xfrm>
          <a:prstGeom prst="rect">
            <a:avLst/>
          </a:prstGeom>
        </p:spPr>
        <p:txBody>
          <a:bodyPr vert="horz" lIns="91379" tIns="45689" rIns="91379" bIns="45689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379" tIns="45689" rIns="91379" bIns="4568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869-BEC3-AC47-8AE5-EC3C0C76D79E}" type="datetime1">
              <a:rPr lang="en-CA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6"/>
            <a:ext cx="2895600" cy="365125"/>
          </a:xfrm>
          <a:prstGeom prst="rect">
            <a:avLst/>
          </a:prstGeom>
        </p:spPr>
        <p:txBody>
          <a:bodyPr vert="horz" lIns="91379" tIns="45689" rIns="91379" bIns="4568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379" tIns="45689" rIns="91379" bIns="4568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FFF3-8FBC-2144-A340-2B54F4422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6895" rtl="0" eaLnBrk="1" latinLnBrk="0" hangingPunct="1">
        <a:spcBef>
          <a:spcPct val="0"/>
        </a:spcBef>
        <a:buNone/>
        <a:defRPr sz="3600" kern="1200">
          <a:solidFill>
            <a:srgbClr val="000090"/>
          </a:solidFill>
          <a:latin typeface="Arial"/>
          <a:ea typeface="+mj-ea"/>
          <a:cs typeface="Arial"/>
        </a:defRPr>
      </a:lvl1pPr>
    </p:titleStyle>
    <p:bodyStyle>
      <a:lvl1pPr marL="342675" indent="-342675" algn="l" defTabSz="45689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454" indent="-285559" algn="l" defTabSz="45689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237" indent="-228447" algn="l" defTabSz="45689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599130" indent="-228447" algn="l" defTabSz="45689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6027" indent="-228447" algn="l" defTabSz="45689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2921" indent="-228447" algn="l" defTabSz="4568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15" indent="-228447" algn="l" defTabSz="4568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10" indent="-228447" algn="l" defTabSz="4568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06" indent="-228447" algn="l" defTabSz="4568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5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0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4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79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5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69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3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57" algn="l" defTabSz="4568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57200" eaLnBrk="1" hangingPunct="1"/>
            <a:r>
              <a:rPr lang="en-US" sz="4000" b="1" dirty="0" smtClean="0">
                <a:latin typeface="+mn-lt"/>
              </a:rPr>
              <a:t>Patch Dynamics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86200"/>
            <a:ext cx="4267200" cy="1752600"/>
          </a:xfrm>
        </p:spPr>
        <p:txBody>
          <a:bodyPr>
            <a:normAutofit fontScale="85000" lnSpcReduction="20000"/>
          </a:bodyPr>
          <a:lstStyle/>
          <a:p>
            <a:pPr marL="574675" indent="-509588" algn="l" eaLnBrk="1" hangingPunct="1"/>
            <a:r>
              <a:rPr lang="en-US" b="1" dirty="0" smtClean="0">
                <a:latin typeface="+mn-lt"/>
              </a:rPr>
              <a:t>AKA: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Multi-season Occupancy,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Robust Design Occupancy</a:t>
            </a:r>
          </a:p>
        </p:txBody>
      </p:sp>
    </p:spTree>
    <p:extLst>
      <p:ext uri="{BB962C8B-B14F-4D97-AF65-F5344CB8AC3E}">
        <p14:creationId xmlns:p14="http://schemas.microsoft.com/office/powerpoint/2010/main" val="39986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design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over two temporal scales.</a:t>
            </a:r>
          </a:p>
          <a:p>
            <a:r>
              <a:rPr lang="en-US"/>
              <a:t>Only disadvantage - cost </a:t>
            </a:r>
          </a:p>
          <a:p>
            <a:pPr lvl="1"/>
            <a:r>
              <a:rPr lang="en-US"/>
              <a:t>more than one sampling occasion each session.</a:t>
            </a:r>
          </a:p>
        </p:txBody>
      </p:sp>
    </p:spTree>
    <p:extLst>
      <p:ext uri="{BB962C8B-B14F-4D97-AF65-F5344CB8AC3E}">
        <p14:creationId xmlns:p14="http://schemas.microsoft.com/office/powerpoint/2010/main" val="20968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seasons - main assumptions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563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SzPct val="60000"/>
            </a:pPr>
            <a:r>
              <a:rPr lang="en-US" dirty="0" smtClean="0"/>
              <a:t>Species are not falsely detected. 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The detection process is independent at each site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No </a:t>
            </a:r>
            <a:r>
              <a:rPr lang="en-US" dirty="0" err="1" smtClean="0"/>
              <a:t>unmodeled</a:t>
            </a:r>
            <a:r>
              <a:rPr lang="en-US" dirty="0" smtClean="0"/>
              <a:t> heterogeneity in occupancy 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No </a:t>
            </a:r>
            <a:r>
              <a:rPr lang="en-US" dirty="0" err="1" smtClean="0"/>
              <a:t>unmodeled</a:t>
            </a:r>
            <a:r>
              <a:rPr lang="en-US" dirty="0" smtClean="0"/>
              <a:t> heterogeneity in detection </a:t>
            </a:r>
          </a:p>
          <a:p>
            <a:pPr marL="342900" lvl="1" indent="-342900" eaLnBrk="1" hangingPunct="1">
              <a:buSzPct val="60000"/>
            </a:pPr>
            <a:r>
              <a:rPr lang="en-US" b="1" dirty="0" smtClean="0">
                <a:solidFill>
                  <a:srgbClr val="C00000"/>
                </a:solidFill>
              </a:rPr>
              <a:t>Closure:</a:t>
            </a:r>
          </a:p>
          <a:p>
            <a:pPr marL="742950" lvl="2" indent="-342900" eaLnBrk="1" hangingPunct="1">
              <a:buSzPct val="60000"/>
            </a:pPr>
            <a:r>
              <a:rPr lang="en-US" sz="2200" dirty="0" smtClean="0">
                <a:sym typeface="Symbol" pitchFamily="18" charset="2"/>
              </a:rPr>
              <a:t>No colonization and extinction between </a:t>
            </a:r>
            <a:r>
              <a:rPr lang="en-US" sz="2200" b="1" dirty="0" smtClean="0">
                <a:solidFill>
                  <a:srgbClr val="C00000"/>
                </a:solidFill>
                <a:sym typeface="Symbol" pitchFamily="18" charset="2"/>
              </a:rPr>
              <a:t>secondary</a:t>
            </a:r>
            <a:r>
              <a:rPr lang="en-US" sz="2200" dirty="0" smtClean="0">
                <a:sym typeface="Symbol" pitchFamily="18" charset="2"/>
              </a:rPr>
              <a:t> periods</a:t>
            </a:r>
          </a:p>
          <a:p>
            <a:pPr marL="742950" lvl="2" indent="-342900" eaLnBrk="1" hangingPunct="1">
              <a:buSzPct val="60000"/>
            </a:pPr>
            <a:r>
              <a:rPr lang="en-US" sz="2200" dirty="0" smtClean="0">
                <a:sym typeface="Symbol" pitchFamily="18" charset="2"/>
              </a:rPr>
              <a:t>No </a:t>
            </a:r>
            <a:r>
              <a:rPr lang="en-US" sz="2200" dirty="0" err="1" smtClean="0">
                <a:sym typeface="Symbol" pitchFamily="18" charset="2"/>
              </a:rPr>
              <a:t>unmodeled</a:t>
            </a:r>
            <a:r>
              <a:rPr lang="en-US" sz="2200" dirty="0" smtClean="0">
                <a:sym typeface="Symbol" pitchFamily="18" charset="2"/>
              </a:rPr>
              <a:t> heterogeneity in </a:t>
            </a:r>
            <a:r>
              <a:rPr lang="en-US" sz="2200" b="1" dirty="0" smtClean="0">
                <a:solidFill>
                  <a:srgbClr val="C00000"/>
                </a:solidFill>
                <a:sym typeface="Symbol" pitchFamily="18" charset="2"/>
              </a:rPr>
              <a:t>colonization </a:t>
            </a:r>
            <a:r>
              <a:rPr lang="en-US" sz="2200" dirty="0" smtClean="0">
                <a:sym typeface="Symbol" pitchFamily="18" charset="2"/>
              </a:rPr>
              <a:t>or </a:t>
            </a:r>
            <a:r>
              <a:rPr lang="en-US" sz="2200" b="1" dirty="0" smtClean="0">
                <a:solidFill>
                  <a:srgbClr val="C00000"/>
                </a:solidFill>
                <a:sym typeface="Symbol" pitchFamily="18" charset="2"/>
              </a:rPr>
              <a:t>extinction </a:t>
            </a:r>
            <a:r>
              <a:rPr lang="en-US" sz="2200" dirty="0" smtClean="0">
                <a:sym typeface="Symbol" pitchFamily="18" charset="2"/>
              </a:rPr>
              <a:t>between primary periods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7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Patch Occupancy as a State Variable: </a:t>
            </a:r>
            <a:br>
              <a:rPr lang="en-US" smtClean="0"/>
            </a:br>
            <a:r>
              <a:rPr lang="en-US" smtClean="0"/>
              <a:t>Modeling Dynamics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600205"/>
            <a:ext cx="8229600" cy="4933599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Model </a:t>
            </a:r>
            <a:r>
              <a:rPr lang="en-US" dirty="0" smtClean="0"/>
              <a:t>changes in occupancy over time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Parameters </a:t>
            </a:r>
            <a:r>
              <a:rPr lang="en-US" dirty="0" smtClean="0"/>
              <a:t>of interest:</a:t>
            </a:r>
          </a:p>
          <a:p>
            <a:pPr marL="685529" lvl="1" indent="-228600">
              <a:spcBef>
                <a:spcPct val="30000"/>
              </a:spcBef>
            </a:pPr>
            <a:r>
              <a:rPr lang="en-US" dirty="0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–  </a:t>
            </a:r>
            <a:r>
              <a:rPr lang="en-US" b="1" dirty="0" smtClean="0">
                <a:sym typeface="Symbol" pitchFamily="18" charset="2"/>
              </a:rPr>
              <a:t>probability of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occupancy</a:t>
            </a:r>
          </a:p>
          <a:p>
            <a:pPr marL="860154" lvl="1" indent="-457200">
              <a:spcBef>
                <a:spcPct val="30000"/>
              </a:spcBef>
            </a:pPr>
            <a:r>
              <a:rPr lang="en-US" sz="2400" dirty="0" smtClean="0">
                <a:latin typeface="Symbol" pitchFamily="18" charset="2"/>
                <a:sym typeface="Symbol" pitchFamily="18" charset="2"/>
              </a:rPr>
              <a:t>e</a:t>
            </a:r>
            <a:r>
              <a:rPr lang="en-US" sz="2400" i="1" baseline="-25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t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– 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Pr</a:t>
            </a:r>
            <a:r>
              <a:rPr lang="en-US" dirty="0" smtClean="0">
                <a:sym typeface="Symbol" pitchFamily="18" charset="2"/>
              </a:rPr>
              <a:t>(absence at time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+1 | presence at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)   </a:t>
            </a:r>
            <a:r>
              <a:rPr lang="en-US" b="1" dirty="0" smtClean="0">
                <a:sym typeface="Symbol" pitchFamily="18" charset="2"/>
              </a:rPr>
              <a:t>patch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extinction</a:t>
            </a:r>
            <a:r>
              <a:rPr lang="en-US" b="1" dirty="0" smtClean="0">
                <a:sym typeface="Symbol" pitchFamily="18" charset="2"/>
              </a:rPr>
              <a:t> probability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</a:t>
            </a:r>
            <a:r>
              <a:rPr lang="en-US" i="1" baseline="-25000" dirty="0" smtClean="0">
                <a:sym typeface="Symbol" pitchFamily="18" charset="2"/>
              </a:rPr>
              <a:t>t 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</a:t>
            </a:r>
            <a:r>
              <a:rPr lang="en-US" dirty="0" smtClean="0">
                <a:sym typeface="Symbol" pitchFamily="18" charset="2"/>
              </a:rPr>
              <a:t>(presence 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+1 | absence 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) </a:t>
            </a:r>
            <a:br>
              <a:rPr lang="en-US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patch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colonization</a:t>
            </a:r>
            <a:r>
              <a:rPr lang="en-US" b="1" dirty="0" smtClean="0">
                <a:sym typeface="Symbol" pitchFamily="18" charset="2"/>
              </a:rPr>
              <a:t> probability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</a:t>
            </a:r>
            <a:r>
              <a:rPr lang="en-US" dirty="0" smtClean="0">
                <a:sym typeface="Symbol" pitchFamily="18" charset="2"/>
              </a:rPr>
              <a:t>(detection on occasion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detection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probability</a:t>
            </a:r>
            <a:endParaRPr lang="en-US" b="1" baseline="-25000" dirty="0" smtClean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75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models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Must account for probabilities of colonization &amp; extinction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Examples: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3200400"/>
          <a:ext cx="50371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1777680" imgH="457200" progId="Equation.3">
                  <p:embed/>
                </p:oleObj>
              </mc:Choice>
              <mc:Fallback>
                <p:oleObj name="Equation" r:id="rId4" imgW="177768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03713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1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models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More 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8382000" cy="2362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Occupied and detected on first, not detected on second and then unoccupied (extinct)</a:t>
            </a:r>
          </a:p>
          <a:p>
            <a:pPr algn="ctr"/>
            <a:r>
              <a:rPr lang="en-US" sz="2400" dirty="0" smtClean="0"/>
              <a:t>OR</a:t>
            </a:r>
          </a:p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Occupied and detected on first, not detected on second and remained occupied but undetected on third and fourth.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38200" y="2209800"/>
          <a:ext cx="78930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3682800" imgH="228600" progId="Equation.3">
                  <p:embed/>
                </p:oleObj>
              </mc:Choice>
              <mc:Fallback>
                <p:oleObj name="Equation" r:id="rId4" imgW="3682800" imgH="228600" progId="Equation.3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8930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1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models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95400" y="1447800"/>
          <a:ext cx="65325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3047760" imgH="914400" progId="Equation.3">
                  <p:embed/>
                </p:oleObj>
              </mc:Choice>
              <mc:Fallback>
                <p:oleObj name="Equation" r:id="rId4" imgW="3047760" imgH="91440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6532562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3505200"/>
            <a:ext cx="8382000" cy="2895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Occupied and not detected on first and second, not extinct and not detected on second and fourth</a:t>
            </a:r>
          </a:p>
          <a:p>
            <a:pPr algn="ctr"/>
            <a:r>
              <a:rPr lang="en-US" sz="2000" dirty="0" smtClean="0"/>
              <a:t>OR</a:t>
            </a:r>
          </a:p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Occupied and not detected on first and second and then unoccupied</a:t>
            </a:r>
          </a:p>
          <a:p>
            <a:pPr marL="339725" indent="-339725" algn="ctr"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dirty="0" smtClean="0"/>
              <a:t>OR</a:t>
            </a:r>
          </a:p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Not occupied and not colonized</a:t>
            </a:r>
          </a:p>
          <a:p>
            <a:pPr marL="339725" indent="-339725" algn="ctr"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dirty="0" smtClean="0"/>
              <a:t>OR</a:t>
            </a:r>
          </a:p>
          <a:p>
            <a:pPr marL="339725" indent="-339725"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Not occupied and colonized and undetected on third and fourth.</a:t>
            </a:r>
          </a:p>
        </p:txBody>
      </p:sp>
    </p:spTree>
    <p:extLst>
      <p:ext uri="{BB962C8B-B14F-4D97-AF65-F5344CB8AC3E}">
        <p14:creationId xmlns:p14="http://schemas.microsoft.com/office/powerpoint/2010/main" val="5605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“Presence-absence” surveys can be used for inference when repeat visits permit estimation of detection probability</a:t>
            </a:r>
          </a:p>
          <a:p>
            <a:pPr eaLnBrk="1" hangingPunct="1"/>
            <a:r>
              <a:rPr lang="en-US" smtClean="0"/>
              <a:t>Models permit estimation of occupancy during a single season or year</a:t>
            </a:r>
          </a:p>
          <a:p>
            <a:pPr eaLnBrk="1" hangingPunct="1"/>
            <a:r>
              <a:rPr lang="en-US" smtClean="0"/>
              <a:t>Models permit estimation of patch-dynamic rate parameters (extinction, colonization, rate of change) over multiple seasons or years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70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4379" y="775450"/>
            <a:ext cx="5615243" cy="1470025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dirty="0" smtClean="0"/>
              <a:t>occupancy, detection, extinction, colonization </a:t>
            </a:r>
            <a:endParaRPr lang="en-US" dirty="0" smtClean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These are all done using</a:t>
            </a:r>
          </a:p>
          <a:p>
            <a:pPr eaLnBrk="1" hangingPunct="1"/>
            <a:r>
              <a:rPr lang="en-US" b="1" dirty="0" smtClean="0"/>
              <a:t>logistic regression (logit link)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(remember MARK?)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565709" y="1614003"/>
            <a:ext cx="81101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+mn-lt"/>
              </a:rPr>
              <a:t>Prediction of interest: </a:t>
            </a:r>
            <a:r>
              <a:rPr lang="en-US" altLang="en-US" sz="3200" dirty="0">
                <a:latin typeface="+mn-lt"/>
              </a:rPr>
              <a:t>what is probability of an animal using/selecting for a particular habitat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638499" y="4198853"/>
            <a:ext cx="3471334" cy="64678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>
                <a:latin typeface="+mn-lt"/>
              </a:rPr>
              <a:t>Binary Response</a:t>
            </a:r>
          </a:p>
        </p:txBody>
      </p:sp>
      <p:cxnSp>
        <p:nvCxnSpPr>
          <p:cNvPr id="4" name="Straight Arrow Connector 3"/>
          <p:cNvCxnSpPr>
            <a:stCxn id="18444" idx="3"/>
            <a:endCxn id="7" idx="1"/>
          </p:cNvCxnSpPr>
          <p:nvPr/>
        </p:nvCxnSpPr>
        <p:spPr>
          <a:xfrm flipV="1">
            <a:off x="4109833" y="3823032"/>
            <a:ext cx="886449" cy="699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444" idx="3"/>
            <a:endCxn id="21" idx="1"/>
          </p:cNvCxnSpPr>
          <p:nvPr/>
        </p:nvCxnSpPr>
        <p:spPr>
          <a:xfrm>
            <a:off x="4109833" y="4522245"/>
            <a:ext cx="886449" cy="73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6282" y="3269034"/>
            <a:ext cx="3533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YES (1) </a:t>
            </a:r>
            <a:r>
              <a:rPr lang="en-US" sz="2200" dirty="0"/>
              <a:t>– observed use from telemetry data, sign surveys, camera trapping etc…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6282" y="4699332"/>
            <a:ext cx="3913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 (0)</a:t>
            </a:r>
            <a:r>
              <a:rPr lang="en-US" sz="2200" dirty="0"/>
              <a:t> – this is actually “</a:t>
            </a:r>
            <a:r>
              <a:rPr lang="en-US" sz="2200" u="sng" dirty="0"/>
              <a:t>MAYBE NOT</a:t>
            </a:r>
            <a:r>
              <a:rPr lang="en-US" sz="2200" dirty="0"/>
              <a:t>” locations where an animal has not been recorded</a:t>
            </a:r>
          </a:p>
        </p:txBody>
      </p:sp>
    </p:spTree>
    <p:extLst>
      <p:ext uri="{BB962C8B-B14F-4D97-AF65-F5344CB8AC3E}">
        <p14:creationId xmlns:p14="http://schemas.microsoft.com/office/powerpoint/2010/main" val="35336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F1FFB-6D84-4215-9C7C-D09B8CD543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200" b="1" dirty="0">
                <a:latin typeface="+mn-lt"/>
                <a:cs typeface="Arial" panose="020B0604020202020204" pitchFamily="34" charset="0"/>
              </a:rPr>
              <a:t>The Linear Probability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cs typeface="Arial" panose="020B0604020202020204" pitchFamily="34" charset="0"/>
              </a:rPr>
              <a:t>In the Ordinary Least Squares regression: </a:t>
            </a:r>
          </a:p>
          <a:p>
            <a:pPr eaLnBrk="1" hangingPunct="1">
              <a:buFontTx/>
              <a:buNone/>
            </a:pPr>
            <a:r>
              <a:rPr lang="en-US" dirty="0">
                <a:cs typeface="Arial" panose="020B0604020202020204" pitchFamily="34" charset="0"/>
              </a:rPr>
              <a:t>	Y = 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baseline="-25000" dirty="0">
                <a:cs typeface="Arial" panose="020B0604020202020204" pitchFamily="34" charset="0"/>
              </a:rPr>
              <a:t>0</a:t>
            </a:r>
            <a:r>
              <a:rPr lang="en-US" dirty="0">
                <a:cs typeface="Arial" panose="020B0604020202020204" pitchFamily="34" charset="0"/>
              </a:rPr>
              <a:t> + </a:t>
            </a:r>
            <a:r>
              <a:rPr lang="en-US" dirty="0">
                <a:cs typeface="Arial" panose="020B0604020202020204" pitchFamily="34" charset="0"/>
                <a:sym typeface="Symbol" pitchFamily="18" charset="2"/>
              </a:rPr>
              <a:t>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>
                <a:cs typeface="Arial" panose="020B0604020202020204" pitchFamily="34" charset="0"/>
              </a:rPr>
              <a:t>X + e ; where Y = (0, 1)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endParaRPr lang="en-US" dirty="0"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hlink"/>
              </a:buClr>
              <a:buNone/>
            </a:pPr>
            <a:r>
              <a:rPr lang="en-US" dirty="0">
                <a:cs typeface="Arial" panose="020B0604020202020204" pitchFamily="34" charset="0"/>
              </a:rPr>
              <a:t>HOWEVER: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The error terms are heteroskedastic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e is not normally distributed because Y takes on only two values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The predicted probabilities can be greater than 1 or less than 0</a:t>
            </a:r>
          </a:p>
        </p:txBody>
      </p:sp>
    </p:spTree>
    <p:extLst>
      <p:ext uri="{BB962C8B-B14F-4D97-AF65-F5344CB8AC3E}">
        <p14:creationId xmlns:p14="http://schemas.microsoft.com/office/powerpoint/2010/main" val="141652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Single-season – model assumptions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eaLnBrk="1" hangingPunct="1">
              <a:buSzPct val="60000"/>
            </a:pPr>
            <a:r>
              <a:rPr lang="en-US" b="1" dirty="0" smtClean="0">
                <a:solidFill>
                  <a:srgbClr val="C00000"/>
                </a:solidFill>
              </a:rPr>
              <a:t>Sites are closed to changes in occupancy state between sampling occasions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Species are not falsely detected. 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The detection process is independent at each site</a:t>
            </a:r>
          </a:p>
          <a:p>
            <a:pPr marL="742950" lvl="2" indent="-342900" eaLnBrk="1" hangingPunct="1">
              <a:buSzPct val="60000"/>
            </a:pPr>
            <a:r>
              <a:rPr lang="en-US" dirty="0" smtClean="0"/>
              <a:t>Far enough apart to be biologically independent.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No heterogeneity in occupancy </a:t>
            </a:r>
          </a:p>
          <a:p>
            <a:pPr marL="742950" lvl="2" indent="-342900" eaLnBrk="1" hangingPunct="1">
              <a:buSzPct val="60000"/>
            </a:pPr>
            <a:r>
              <a:rPr lang="en-US" dirty="0" smtClean="0"/>
              <a:t>than cannot be explained by covariates</a:t>
            </a:r>
          </a:p>
          <a:p>
            <a:pPr marL="342900" lvl="1" indent="-342900" eaLnBrk="1" hangingPunct="1">
              <a:buSzPct val="60000"/>
            </a:pPr>
            <a:r>
              <a:rPr lang="en-US" dirty="0" smtClean="0"/>
              <a:t>No heterogeneity in detection </a:t>
            </a:r>
          </a:p>
          <a:p>
            <a:pPr marL="742950" lvl="2" indent="-342900" eaLnBrk="1" hangingPunct="1">
              <a:buSzPct val="60000"/>
            </a:pPr>
            <a:r>
              <a:rPr lang="en-US" dirty="0" smtClean="0"/>
              <a:t>that cannot be explained by covariates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9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930" y="651053"/>
            <a:ext cx="8305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Arial" panose="020B0604020202020204" pitchFamily="34" charset="0"/>
              </a:rPr>
              <a:t>Example: Can Canopy Cover predict Use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233830" y="1883562"/>
            <a:ext cx="6858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latin typeface="+mn-lt"/>
                <a:cs typeface="Arial" panose="020B0604020202020204" pitchFamily="34" charset="0"/>
              </a:rPr>
              <a:t>Y = Use (0=NO 1=YES)</a:t>
            </a:r>
          </a:p>
          <a:p>
            <a:r>
              <a:rPr lang="en-US" altLang="en-US" sz="3200" dirty="0">
                <a:latin typeface="+mn-lt"/>
                <a:cs typeface="Arial" panose="020B0604020202020204" pitchFamily="34" charset="0"/>
              </a:rPr>
              <a:t>X = Canopy Cover (percentage)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5697" y="3756398"/>
            <a:ext cx="4981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Simple Linear Model: </a:t>
            </a:r>
          </a:p>
          <a:p>
            <a:r>
              <a:rPr lang="en-US" sz="3200" dirty="0">
                <a:cs typeface="Arial" panose="020B0604020202020204" pitchFamily="34" charset="0"/>
              </a:rPr>
              <a:t>Y = </a:t>
            </a:r>
            <a:r>
              <a:rPr lang="el-GR" sz="3200" dirty="0">
                <a:cs typeface="Arial" panose="020B0604020202020204" pitchFamily="34" charset="0"/>
              </a:rPr>
              <a:t>β</a:t>
            </a:r>
            <a:r>
              <a:rPr lang="en-US" sz="3200" baseline="-25000" dirty="0">
                <a:cs typeface="Arial" panose="020B0604020202020204" pitchFamily="34" charset="0"/>
              </a:rPr>
              <a:t>0</a:t>
            </a:r>
            <a:r>
              <a:rPr lang="en-US" sz="3200" dirty="0">
                <a:cs typeface="Arial" panose="020B0604020202020204" pitchFamily="34" charset="0"/>
              </a:rPr>
              <a:t> + </a:t>
            </a:r>
            <a:r>
              <a:rPr lang="en-US" sz="3200" dirty="0">
                <a:cs typeface="Arial" panose="020B0604020202020204" pitchFamily="34" charset="0"/>
                <a:sym typeface="Symbol" pitchFamily="18" charset="2"/>
              </a:rPr>
              <a:t></a:t>
            </a:r>
            <a:r>
              <a:rPr lang="el-GR" sz="3200" dirty="0">
                <a:cs typeface="Arial" panose="020B0604020202020204" pitchFamily="34" charset="0"/>
              </a:rPr>
              <a:t>β</a:t>
            </a:r>
            <a:r>
              <a:rPr lang="en-US" sz="3200" baseline="-25000" dirty="0">
                <a:cs typeface="Arial" panose="020B0604020202020204" pitchFamily="34" charset="0"/>
              </a:rPr>
              <a:t>1</a:t>
            </a:r>
            <a:r>
              <a:rPr lang="en-US" sz="3200" dirty="0">
                <a:cs typeface="Arial" panose="020B0604020202020204" pitchFamily="34" charset="0"/>
              </a:rPr>
              <a:t>*</a:t>
            </a:r>
            <a:r>
              <a:rPr lang="en-US" sz="3200" dirty="0" err="1">
                <a:cs typeface="Arial" panose="020B0604020202020204" pitchFamily="34" charset="0"/>
              </a:rPr>
              <a:t>CanopyCover</a:t>
            </a:r>
            <a:r>
              <a:rPr lang="en-US" sz="3200" dirty="0">
                <a:cs typeface="Arial" panose="020B0604020202020204" pitchFamily="34" charset="0"/>
              </a:rPr>
              <a:t> + 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938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b="13909"/>
          <a:stretch/>
        </p:blipFill>
        <p:spPr bwMode="auto">
          <a:xfrm>
            <a:off x="1682496" y="1278473"/>
            <a:ext cx="5678462" cy="38567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250" y="5135270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Canopy Cover (%)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681266" y="3022205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7672" y="1345997"/>
            <a:ext cx="7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672" y="4226966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518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605943" y="152399"/>
            <a:ext cx="7772400" cy="609600"/>
          </a:xfrm>
        </p:spPr>
        <p:txBody>
          <a:bodyPr/>
          <a:lstStyle/>
          <a:p>
            <a:pPr algn="ctr"/>
            <a:r>
              <a:rPr lang="el-GR" altLang="en-US" sz="2800" b="1" dirty="0">
                <a:solidFill>
                  <a:srgbClr val="FF0000"/>
                </a:solidFill>
                <a:latin typeface="+mn-lt"/>
              </a:rPr>
              <a:t>π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= Proportion of </a:t>
            </a:r>
            <a:r>
              <a:rPr lang="ja-JP" altLang="en-US" sz="2800" b="1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800" b="1" dirty="0">
                <a:solidFill>
                  <a:srgbClr val="FF0000"/>
                </a:solidFill>
                <a:latin typeface="+mn-lt"/>
              </a:rPr>
              <a:t>Success</a:t>
            </a:r>
            <a:r>
              <a:rPr lang="ja-JP" altLang="en-US" sz="2800" b="1" dirty="0">
                <a:solidFill>
                  <a:srgbClr val="FF0000"/>
                </a:solidFill>
                <a:latin typeface="+mn-lt"/>
              </a:rPr>
              <a:t>”</a:t>
            </a:r>
            <a:endParaRPr lang="en-US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228600" y="981962"/>
            <a:ext cx="8610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+mn-lt"/>
              </a:rPr>
              <a:t>In </a:t>
            </a:r>
            <a:r>
              <a:rPr lang="en-US" altLang="en-US" sz="2800" b="1" dirty="0">
                <a:latin typeface="+mn-lt"/>
              </a:rPr>
              <a:t>ordinary regression: </a:t>
            </a:r>
            <a:r>
              <a:rPr lang="en-US" altLang="en-US" sz="2800" dirty="0">
                <a:latin typeface="+mn-lt"/>
              </a:rPr>
              <a:t>the model predicts the </a:t>
            </a:r>
            <a:r>
              <a:rPr lang="en-US" altLang="en-US" sz="2800" b="1" i="1" dirty="0">
                <a:latin typeface="+mn-lt"/>
              </a:rPr>
              <a:t>mean</a:t>
            </a:r>
            <a:r>
              <a:rPr lang="en-US" altLang="en-US" sz="2800" b="1" dirty="0">
                <a:latin typeface="+mn-lt"/>
              </a:rPr>
              <a:t> Y</a:t>
            </a:r>
            <a:r>
              <a:rPr lang="en-US" altLang="en-US" sz="2800" dirty="0">
                <a:latin typeface="+mn-lt"/>
              </a:rPr>
              <a:t> for any combination of predictors.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5943" y="2156032"/>
            <a:ext cx="89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+mn-lt"/>
              </a:rPr>
              <a:t>What’</a:t>
            </a:r>
            <a:r>
              <a:rPr lang="en-US" altLang="ja-JP" sz="2800" b="1" dirty="0">
                <a:latin typeface="+mn-lt"/>
              </a:rPr>
              <a:t>s the </a:t>
            </a:r>
            <a:r>
              <a:rPr lang="ja-JP" altLang="en-US" sz="2800" b="1" dirty="0">
                <a:latin typeface="+mn-lt"/>
              </a:rPr>
              <a:t>“</a:t>
            </a:r>
            <a:r>
              <a:rPr lang="en-US" altLang="ja-JP" sz="2800" b="1" dirty="0">
                <a:latin typeface="+mn-lt"/>
              </a:rPr>
              <a:t>mean</a:t>
            </a:r>
            <a:r>
              <a:rPr lang="ja-JP" altLang="en-US" sz="2800" b="1" dirty="0">
                <a:latin typeface="+mn-lt"/>
              </a:rPr>
              <a:t>”</a:t>
            </a:r>
            <a:r>
              <a:rPr lang="en-US" altLang="ja-JP" sz="2800" b="1" dirty="0">
                <a:latin typeface="+mn-lt"/>
              </a:rPr>
              <a:t> of a 0/1 indicator variable?</a:t>
            </a:r>
            <a:endParaRPr lang="en-US" altLang="en-US" sz="2800" b="1" dirty="0">
              <a:latin typeface="+mn-lt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051337" y="3119178"/>
          <a:ext cx="7163633" cy="9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921000" imgH="393700" progId="Equation.3">
                  <p:embed/>
                </p:oleObj>
              </mc:Choice>
              <mc:Fallback>
                <p:oleObj name="Equation" r:id="rId3" imgW="2921000" imgH="3937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37" y="3119178"/>
                        <a:ext cx="7163633" cy="9648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49078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+mn-lt"/>
              </a:rPr>
              <a:t>In </a:t>
            </a:r>
            <a:r>
              <a:rPr lang="en-US" altLang="en-US" sz="2800" b="1" dirty="0">
                <a:latin typeface="+mn-lt"/>
              </a:rPr>
              <a:t>logistic regression</a:t>
            </a:r>
            <a:r>
              <a:rPr lang="en-US" altLang="en-US" sz="2800" dirty="0">
                <a:latin typeface="+mn-lt"/>
              </a:rPr>
              <a:t>: the model predicts the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true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proportion of success, </a:t>
            </a:r>
            <a:r>
              <a:rPr lang="el-GR" altLang="ja-JP" sz="2800" b="1" dirty="0">
                <a:solidFill>
                  <a:srgbClr val="FF0000"/>
                </a:solidFill>
                <a:latin typeface="+mn-lt"/>
              </a:rPr>
              <a:t>π</a:t>
            </a:r>
            <a:r>
              <a:rPr lang="en-US" altLang="ja-JP" sz="2800" dirty="0">
                <a:latin typeface="+mn-lt"/>
              </a:rPr>
              <a:t>, at any value of the predictor. 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9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+mn-lt"/>
                <a:ea typeface="ＭＳ Ｐゴシック" charset="0"/>
                <a:cs typeface="ＭＳ Ｐゴシック" charset="0"/>
              </a:rPr>
              <a:t>Binary Logistic Regression Model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>
            <p:extLst/>
          </p:nvPr>
        </p:nvGraphicFramePr>
        <p:xfrm>
          <a:off x="5088940" y="3278918"/>
          <a:ext cx="3078187" cy="152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927100" imgH="457200" progId="Equation.DSMT4">
                  <p:embed/>
                </p:oleObj>
              </mc:Choice>
              <mc:Fallback>
                <p:oleObj name="Equation" r:id="rId3" imgW="927100" imgH="457200" progId="Equation.DSMT4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940" y="3278918"/>
                        <a:ext cx="3078187" cy="15203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969963" y="1712797"/>
            <a:ext cx="79714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+mn-lt"/>
              </a:rPr>
              <a:t>Equivalent forms of the logistic regression model: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>
            <p:extLst/>
          </p:nvPr>
        </p:nvGraphicFramePr>
        <p:xfrm>
          <a:off x="216498" y="3428352"/>
          <a:ext cx="3865384" cy="119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98" y="3428352"/>
                        <a:ext cx="3865384" cy="11960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69963" y="2667000"/>
            <a:ext cx="2611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+mn-lt"/>
              </a:rPr>
              <a:t>Logit form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37163" y="2667000"/>
            <a:ext cx="3297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+mn-lt"/>
              </a:rPr>
              <a:t>Probability form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5486400"/>
            <a:ext cx="3727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+mn-lt"/>
              </a:rPr>
              <a:t>This is natural log (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ln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)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 flipV="1">
            <a:off x="514350" y="4383742"/>
            <a:ext cx="114300" cy="110265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itle 1"/>
          <p:cNvSpPr txBox="1">
            <a:spLocks/>
          </p:cNvSpPr>
          <p:nvPr/>
        </p:nvSpPr>
        <p:spPr>
          <a:xfrm>
            <a:off x="571500" y="877887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altLang="en-US" sz="2800" b="1" dirty="0">
                <a:solidFill>
                  <a:srgbClr val="FF0000"/>
                </a:solidFill>
                <a:latin typeface="+mn-lt"/>
              </a:rPr>
              <a:t>π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= Proportion of </a:t>
            </a:r>
            <a:r>
              <a:rPr lang="ja-JP" altLang="en-US" sz="2800" b="1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800" b="1" dirty="0">
                <a:solidFill>
                  <a:srgbClr val="FF0000"/>
                </a:solidFill>
                <a:latin typeface="+mn-lt"/>
              </a:rPr>
              <a:t>Success</a:t>
            </a:r>
            <a:r>
              <a:rPr lang="ja-JP" altLang="en-US" sz="2800" b="1" dirty="0">
                <a:solidFill>
                  <a:srgbClr val="FF0000"/>
                </a:solidFill>
                <a:latin typeface="+mn-lt"/>
              </a:rPr>
              <a:t>” </a:t>
            </a:r>
            <a:r>
              <a:rPr lang="en-US" altLang="ja-JP" sz="2800" b="1" dirty="0">
                <a:solidFill>
                  <a:srgbClr val="FF0000"/>
                </a:solidFill>
                <a:latin typeface="+mn-lt"/>
              </a:rPr>
              <a:t>(Habitat Use)</a:t>
            </a:r>
            <a:endParaRPr lang="en-US" alt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 flipV="1">
            <a:off x="5281978" y="4383742"/>
            <a:ext cx="114300" cy="110265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88940" y="5486400"/>
            <a:ext cx="3726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+mn-lt"/>
              </a:rPr>
              <a:t>Bound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4533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95275"/>
            <a:ext cx="7772400" cy="461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err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Logit</a:t>
            </a:r>
            <a:r>
              <a:rPr 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Function</a:t>
            </a:r>
          </a:p>
        </p:txBody>
      </p:sp>
      <p:pic>
        <p:nvPicPr>
          <p:cNvPr id="9222" name="Picture 6" descr="Image result for logistic regress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99" y="1168898"/>
            <a:ext cx="5608802" cy="50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0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9930" y="651053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Arial" panose="020B0604020202020204" pitchFamily="34" charset="0"/>
              </a:rPr>
              <a:t>Example: Can Canopy Cover predict Use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02156" y="1239824"/>
            <a:ext cx="6858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latin typeface="+mn-lt"/>
                <a:cs typeface="Arial" panose="020B0604020202020204" pitchFamily="34" charset="0"/>
              </a:rPr>
              <a:t>Y = Use (0=NO 1=YES)</a:t>
            </a:r>
          </a:p>
          <a:p>
            <a:r>
              <a:rPr lang="en-US" altLang="en-US" sz="3200" dirty="0">
                <a:latin typeface="+mn-lt"/>
                <a:cs typeface="Arial" panose="020B0604020202020204" pitchFamily="34" charset="0"/>
              </a:rPr>
              <a:t>X = Canopy Cover (percentage)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3024124" y="3854327"/>
          <a:ext cx="558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24" y="3854327"/>
                        <a:ext cx="5588000" cy="167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2736" y="5787500"/>
            <a:ext cx="5259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Probability of use at a given Canopy Cover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38436" y="5071655"/>
            <a:ext cx="2286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2156" y="2502806"/>
            <a:ext cx="5090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Y = </a:t>
            </a:r>
            <a:r>
              <a:rPr lang="el-GR" sz="3200" dirty="0">
                <a:cs typeface="Arial" panose="020B0604020202020204" pitchFamily="34" charset="0"/>
              </a:rPr>
              <a:t>β</a:t>
            </a:r>
            <a:r>
              <a:rPr lang="en-US" sz="3200" baseline="-25000" dirty="0">
                <a:cs typeface="Arial" panose="020B0604020202020204" pitchFamily="34" charset="0"/>
              </a:rPr>
              <a:t>0</a:t>
            </a:r>
            <a:r>
              <a:rPr lang="en-US" sz="3200" dirty="0">
                <a:cs typeface="Arial" panose="020B0604020202020204" pitchFamily="34" charset="0"/>
              </a:rPr>
              <a:t> + </a:t>
            </a:r>
            <a:r>
              <a:rPr lang="en-US" sz="3200" dirty="0">
                <a:cs typeface="Arial" panose="020B0604020202020204" pitchFamily="34" charset="0"/>
                <a:sym typeface="Symbol" pitchFamily="18" charset="2"/>
              </a:rPr>
              <a:t></a:t>
            </a:r>
            <a:r>
              <a:rPr lang="el-GR" sz="3200" dirty="0">
                <a:cs typeface="Arial" panose="020B0604020202020204" pitchFamily="34" charset="0"/>
              </a:rPr>
              <a:t>β</a:t>
            </a:r>
            <a:r>
              <a:rPr lang="en-US" sz="3200" baseline="-25000" dirty="0">
                <a:cs typeface="Arial" panose="020B0604020202020204" pitchFamily="34" charset="0"/>
              </a:rPr>
              <a:t>1</a:t>
            </a:r>
            <a:r>
              <a:rPr lang="en-US" sz="3200" dirty="0">
                <a:cs typeface="Arial" panose="020B0604020202020204" pitchFamily="34" charset="0"/>
              </a:rPr>
              <a:t>*</a:t>
            </a:r>
            <a:r>
              <a:rPr lang="en-US" sz="3200" dirty="0" err="1">
                <a:cs typeface="Arial" panose="020B0604020202020204" pitchFamily="34" charset="0"/>
              </a:rPr>
              <a:t>CanopyCover</a:t>
            </a:r>
            <a:r>
              <a:rPr lang="en-US" sz="3200" dirty="0">
                <a:cs typeface="Arial" panose="020B0604020202020204" pitchFamily="34" charset="0"/>
              </a:rPr>
              <a:t> + 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1061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2894" y="4297070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Canopy Cover (%)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073962" y="2239184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0369" y="819150"/>
            <a:ext cx="7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0369" y="3319920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b="13445"/>
          <a:stretch/>
        </p:blipFill>
        <p:spPr bwMode="auto">
          <a:xfrm>
            <a:off x="2190750" y="678485"/>
            <a:ext cx="5365242" cy="36934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7901" y="160934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ＭＳ Ｐゴシック" charset="0"/>
                <a:cs typeface="Arial" panose="020B0604020202020204" pitchFamily="34" charset="0"/>
              </a:rPr>
              <a:t>How do we interpret the results of logistic regression?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901" y="694334"/>
            <a:ext cx="7293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coefficient is the estimated increase in </a:t>
            </a:r>
            <a:r>
              <a:rPr lang="en-US" b="1" dirty="0"/>
              <a:t>log(odds)</a:t>
            </a:r>
            <a:r>
              <a:rPr lang="en-US" dirty="0"/>
              <a:t> of the outcome per units increase in the value of the predictor variable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b="1" dirty="0" err="1"/>
              <a:t>exp</a:t>
            </a:r>
            <a:r>
              <a:rPr lang="en-US" b="1" dirty="0"/>
              <a:t>(coefficient)</a:t>
            </a:r>
            <a:r>
              <a:rPr lang="en-US" dirty="0"/>
              <a:t> is the odds ratio associated with a 1-unit increase in the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992" y="3094329"/>
            <a:ext cx="450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you run the model and the coefficients are:</a:t>
            </a:r>
          </a:p>
          <a:p>
            <a:endParaRPr lang="en-US" dirty="0"/>
          </a:p>
          <a:p>
            <a:pPr algn="ctr"/>
            <a:r>
              <a:rPr lang="en-US" dirty="0"/>
              <a:t>Y = </a:t>
            </a:r>
            <a:r>
              <a:rPr lang="en-US" b="1" dirty="0"/>
              <a:t>0.67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+ 0.25 </a:t>
            </a:r>
            <a:r>
              <a:rPr lang="en-US" dirty="0"/>
              <a:t>* Temperature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Then, the odds ratio for Temperature is:</a:t>
            </a:r>
          </a:p>
          <a:p>
            <a:pPr algn="ctr"/>
            <a:r>
              <a:rPr lang="en-US" dirty="0" err="1"/>
              <a:t>exp</a:t>
            </a:r>
            <a:r>
              <a:rPr lang="en-US" dirty="0"/>
              <a:t>(0.25) = </a:t>
            </a:r>
            <a:r>
              <a:rPr lang="en-US" b="1" dirty="0">
                <a:solidFill>
                  <a:srgbClr val="FF0000"/>
                </a:solidFill>
              </a:rPr>
              <a:t>1.28</a:t>
            </a:r>
          </a:p>
          <a:p>
            <a:endParaRPr lang="en-US" dirty="0"/>
          </a:p>
          <a:p>
            <a:r>
              <a:rPr lang="en-US" b="1" dirty="0"/>
              <a:t>Interpretation</a:t>
            </a:r>
            <a:r>
              <a:rPr lang="en-US" dirty="0"/>
              <a:t>: for each </a:t>
            </a:r>
            <a:r>
              <a:rPr lang="en-US" b="1" dirty="0">
                <a:solidFill>
                  <a:srgbClr val="FF0000"/>
                </a:solidFill>
              </a:rPr>
              <a:t>1 unit </a:t>
            </a:r>
            <a:r>
              <a:rPr lang="en-US" dirty="0"/>
              <a:t>(1 degree C) increase in Temperature, the odds of species occurring increases by a factor of 1.28 (or by 28%)</a:t>
            </a:r>
          </a:p>
        </p:txBody>
      </p:sp>
      <p:pic>
        <p:nvPicPr>
          <p:cNvPr id="15" name="Picture 6" descr="Image result for logistic regression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9" y="3094329"/>
            <a:ext cx="3866299" cy="345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Basic sampling protocol same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/>
              <a:t>Visit sites and spend time looking for individuals of interest or evidence that they are present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Repeated presence-absence surveys</a:t>
            </a:r>
          </a:p>
          <a:p>
            <a:pPr lvl="1" eaLnBrk="1" hangingPunct="1"/>
            <a:r>
              <a:rPr lang="en-US" smtClean="0"/>
              <a:t>Temporal replication at same site</a:t>
            </a:r>
          </a:p>
          <a:p>
            <a:pPr lvl="1" eaLnBrk="1" hangingPunct="1"/>
            <a:r>
              <a:rPr lang="en-US" smtClean="0"/>
              <a:t>Spatial replication</a:t>
            </a:r>
          </a:p>
        </p:txBody>
      </p:sp>
    </p:spTree>
    <p:extLst>
      <p:ext uri="{BB962C8B-B14F-4D97-AF65-F5344CB8AC3E}">
        <p14:creationId xmlns:p14="http://schemas.microsoft.com/office/powerpoint/2010/main" val="33674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/>
              <a:t>Important considerations</a:t>
            </a:r>
            <a:endParaRPr 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/>
              <a:t>Study design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Scope of inference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Elements of stratification and randomization</a:t>
            </a:r>
          </a:p>
          <a:p>
            <a:pPr eaLnBrk="1" hangingPunct="1">
              <a:spcBef>
                <a:spcPts val="600"/>
              </a:spcBef>
            </a:pPr>
            <a:r>
              <a:rPr lang="en-US" b="1" dirty="0" smtClean="0"/>
              <a:t>Strength of </a:t>
            </a:r>
            <a:r>
              <a:rPr lang="en-US" b="1" dirty="0" smtClean="0"/>
              <a:t>inference!</a:t>
            </a:r>
            <a:endParaRPr lang="en-US" b="1" dirty="0" smtClean="0"/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Strongest – experimental manipulation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Weaker – constrained designs (e.g., before &amp; after)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Weaker still – a prior modeling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Worst – a posteriori storytelling</a:t>
            </a:r>
          </a:p>
        </p:txBody>
      </p:sp>
    </p:spTree>
    <p:extLst>
      <p:ext uri="{BB962C8B-B14F-4D97-AF65-F5344CB8AC3E}">
        <p14:creationId xmlns:p14="http://schemas.microsoft.com/office/powerpoint/2010/main" val="21934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Patch Occupancy Dynamics:  </a:t>
            </a:r>
            <a:br>
              <a:rPr lang="en-US" dirty="0" smtClean="0"/>
            </a:br>
            <a:r>
              <a:rPr lang="en-US" dirty="0" smtClean="0"/>
              <a:t>Pollock’s Robust Design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Hierarchical sampling scheme</a:t>
            </a:r>
            <a:r>
              <a:rPr lang="en-US" dirty="0" smtClean="0"/>
              <a:t>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b="1" dirty="0" smtClean="0"/>
              <a:t>Primary sampling periods </a:t>
            </a:r>
            <a:r>
              <a:rPr lang="en-US" dirty="0" smtClean="0"/>
              <a:t>(seasons) : long intervals between periods such that occupancy status can change</a:t>
            </a:r>
          </a:p>
          <a:p>
            <a:pPr lvl="1" eaLnBrk="1" hangingPunct="1"/>
            <a:r>
              <a:rPr lang="en-US" b="1" dirty="0" smtClean="0"/>
              <a:t>Secondary sampling periods</a:t>
            </a:r>
            <a:r>
              <a:rPr lang="en-US" dirty="0" smtClean="0"/>
              <a:t>: short intervals between periods such that occupancy status is expected not to change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0329" y="1949339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Still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possible capture histories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History : 10 00 11 01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10 </a:t>
            </a:r>
            <a:r>
              <a:rPr lang="en-US" dirty="0" smtClean="0">
                <a:sym typeface="Symbol" pitchFamily="18" charset="2"/>
              </a:rPr>
              <a:t>01 </a:t>
            </a:r>
            <a:r>
              <a:rPr lang="en-US" dirty="0" smtClean="0">
                <a:sym typeface="Symbol" pitchFamily="18" charset="2"/>
              </a:rPr>
              <a:t>11 = presence in primary period 1, 3, &amp; 4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00 </a:t>
            </a:r>
            <a:r>
              <a:rPr lang="en-US" dirty="0" smtClean="0">
                <a:sym typeface="Symbol" pitchFamily="18" charset="2"/>
              </a:rPr>
              <a:t>= 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Patch occupied but occupancy not detected, or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Patch not occupied (=locally extinct) yet re-colonized later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Robust Design Capture History </a:t>
            </a:r>
          </a:p>
        </p:txBody>
      </p:sp>
    </p:spTree>
    <p:extLst>
      <p:ext uri="{BB962C8B-B14F-4D97-AF65-F5344CB8AC3E}">
        <p14:creationId xmlns:p14="http://schemas.microsoft.com/office/powerpoint/2010/main" val="5091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dynamics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44780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2590800" y="6246812"/>
            <a:ext cx="495300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144780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14147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4147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85800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1" name="Straight Arrow Connector 60"/>
          <p:cNvCxnSpPr>
            <a:stCxn id="53" idx="6"/>
            <a:endCxn id="57" idx="2"/>
          </p:cNvCxnSpPr>
          <p:nvPr/>
        </p:nvCxnSpPr>
        <p:spPr bwMode="auto">
          <a:xfrm>
            <a:off x="3429000" y="2971800"/>
            <a:ext cx="71247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3" idx="5"/>
            <a:endCxn id="56" idx="1"/>
          </p:cNvCxnSpPr>
          <p:nvPr/>
        </p:nvCxnSpPr>
        <p:spPr bwMode="auto">
          <a:xfrm rot="16200000" flipH="1">
            <a:off x="3263787" y="3277925"/>
            <a:ext cx="1042896" cy="1292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6" idx="6"/>
            <a:endCxn id="56" idx="2"/>
          </p:cNvCxnSpPr>
          <p:nvPr/>
        </p:nvCxnSpPr>
        <p:spPr bwMode="auto">
          <a:xfrm>
            <a:off x="3429000" y="4876800"/>
            <a:ext cx="71247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6" idx="7"/>
            <a:endCxn id="57" idx="3"/>
          </p:cNvCxnSpPr>
          <p:nvPr/>
        </p:nvCxnSpPr>
        <p:spPr bwMode="auto">
          <a:xfrm rot="5400000" flipH="1" flipV="1">
            <a:off x="3263787" y="3277925"/>
            <a:ext cx="1042896" cy="1292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7" idx="6"/>
            <a:endCxn id="59" idx="2"/>
          </p:cNvCxnSpPr>
          <p:nvPr/>
        </p:nvCxnSpPr>
        <p:spPr bwMode="auto">
          <a:xfrm>
            <a:off x="6122670" y="2971800"/>
            <a:ext cx="73533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57" idx="5"/>
            <a:endCxn id="58" idx="1"/>
          </p:cNvCxnSpPr>
          <p:nvPr/>
        </p:nvCxnSpPr>
        <p:spPr bwMode="auto">
          <a:xfrm rot="16200000" flipH="1">
            <a:off x="5968887" y="3266495"/>
            <a:ext cx="1042896" cy="13156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56" idx="6"/>
            <a:endCxn id="58" idx="2"/>
          </p:cNvCxnSpPr>
          <p:nvPr/>
        </p:nvCxnSpPr>
        <p:spPr bwMode="auto">
          <a:xfrm>
            <a:off x="6122670" y="4876800"/>
            <a:ext cx="73533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6" idx="7"/>
            <a:endCxn id="59" idx="3"/>
          </p:cNvCxnSpPr>
          <p:nvPr/>
        </p:nvCxnSpPr>
        <p:spPr bwMode="auto">
          <a:xfrm rot="5400000" flipH="1" flipV="1">
            <a:off x="5968887" y="3266495"/>
            <a:ext cx="1042896" cy="13156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648200" y="6031468"/>
            <a:ext cx="8867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581400"/>
            <a:ext cx="135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Occupancy </a:t>
            </a:r>
            <a:br>
              <a:rPr lang="en-US" dirty="0" smtClean="0"/>
            </a:br>
            <a:r>
              <a:rPr lang="en-US" dirty="0" smtClean="0"/>
              <a:t>state</a:t>
            </a:r>
          </a:p>
        </p:txBody>
      </p:sp>
      <p:cxnSp>
        <p:nvCxnSpPr>
          <p:cNvPr id="21" name="Straight Arrow Connector 20"/>
          <p:cNvCxnSpPr>
            <a:stCxn id="19" idx="0"/>
            <a:endCxn id="53" idx="2"/>
          </p:cNvCxnSpPr>
          <p:nvPr/>
        </p:nvCxnSpPr>
        <p:spPr bwMode="auto">
          <a:xfrm rot="5400000" flipH="1" flipV="1">
            <a:off x="835040" y="2968641"/>
            <a:ext cx="609600" cy="615919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2"/>
            <a:endCxn id="16" idx="2"/>
          </p:cNvCxnSpPr>
          <p:nvPr/>
        </p:nvCxnSpPr>
        <p:spPr bwMode="auto">
          <a:xfrm rot="16200000" flipH="1">
            <a:off x="815306" y="4244305"/>
            <a:ext cx="649069" cy="615919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3581400" y="1489948"/>
            <a:ext cx="335280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Symbol" pitchFamily="18" charset="2"/>
              </a:rPr>
              <a:t>e</a:t>
            </a:r>
            <a:r>
              <a:rPr lang="en-US" sz="2400" dirty="0" smtClean="0"/>
              <a:t> – local extinction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581400" y="1489948"/>
            <a:ext cx="335280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Symbol" pitchFamily="18" charset="2"/>
              </a:rPr>
              <a:t>g</a:t>
            </a:r>
            <a:r>
              <a:rPr lang="en-US" sz="2400" dirty="0" smtClean="0"/>
              <a:t> – colonization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581400" y="1489948"/>
            <a:ext cx="335280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Symbol" pitchFamily="18" charset="2"/>
              </a:rPr>
              <a:t>(1-e)</a:t>
            </a:r>
            <a:r>
              <a:rPr lang="en-US" sz="2400" dirty="0" smtClean="0"/>
              <a:t> – not extinct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581400" y="1489948"/>
            <a:ext cx="3352800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Symbol" pitchFamily="18" charset="2"/>
              </a:rPr>
              <a:t>(1-g)</a:t>
            </a:r>
            <a:r>
              <a:rPr lang="en-US" sz="2400" dirty="0" smtClean="0"/>
              <a:t> – not colonized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6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dynamics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44780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2590800" y="6246812"/>
            <a:ext cx="495300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144780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14147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14147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858000" y="4267200"/>
            <a:ext cx="1981200" cy="1219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0 - unoccupied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58000" y="2362200"/>
            <a:ext cx="1981200" cy="1219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1 - occupied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1" name="Straight Arrow Connector 60"/>
          <p:cNvCxnSpPr>
            <a:stCxn id="53" idx="6"/>
            <a:endCxn id="57" idx="2"/>
          </p:cNvCxnSpPr>
          <p:nvPr/>
        </p:nvCxnSpPr>
        <p:spPr bwMode="auto">
          <a:xfrm>
            <a:off x="3429000" y="2971800"/>
            <a:ext cx="71247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3" idx="5"/>
            <a:endCxn id="56" idx="1"/>
          </p:cNvCxnSpPr>
          <p:nvPr/>
        </p:nvCxnSpPr>
        <p:spPr bwMode="auto">
          <a:xfrm rot="16200000" flipH="1">
            <a:off x="3263787" y="3277925"/>
            <a:ext cx="1042896" cy="1292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6" idx="6"/>
            <a:endCxn id="56" idx="2"/>
          </p:cNvCxnSpPr>
          <p:nvPr/>
        </p:nvCxnSpPr>
        <p:spPr bwMode="auto">
          <a:xfrm>
            <a:off x="3429000" y="4876800"/>
            <a:ext cx="71247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6" idx="7"/>
            <a:endCxn id="57" idx="3"/>
          </p:cNvCxnSpPr>
          <p:nvPr/>
        </p:nvCxnSpPr>
        <p:spPr bwMode="auto">
          <a:xfrm rot="5400000" flipH="1" flipV="1">
            <a:off x="3263787" y="3277925"/>
            <a:ext cx="1042896" cy="12927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7" idx="6"/>
            <a:endCxn id="59" idx="2"/>
          </p:cNvCxnSpPr>
          <p:nvPr/>
        </p:nvCxnSpPr>
        <p:spPr bwMode="auto">
          <a:xfrm>
            <a:off x="6122670" y="2971800"/>
            <a:ext cx="73533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57" idx="5"/>
            <a:endCxn id="58" idx="1"/>
          </p:cNvCxnSpPr>
          <p:nvPr/>
        </p:nvCxnSpPr>
        <p:spPr bwMode="auto">
          <a:xfrm rot="16200000" flipH="1">
            <a:off x="5968887" y="3266495"/>
            <a:ext cx="1042896" cy="13156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56" idx="6"/>
            <a:endCxn id="58" idx="2"/>
          </p:cNvCxnSpPr>
          <p:nvPr/>
        </p:nvCxnSpPr>
        <p:spPr bwMode="auto">
          <a:xfrm>
            <a:off x="6122670" y="4876800"/>
            <a:ext cx="735330" cy="15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6" idx="7"/>
            <a:endCxn id="59" idx="3"/>
          </p:cNvCxnSpPr>
          <p:nvPr/>
        </p:nvCxnSpPr>
        <p:spPr bwMode="auto">
          <a:xfrm rot="5400000" flipH="1" flipV="1">
            <a:off x="5968887" y="3266495"/>
            <a:ext cx="1042896" cy="13156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648200" y="6031468"/>
            <a:ext cx="8867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581400"/>
            <a:ext cx="135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Occupancy </a:t>
            </a:r>
            <a:br>
              <a:rPr lang="en-US" dirty="0" smtClean="0"/>
            </a:br>
            <a:r>
              <a:rPr lang="en-US" dirty="0" smtClean="0"/>
              <a:t>state</a:t>
            </a:r>
          </a:p>
        </p:txBody>
      </p:sp>
      <p:cxnSp>
        <p:nvCxnSpPr>
          <p:cNvPr id="21" name="Straight Arrow Connector 20"/>
          <p:cNvCxnSpPr>
            <a:stCxn id="19" idx="0"/>
            <a:endCxn id="53" idx="2"/>
          </p:cNvCxnSpPr>
          <p:nvPr/>
        </p:nvCxnSpPr>
        <p:spPr bwMode="auto">
          <a:xfrm rot="5400000" flipH="1" flipV="1">
            <a:off x="835040" y="2968641"/>
            <a:ext cx="609600" cy="615919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2"/>
            <a:endCxn id="16" idx="2"/>
          </p:cNvCxnSpPr>
          <p:nvPr/>
        </p:nvCxnSpPr>
        <p:spPr bwMode="auto">
          <a:xfrm rot="16200000" flipH="1">
            <a:off x="815306" y="4244305"/>
            <a:ext cx="649069" cy="615919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096000" y="228600"/>
            <a:ext cx="2743200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l"/>
              <a:tabLst/>
            </a:pPr>
            <a:r>
              <a:rPr lang="en-US" sz="2400" dirty="0" smtClean="0"/>
              <a:t>– dynamics (</a:t>
            </a:r>
            <a:r>
              <a:rPr lang="en-US" sz="2400" dirty="0" smtClean="0">
                <a:latin typeface="Symbol" pitchFamily="18" charset="2"/>
              </a:rPr>
              <a:t>g/e</a:t>
            </a:r>
            <a:r>
              <a:rPr lang="en-US" sz="2400" dirty="0" smtClean="0"/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/>
              <a:t>&gt;1.0 – expansion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/>
              <a:t>&lt; 1.0 contraction</a:t>
            </a:r>
          </a:p>
        </p:txBody>
      </p:sp>
    </p:spTree>
    <p:extLst>
      <p:ext uri="{BB962C8B-B14F-4D97-AF65-F5344CB8AC3E}">
        <p14:creationId xmlns:p14="http://schemas.microsoft.com/office/powerpoint/2010/main" val="34260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population dynamics!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 probability of extinction and colonization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0328" y="4257732"/>
            <a:ext cx="8063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itchFamily="18" charset="2"/>
              <a:buChar char="l"/>
            </a:pPr>
            <a:r>
              <a:rPr lang="en-US" sz="3600" b="1" dirty="0" smtClean="0"/>
              <a:t> – </a:t>
            </a:r>
            <a:r>
              <a:rPr lang="en-US" sz="3600" b="1" dirty="0"/>
              <a:t>dynamics (</a:t>
            </a:r>
            <a:r>
              <a:rPr lang="en-US" sz="3600" b="1" dirty="0">
                <a:latin typeface="Symbol" pitchFamily="18" charset="2"/>
              </a:rPr>
              <a:t>g/e</a:t>
            </a:r>
            <a:r>
              <a:rPr lang="en-US" sz="3600" b="1" dirty="0"/>
              <a:t>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&gt;1.0 – </a:t>
            </a:r>
            <a:r>
              <a:rPr lang="en-US" sz="3600" dirty="0" smtClean="0"/>
              <a:t>population expansion (increase)</a:t>
            </a:r>
            <a:endParaRPr lang="en-US" sz="36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&lt;1.0 – population contraction (decrease)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8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1334</Words>
  <Application>Microsoft Office PowerPoint</Application>
  <PresentationFormat>On-screen Show (4:3)</PresentationFormat>
  <Paragraphs>207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Equation</vt:lpstr>
      <vt:lpstr>Patch Dynamics</vt:lpstr>
      <vt:lpstr>Single-season – model assumptions</vt:lpstr>
      <vt:lpstr>Basic sampling protocol same </vt:lpstr>
      <vt:lpstr>Important considerations</vt:lpstr>
      <vt:lpstr>Patch Occupancy Dynamics:   Pollock’s Robust Design</vt:lpstr>
      <vt:lpstr>Robust Design Capture History </vt:lpstr>
      <vt:lpstr>Occupancy dynamics</vt:lpstr>
      <vt:lpstr>Occupancy dynamics</vt:lpstr>
      <vt:lpstr>Inferring population dynamics!</vt:lpstr>
      <vt:lpstr>Basic design </vt:lpstr>
      <vt:lpstr>Multiple seasons - main assumptions</vt:lpstr>
      <vt:lpstr>Patch Occupancy as a State Variable:  Modeling Dynamics</vt:lpstr>
      <vt:lpstr>Probability models</vt:lpstr>
      <vt:lpstr>Probability models</vt:lpstr>
      <vt:lpstr>Probability models</vt:lpstr>
      <vt:lpstr>Conclusions</vt:lpstr>
      <vt:lpstr>MODELING  occupancy, detection, extinction, colonization </vt:lpstr>
      <vt:lpstr>PowerPoint Presentation</vt:lpstr>
      <vt:lpstr>The Linear Probability Model</vt:lpstr>
      <vt:lpstr>Example: Can Canopy Cover predict Use</vt:lpstr>
      <vt:lpstr>PowerPoint Presentation</vt:lpstr>
      <vt:lpstr>π = Proportion of “Success”</vt:lpstr>
      <vt:lpstr>Binary Logistic Regression Model</vt:lpstr>
      <vt:lpstr>Logit Function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Baum;dan_popescu@sfu.ca</dc:creator>
  <cp:lastModifiedBy>Popescu, Viorel</cp:lastModifiedBy>
  <cp:revision>517</cp:revision>
  <dcterms:created xsi:type="dcterms:W3CDTF">2012-09-18T22:01:45Z</dcterms:created>
  <dcterms:modified xsi:type="dcterms:W3CDTF">2019-11-11T19:30:11Z</dcterms:modified>
</cp:coreProperties>
</file>