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37" r:id="rId70"/>
    <p:sldId id="338" r:id="rId71"/>
    <p:sldId id="339" r:id="rId72"/>
    <p:sldId id="340" r:id="rId73"/>
    <p:sldId id="341" r:id="rId74"/>
    <p:sldId id="342" r:id="rId75"/>
    <p:sldId id="343" r:id="rId76"/>
    <p:sldId id="344" r:id="rId77"/>
    <p:sldId id="345" r:id="rId78"/>
    <p:sldId id="346" r:id="rId79"/>
    <p:sldId id="347" r:id="rId80"/>
    <p:sldId id="348" r:id="rId81"/>
    <p:sldId id="349" r:id="rId82"/>
    <p:sldId id="350" r:id="rId83"/>
    <p:sldId id="352" r:id="rId84"/>
    <p:sldId id="353" r:id="rId85"/>
    <p:sldId id="354" r:id="rId86"/>
    <p:sldId id="355" r:id="rId87"/>
    <p:sldId id="356" r:id="rId8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741" y="5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88825" cy="6858000"/>
          </a:xfrm>
          <a:custGeom>
            <a:avLst/>
            <a:gdLst/>
            <a:ahLst/>
            <a:cxnLst/>
            <a:rect l="l" t="t" r="r" b="b"/>
            <a:pathLst>
              <a:path w="12188825" h="6858000">
                <a:moveTo>
                  <a:pt x="12188825" y="0"/>
                </a:moveTo>
                <a:lnTo>
                  <a:pt x="0" y="0"/>
                </a:lnTo>
                <a:lnTo>
                  <a:pt x="0" y="6857999"/>
                </a:lnTo>
                <a:lnTo>
                  <a:pt x="12188825" y="6857999"/>
                </a:lnTo>
                <a:lnTo>
                  <a:pt x="12188825" y="0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188825" cy="5715000"/>
          </a:xfrm>
          <a:custGeom>
            <a:avLst/>
            <a:gdLst/>
            <a:ahLst/>
            <a:cxnLst/>
            <a:rect l="l" t="t" r="r" b="b"/>
            <a:pathLst>
              <a:path w="12188825" h="5715000">
                <a:moveTo>
                  <a:pt x="12188825" y="0"/>
                </a:moveTo>
                <a:lnTo>
                  <a:pt x="0" y="0"/>
                </a:lnTo>
                <a:lnTo>
                  <a:pt x="0" y="5714999"/>
                </a:lnTo>
                <a:lnTo>
                  <a:pt x="12188825" y="5714999"/>
                </a:lnTo>
                <a:lnTo>
                  <a:pt x="121888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5753100"/>
            <a:ext cx="12188825" cy="0"/>
          </a:xfrm>
          <a:custGeom>
            <a:avLst/>
            <a:gdLst/>
            <a:ahLst/>
            <a:cxnLst/>
            <a:rect l="l" t="t" r="r" b="b"/>
            <a:pathLst>
              <a:path w="12188825">
                <a:moveTo>
                  <a:pt x="0" y="0"/>
                </a:moveTo>
                <a:lnTo>
                  <a:pt x="12188825" y="1"/>
                </a:lnTo>
              </a:path>
            </a:pathLst>
          </a:custGeom>
          <a:ln w="76200">
            <a:solidFill>
              <a:srgbClr val="00B0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001662" y="2870199"/>
            <a:ext cx="2188674" cy="589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88825" cy="6858000"/>
          </a:xfrm>
          <a:custGeom>
            <a:avLst/>
            <a:gdLst/>
            <a:ahLst/>
            <a:cxnLst/>
            <a:rect l="l" t="t" r="r" b="b"/>
            <a:pathLst>
              <a:path w="12188825" h="6858000">
                <a:moveTo>
                  <a:pt x="12188825" y="0"/>
                </a:moveTo>
                <a:lnTo>
                  <a:pt x="0" y="0"/>
                </a:lnTo>
                <a:lnTo>
                  <a:pt x="0" y="6857999"/>
                </a:lnTo>
                <a:lnTo>
                  <a:pt x="12188825" y="6857999"/>
                </a:lnTo>
                <a:lnTo>
                  <a:pt x="12188825" y="0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88825" cy="6858000"/>
          </a:xfrm>
          <a:custGeom>
            <a:avLst/>
            <a:gdLst/>
            <a:ahLst/>
            <a:cxnLst/>
            <a:rect l="l" t="t" r="r" b="b"/>
            <a:pathLst>
              <a:path w="12188825" h="6858000">
                <a:moveTo>
                  <a:pt x="12188825" y="0"/>
                </a:moveTo>
                <a:lnTo>
                  <a:pt x="0" y="0"/>
                </a:lnTo>
                <a:lnTo>
                  <a:pt x="0" y="6857999"/>
                </a:lnTo>
                <a:lnTo>
                  <a:pt x="12188825" y="6857999"/>
                </a:lnTo>
                <a:lnTo>
                  <a:pt x="12188825" y="0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188825" cy="1333500"/>
          </a:xfrm>
          <a:custGeom>
            <a:avLst/>
            <a:gdLst/>
            <a:ahLst/>
            <a:cxnLst/>
            <a:rect l="l" t="t" r="r" b="b"/>
            <a:pathLst>
              <a:path w="12188825" h="1333500">
                <a:moveTo>
                  <a:pt x="0" y="1333499"/>
                </a:moveTo>
                <a:lnTo>
                  <a:pt x="12188825" y="1333499"/>
                </a:lnTo>
                <a:lnTo>
                  <a:pt x="12188825" y="0"/>
                </a:lnTo>
                <a:lnTo>
                  <a:pt x="0" y="0"/>
                </a:lnTo>
                <a:lnTo>
                  <a:pt x="0" y="133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1371600"/>
            <a:ext cx="12188825" cy="0"/>
          </a:xfrm>
          <a:custGeom>
            <a:avLst/>
            <a:gdLst/>
            <a:ahLst/>
            <a:cxnLst/>
            <a:rect l="l" t="t" r="r" b="b"/>
            <a:pathLst>
              <a:path w="12188825">
                <a:moveTo>
                  <a:pt x="0" y="0"/>
                </a:moveTo>
                <a:lnTo>
                  <a:pt x="12188825" y="1"/>
                </a:lnTo>
              </a:path>
            </a:pathLst>
          </a:custGeom>
          <a:ln w="76200">
            <a:solidFill>
              <a:srgbClr val="00B0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03387" y="90423"/>
            <a:ext cx="8785225" cy="1098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57660" y="2879110"/>
            <a:ext cx="9480550" cy="3075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791200"/>
            <a:ext cx="12188825" cy="1066800"/>
          </a:xfrm>
          <a:custGeom>
            <a:avLst/>
            <a:gdLst/>
            <a:ahLst/>
            <a:cxnLst/>
            <a:rect l="l" t="t" r="r" b="b"/>
            <a:pathLst>
              <a:path w="12188825" h="1066800">
                <a:moveTo>
                  <a:pt x="0" y="1066798"/>
                </a:moveTo>
                <a:lnTo>
                  <a:pt x="12188825" y="1066798"/>
                </a:lnTo>
                <a:lnTo>
                  <a:pt x="12188825" y="0"/>
                </a:lnTo>
                <a:lnTo>
                  <a:pt x="0" y="0"/>
                </a:lnTo>
                <a:lnTo>
                  <a:pt x="0" y="1066798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88825" cy="5791200"/>
            <a:chOff x="0" y="0"/>
            <a:chExt cx="12188825" cy="57912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88825" cy="5715000"/>
            </a:xfrm>
            <a:custGeom>
              <a:avLst/>
              <a:gdLst/>
              <a:ahLst/>
              <a:cxnLst/>
              <a:rect l="l" t="t" r="r" b="b"/>
              <a:pathLst>
                <a:path w="12188825" h="5715000">
                  <a:moveTo>
                    <a:pt x="12188825" y="0"/>
                  </a:moveTo>
                  <a:lnTo>
                    <a:pt x="0" y="0"/>
                  </a:lnTo>
                  <a:lnTo>
                    <a:pt x="0" y="5714999"/>
                  </a:lnTo>
                  <a:lnTo>
                    <a:pt x="12188825" y="5714999"/>
                  </a:lnTo>
                  <a:lnTo>
                    <a:pt x="121888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753100"/>
              <a:ext cx="12188825" cy="0"/>
            </a:xfrm>
            <a:custGeom>
              <a:avLst/>
              <a:gdLst/>
              <a:ahLst/>
              <a:cxnLst/>
              <a:rect l="l" t="t" r="r" b="b"/>
              <a:pathLst>
                <a:path w="12188825">
                  <a:moveTo>
                    <a:pt x="0" y="0"/>
                  </a:moveTo>
                  <a:lnTo>
                    <a:pt x="12188825" y="1"/>
                  </a:lnTo>
                </a:path>
              </a:pathLst>
            </a:custGeom>
            <a:ln w="76200">
              <a:solidFill>
                <a:srgbClr val="00B0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843090" y="897128"/>
            <a:ext cx="850328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5" dirty="0">
                <a:solidFill>
                  <a:srgbClr val="FFFFFF"/>
                </a:solidFill>
                <a:latin typeface="Arial"/>
                <a:cs typeface="Arial"/>
              </a:rPr>
              <a:t>Estimating</a:t>
            </a:r>
            <a:r>
              <a:rPr sz="45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500" spc="-5" dirty="0">
                <a:solidFill>
                  <a:srgbClr val="FFFFFF"/>
                </a:solidFill>
                <a:latin typeface="Arial"/>
                <a:cs typeface="Arial"/>
              </a:rPr>
              <a:t>occupancy</a:t>
            </a:r>
            <a:r>
              <a:rPr sz="45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500" spc="-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45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5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45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24200" y="3733800"/>
            <a:ext cx="77724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solidFill>
                  <a:srgbClr val="FFFFFF"/>
                </a:solidFill>
                <a:latin typeface="Arial"/>
                <a:cs typeface="Arial"/>
              </a:rPr>
              <a:t>Adapted from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Olivier</a:t>
            </a:r>
            <a:r>
              <a:rPr sz="28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Gimenez</a:t>
            </a:r>
            <a:r>
              <a:rPr lang="en-US" sz="2800" dirty="0">
                <a:solidFill>
                  <a:srgbClr val="FFFFFF"/>
                </a:solidFill>
                <a:latin typeface="Arial"/>
                <a:cs typeface="Arial"/>
              </a:rPr>
              <a:t> and others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0768" y="284988"/>
            <a:ext cx="49682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Occupancy</a:t>
            </a:r>
            <a:r>
              <a:rPr sz="4400" spc="-60" dirty="0"/>
              <a:t> </a:t>
            </a:r>
            <a:r>
              <a:rPr sz="4400" spc="-5" dirty="0"/>
              <a:t>protocol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675035" y="1979089"/>
            <a:ext cx="4812665" cy="4220845"/>
            <a:chOff x="675035" y="1979089"/>
            <a:chExt cx="4812665" cy="4220845"/>
          </a:xfrm>
        </p:grpSpPr>
        <p:sp>
          <p:nvSpPr>
            <p:cNvPr id="4" name="object 4"/>
            <p:cNvSpPr/>
            <p:nvPr/>
          </p:nvSpPr>
          <p:spPr>
            <a:xfrm>
              <a:off x="694085" y="1998139"/>
              <a:ext cx="4774565" cy="4182745"/>
            </a:xfrm>
            <a:custGeom>
              <a:avLst/>
              <a:gdLst/>
              <a:ahLst/>
              <a:cxnLst/>
              <a:rect l="l" t="t" r="r" b="b"/>
              <a:pathLst>
                <a:path w="4774565" h="4182745">
                  <a:moveTo>
                    <a:pt x="1320456" y="101600"/>
                  </a:moveTo>
                  <a:lnTo>
                    <a:pt x="287792" y="524934"/>
                  </a:lnTo>
                  <a:lnTo>
                    <a:pt x="0" y="1303867"/>
                  </a:lnTo>
                  <a:lnTo>
                    <a:pt x="270862" y="2523068"/>
                  </a:lnTo>
                  <a:lnTo>
                    <a:pt x="1828324" y="4165601"/>
                  </a:lnTo>
                  <a:lnTo>
                    <a:pt x="3605860" y="4182535"/>
                  </a:lnTo>
                  <a:lnTo>
                    <a:pt x="4333804" y="3318935"/>
                  </a:lnTo>
                  <a:lnTo>
                    <a:pt x="4604667" y="1862668"/>
                  </a:lnTo>
                  <a:lnTo>
                    <a:pt x="4773956" y="660400"/>
                  </a:lnTo>
                  <a:lnTo>
                    <a:pt x="3639718" y="321734"/>
                  </a:lnTo>
                  <a:lnTo>
                    <a:pt x="2860987" y="0"/>
                  </a:lnTo>
                  <a:lnTo>
                    <a:pt x="2031471" y="67734"/>
                  </a:lnTo>
                  <a:lnTo>
                    <a:pt x="1320456" y="10160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38965" y="2709340"/>
              <a:ext cx="1066800" cy="593090"/>
            </a:xfrm>
            <a:custGeom>
              <a:avLst/>
              <a:gdLst/>
              <a:ahLst/>
              <a:cxnLst/>
              <a:rect l="l" t="t" r="r" b="b"/>
              <a:pathLst>
                <a:path w="1066800" h="593089">
                  <a:moveTo>
                    <a:pt x="0" y="0"/>
                  </a:moveTo>
                  <a:lnTo>
                    <a:pt x="1066521" y="0"/>
                  </a:lnTo>
                  <a:lnTo>
                    <a:pt x="1066521" y="592667"/>
                  </a:lnTo>
                  <a:lnTo>
                    <a:pt x="0" y="592667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47212" y="2641606"/>
              <a:ext cx="1066800" cy="593090"/>
            </a:xfrm>
            <a:custGeom>
              <a:avLst/>
              <a:gdLst/>
              <a:ahLst/>
              <a:cxnLst/>
              <a:rect l="l" t="t" r="r" b="b"/>
              <a:pathLst>
                <a:path w="1066800" h="593089">
                  <a:moveTo>
                    <a:pt x="0" y="0"/>
                  </a:moveTo>
                  <a:lnTo>
                    <a:pt x="1066521" y="0"/>
                  </a:lnTo>
                  <a:lnTo>
                    <a:pt x="1066521" y="592667"/>
                  </a:lnTo>
                  <a:lnTo>
                    <a:pt x="0" y="592667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11398" y="3928540"/>
              <a:ext cx="1066800" cy="593090"/>
            </a:xfrm>
            <a:custGeom>
              <a:avLst/>
              <a:gdLst/>
              <a:ahLst/>
              <a:cxnLst/>
              <a:rect l="l" t="t" r="r" b="b"/>
              <a:pathLst>
                <a:path w="1066800" h="593089">
                  <a:moveTo>
                    <a:pt x="0" y="0"/>
                  </a:moveTo>
                  <a:lnTo>
                    <a:pt x="1066521" y="0"/>
                  </a:lnTo>
                  <a:lnTo>
                    <a:pt x="1066521" y="592667"/>
                  </a:lnTo>
                  <a:lnTo>
                    <a:pt x="0" y="592667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38152" y="3725336"/>
              <a:ext cx="1066800" cy="593090"/>
            </a:xfrm>
            <a:custGeom>
              <a:avLst/>
              <a:gdLst/>
              <a:ahLst/>
              <a:cxnLst/>
              <a:rect l="l" t="t" r="r" b="b"/>
              <a:pathLst>
                <a:path w="1066800" h="593089">
                  <a:moveTo>
                    <a:pt x="0" y="0"/>
                  </a:moveTo>
                  <a:lnTo>
                    <a:pt x="1066521" y="0"/>
                  </a:lnTo>
                  <a:lnTo>
                    <a:pt x="1066521" y="592667"/>
                  </a:lnTo>
                  <a:lnTo>
                    <a:pt x="0" y="592667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02341" y="4927608"/>
              <a:ext cx="1066800" cy="593090"/>
            </a:xfrm>
            <a:custGeom>
              <a:avLst/>
              <a:gdLst/>
              <a:ahLst/>
              <a:cxnLst/>
              <a:rect l="l" t="t" r="r" b="b"/>
              <a:pathLst>
                <a:path w="1066800" h="593089">
                  <a:moveTo>
                    <a:pt x="0" y="0"/>
                  </a:moveTo>
                  <a:lnTo>
                    <a:pt x="1066521" y="0"/>
                  </a:lnTo>
                  <a:lnTo>
                    <a:pt x="1066521" y="592667"/>
                  </a:lnTo>
                  <a:lnTo>
                    <a:pt x="0" y="592667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07441" y="4724406"/>
              <a:ext cx="1066800" cy="593090"/>
            </a:xfrm>
            <a:custGeom>
              <a:avLst/>
              <a:gdLst/>
              <a:ahLst/>
              <a:cxnLst/>
              <a:rect l="l" t="t" r="r" b="b"/>
              <a:pathLst>
                <a:path w="1066800" h="593089">
                  <a:moveTo>
                    <a:pt x="0" y="0"/>
                  </a:moveTo>
                  <a:lnTo>
                    <a:pt x="1066521" y="0"/>
                  </a:lnTo>
                  <a:lnTo>
                    <a:pt x="1066521" y="592667"/>
                  </a:lnTo>
                  <a:lnTo>
                    <a:pt x="0" y="592667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884517" y="2963163"/>
            <a:ext cx="54660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4485" indent="-311785">
              <a:lnSpc>
                <a:spcPct val="100000"/>
              </a:lnSpc>
              <a:spcBef>
                <a:spcPts val="100"/>
              </a:spcBef>
              <a:buClr>
                <a:srgbClr val="A6A6A6"/>
              </a:buClr>
              <a:buChar char="•"/>
              <a:tabLst>
                <a:tab pos="323850" algn="l"/>
                <a:tab pos="324485" algn="l"/>
              </a:tabLst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Several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sampling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units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surveyed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0768" y="284988"/>
            <a:ext cx="49682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Occupancy</a:t>
            </a:r>
            <a:r>
              <a:rPr sz="4400" spc="-60" dirty="0"/>
              <a:t> </a:t>
            </a:r>
            <a:r>
              <a:rPr sz="4400" spc="-5" dirty="0"/>
              <a:t>protocol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694085" y="1998139"/>
            <a:ext cx="4774565" cy="4182745"/>
          </a:xfrm>
          <a:custGeom>
            <a:avLst/>
            <a:gdLst/>
            <a:ahLst/>
            <a:cxnLst/>
            <a:rect l="l" t="t" r="r" b="b"/>
            <a:pathLst>
              <a:path w="4774565" h="4182745">
                <a:moveTo>
                  <a:pt x="1320456" y="101600"/>
                </a:moveTo>
                <a:lnTo>
                  <a:pt x="287792" y="524934"/>
                </a:lnTo>
                <a:lnTo>
                  <a:pt x="0" y="1303867"/>
                </a:lnTo>
                <a:lnTo>
                  <a:pt x="270862" y="2523068"/>
                </a:lnTo>
                <a:lnTo>
                  <a:pt x="1828324" y="4165601"/>
                </a:lnTo>
                <a:lnTo>
                  <a:pt x="3605860" y="4182535"/>
                </a:lnTo>
                <a:lnTo>
                  <a:pt x="4333804" y="3318935"/>
                </a:lnTo>
                <a:lnTo>
                  <a:pt x="4604667" y="1862668"/>
                </a:lnTo>
                <a:lnTo>
                  <a:pt x="4773956" y="660400"/>
                </a:lnTo>
                <a:lnTo>
                  <a:pt x="3639718" y="321734"/>
                </a:lnTo>
                <a:lnTo>
                  <a:pt x="2860987" y="0"/>
                </a:lnTo>
                <a:lnTo>
                  <a:pt x="2031471" y="67734"/>
                </a:lnTo>
                <a:lnTo>
                  <a:pt x="1320456" y="10160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38965" y="2709340"/>
            <a:ext cx="1066800" cy="593090"/>
          </a:xfrm>
          <a:prstGeom prst="rect">
            <a:avLst/>
          </a:prstGeom>
          <a:solidFill>
            <a:srgbClr val="1B1B1B"/>
          </a:solidFill>
          <a:ln w="6350">
            <a:solidFill>
              <a:srgbClr val="FFFFFF"/>
            </a:solidFill>
          </a:ln>
        </p:spPr>
        <p:txBody>
          <a:bodyPr vert="horz" wrap="square" lIns="0" tIns="1009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95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47212" y="2641606"/>
            <a:ext cx="1066800" cy="593090"/>
          </a:xfrm>
          <a:prstGeom prst="rect">
            <a:avLst/>
          </a:prstGeom>
          <a:solidFill>
            <a:srgbClr val="1B1B1B"/>
          </a:solidFill>
          <a:ln w="6350">
            <a:solidFill>
              <a:srgbClr val="FFFFFF"/>
            </a:solidFill>
          </a:ln>
        </p:spPr>
        <p:txBody>
          <a:bodyPr vert="horz" wrap="square" lIns="0" tIns="1016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11398" y="3928540"/>
            <a:ext cx="1066800" cy="593090"/>
          </a:xfrm>
          <a:prstGeom prst="rect">
            <a:avLst/>
          </a:prstGeom>
          <a:solidFill>
            <a:srgbClr val="1B1B1B"/>
          </a:solidFill>
          <a:ln w="6350">
            <a:solidFill>
              <a:srgbClr val="FFFFFF"/>
            </a:solidFill>
          </a:ln>
        </p:spPr>
        <p:txBody>
          <a:bodyPr vert="horz" wrap="square" lIns="0" tIns="1009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95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38152" y="3725336"/>
            <a:ext cx="1066800" cy="593090"/>
          </a:xfrm>
          <a:prstGeom prst="rect">
            <a:avLst/>
          </a:prstGeom>
          <a:solidFill>
            <a:srgbClr val="1B1B1B"/>
          </a:solidFill>
          <a:ln w="6350">
            <a:solidFill>
              <a:srgbClr val="FFFFFF"/>
            </a:solidFill>
          </a:ln>
        </p:spPr>
        <p:txBody>
          <a:bodyPr vert="horz" wrap="square" lIns="0" tIns="996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85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02341" y="4927608"/>
            <a:ext cx="1066800" cy="593090"/>
          </a:xfrm>
          <a:prstGeom prst="rect">
            <a:avLst/>
          </a:prstGeom>
          <a:solidFill>
            <a:srgbClr val="1B1B1B"/>
          </a:solidFill>
          <a:ln w="6350">
            <a:solidFill>
              <a:srgbClr val="FFFFFF"/>
            </a:solidFill>
          </a:ln>
        </p:spPr>
        <p:txBody>
          <a:bodyPr vert="horz" wrap="square" lIns="0" tIns="1016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07441" y="4724406"/>
            <a:ext cx="1066800" cy="593090"/>
          </a:xfrm>
          <a:prstGeom prst="rect">
            <a:avLst/>
          </a:prstGeom>
          <a:solidFill>
            <a:srgbClr val="1B1B1B"/>
          </a:solidFill>
          <a:ln w="6350">
            <a:solidFill>
              <a:srgbClr val="FFFFFF"/>
            </a:solidFill>
          </a:ln>
        </p:spPr>
        <p:txBody>
          <a:bodyPr vert="horz" wrap="square" lIns="0" tIns="1003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9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84517" y="2963163"/>
            <a:ext cx="54660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4485" indent="-311785">
              <a:lnSpc>
                <a:spcPct val="100000"/>
              </a:lnSpc>
              <a:spcBef>
                <a:spcPts val="100"/>
              </a:spcBef>
              <a:buClr>
                <a:srgbClr val="A6A6A6"/>
              </a:buClr>
              <a:buChar char="•"/>
              <a:tabLst>
                <a:tab pos="323850" algn="l"/>
                <a:tab pos="324485" algn="l"/>
              </a:tabLst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Several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sampling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units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surveyed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84517" y="3712971"/>
            <a:ext cx="61010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4485" indent="-311785">
              <a:lnSpc>
                <a:spcPct val="100000"/>
              </a:lnSpc>
              <a:spcBef>
                <a:spcPts val="100"/>
              </a:spcBef>
              <a:buClr>
                <a:srgbClr val="A6A6A6"/>
              </a:buClr>
              <a:buChar char="•"/>
              <a:tabLst>
                <a:tab pos="323850" algn="l"/>
                <a:tab pos="324485" algn="l"/>
              </a:tabLst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detection/non-detection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0768" y="284988"/>
            <a:ext cx="49682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Occupancy</a:t>
            </a:r>
            <a:r>
              <a:rPr sz="4400" spc="-60" dirty="0"/>
              <a:t> </a:t>
            </a:r>
            <a:r>
              <a:rPr sz="4400" spc="-5" dirty="0"/>
              <a:t>protocol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694085" y="1998139"/>
            <a:ext cx="4774565" cy="4182745"/>
          </a:xfrm>
          <a:custGeom>
            <a:avLst/>
            <a:gdLst/>
            <a:ahLst/>
            <a:cxnLst/>
            <a:rect l="l" t="t" r="r" b="b"/>
            <a:pathLst>
              <a:path w="4774565" h="4182745">
                <a:moveTo>
                  <a:pt x="1320456" y="101600"/>
                </a:moveTo>
                <a:lnTo>
                  <a:pt x="287792" y="524934"/>
                </a:lnTo>
                <a:lnTo>
                  <a:pt x="0" y="1303867"/>
                </a:lnTo>
                <a:lnTo>
                  <a:pt x="270862" y="2523068"/>
                </a:lnTo>
                <a:lnTo>
                  <a:pt x="1828324" y="4165601"/>
                </a:lnTo>
                <a:lnTo>
                  <a:pt x="3605860" y="4182535"/>
                </a:lnTo>
                <a:lnTo>
                  <a:pt x="4333804" y="3318935"/>
                </a:lnTo>
                <a:lnTo>
                  <a:pt x="4604667" y="1862668"/>
                </a:lnTo>
                <a:lnTo>
                  <a:pt x="4773956" y="660400"/>
                </a:lnTo>
                <a:lnTo>
                  <a:pt x="3639718" y="321734"/>
                </a:lnTo>
                <a:lnTo>
                  <a:pt x="2860987" y="0"/>
                </a:lnTo>
                <a:lnTo>
                  <a:pt x="2031471" y="67734"/>
                </a:lnTo>
                <a:lnTo>
                  <a:pt x="1320456" y="10160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38965" y="2709340"/>
            <a:ext cx="1066800" cy="593090"/>
          </a:xfrm>
          <a:prstGeom prst="rect">
            <a:avLst/>
          </a:prstGeom>
          <a:solidFill>
            <a:srgbClr val="1B1B1B"/>
          </a:solidFill>
          <a:ln w="6350">
            <a:solidFill>
              <a:srgbClr val="FFFFFF"/>
            </a:solidFill>
          </a:ln>
        </p:spPr>
        <p:txBody>
          <a:bodyPr vert="horz" wrap="square" lIns="0" tIns="100965" rIns="0" bIns="0" rtlCol="0">
            <a:spAutoFit/>
          </a:bodyPr>
          <a:lstStyle/>
          <a:p>
            <a:pPr marL="193040">
              <a:lnSpc>
                <a:spcPct val="100000"/>
              </a:lnSpc>
              <a:spcBef>
                <a:spcPts val="795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1001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47212" y="2641606"/>
            <a:ext cx="1066800" cy="593090"/>
          </a:xfrm>
          <a:prstGeom prst="rect">
            <a:avLst/>
          </a:prstGeom>
          <a:solidFill>
            <a:srgbClr val="1B1B1B"/>
          </a:solidFill>
          <a:ln w="6350">
            <a:solidFill>
              <a:srgbClr val="FFFFFF"/>
            </a:solidFill>
          </a:ln>
        </p:spPr>
        <p:txBody>
          <a:bodyPr vert="horz" wrap="square" lIns="0" tIns="101600" rIns="0" bIns="0" rtlCol="0">
            <a:spAutoFit/>
          </a:bodyPr>
          <a:lstStyle/>
          <a:p>
            <a:pPr marL="201930">
              <a:lnSpc>
                <a:spcPct val="100000"/>
              </a:lnSpc>
              <a:spcBef>
                <a:spcPts val="800"/>
              </a:spcBef>
            </a:pPr>
            <a:r>
              <a:rPr sz="2400" b="1" spc="-35" dirty="0">
                <a:solidFill>
                  <a:srgbClr val="FFFFFF"/>
                </a:solidFill>
                <a:latin typeface="Arial"/>
                <a:cs typeface="Arial"/>
              </a:rPr>
              <a:t>0011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11398" y="3928540"/>
            <a:ext cx="1066800" cy="593090"/>
          </a:xfrm>
          <a:prstGeom prst="rect">
            <a:avLst/>
          </a:prstGeom>
          <a:solidFill>
            <a:srgbClr val="1B1B1B"/>
          </a:solidFill>
          <a:ln w="6350">
            <a:solidFill>
              <a:srgbClr val="FFFFFF"/>
            </a:solidFill>
          </a:ln>
        </p:spPr>
        <p:txBody>
          <a:bodyPr vert="horz" wrap="square" lIns="0" tIns="100965" rIns="0" bIns="0" rtlCol="0">
            <a:spAutoFit/>
          </a:bodyPr>
          <a:lstStyle/>
          <a:p>
            <a:pPr marL="201930">
              <a:lnSpc>
                <a:spcPct val="100000"/>
              </a:lnSpc>
              <a:spcBef>
                <a:spcPts val="795"/>
              </a:spcBef>
            </a:pPr>
            <a:r>
              <a:rPr sz="2400" b="1" spc="-35" dirty="0">
                <a:solidFill>
                  <a:srgbClr val="FFFFFF"/>
                </a:solidFill>
                <a:latin typeface="Arial"/>
                <a:cs typeface="Arial"/>
              </a:rPr>
              <a:t>1011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38152" y="3725336"/>
            <a:ext cx="1066800" cy="593090"/>
          </a:xfrm>
          <a:prstGeom prst="rect">
            <a:avLst/>
          </a:prstGeom>
          <a:solidFill>
            <a:srgbClr val="1B1B1B"/>
          </a:solidFill>
          <a:ln w="6350">
            <a:solidFill>
              <a:srgbClr val="FFFFFF"/>
            </a:solidFill>
          </a:ln>
        </p:spPr>
        <p:txBody>
          <a:bodyPr vert="horz" wrap="square" lIns="0" tIns="99695" rIns="0" bIns="0" rtlCol="0">
            <a:spAutoFit/>
          </a:bodyPr>
          <a:lstStyle/>
          <a:p>
            <a:pPr marL="193040">
              <a:lnSpc>
                <a:spcPct val="100000"/>
              </a:lnSpc>
              <a:spcBef>
                <a:spcPts val="785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0000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02341" y="4927608"/>
            <a:ext cx="1066800" cy="593090"/>
          </a:xfrm>
          <a:prstGeom prst="rect">
            <a:avLst/>
          </a:prstGeom>
          <a:solidFill>
            <a:srgbClr val="1B1B1B"/>
          </a:solidFill>
          <a:ln w="6350">
            <a:solidFill>
              <a:srgbClr val="FFFFFF"/>
            </a:solidFill>
          </a:ln>
        </p:spPr>
        <p:txBody>
          <a:bodyPr vert="horz" wrap="square" lIns="0" tIns="101600" rIns="0" bIns="0" rtlCol="0">
            <a:spAutoFit/>
          </a:bodyPr>
          <a:lstStyle/>
          <a:p>
            <a:pPr marL="193040">
              <a:lnSpc>
                <a:spcPct val="100000"/>
              </a:lnSpc>
              <a:spcBef>
                <a:spcPts val="8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0000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07441" y="4724406"/>
            <a:ext cx="1066800" cy="593090"/>
          </a:xfrm>
          <a:prstGeom prst="rect">
            <a:avLst/>
          </a:prstGeom>
          <a:solidFill>
            <a:srgbClr val="1B1B1B"/>
          </a:solidFill>
          <a:ln w="6350">
            <a:solidFill>
              <a:srgbClr val="FFFFFF"/>
            </a:solidFill>
          </a:ln>
        </p:spPr>
        <p:txBody>
          <a:bodyPr vert="horz" wrap="square" lIns="0" tIns="100330" rIns="0" bIns="0" rtlCol="0">
            <a:spAutoFit/>
          </a:bodyPr>
          <a:lstStyle/>
          <a:p>
            <a:pPr marL="218440">
              <a:lnSpc>
                <a:spcPct val="100000"/>
              </a:lnSpc>
              <a:spcBef>
                <a:spcPts val="790"/>
              </a:spcBef>
            </a:pPr>
            <a:r>
              <a:rPr sz="2400" b="1" spc="-130" dirty="0">
                <a:solidFill>
                  <a:srgbClr val="FFFFFF"/>
                </a:solidFill>
                <a:latin typeface="Arial"/>
                <a:cs typeface="Arial"/>
              </a:rPr>
              <a:t>1111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84517" y="2963163"/>
            <a:ext cx="54660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4485" indent="-311785">
              <a:lnSpc>
                <a:spcPct val="100000"/>
              </a:lnSpc>
              <a:spcBef>
                <a:spcPts val="100"/>
              </a:spcBef>
              <a:buClr>
                <a:srgbClr val="A6A6A6"/>
              </a:buClr>
              <a:buChar char="•"/>
              <a:tabLst>
                <a:tab pos="323850" algn="l"/>
                <a:tab pos="324485" algn="l"/>
              </a:tabLst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Several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sampling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units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surveyed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84517" y="3712971"/>
            <a:ext cx="61010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4485" indent="-311785">
              <a:lnSpc>
                <a:spcPct val="100000"/>
              </a:lnSpc>
              <a:spcBef>
                <a:spcPts val="100"/>
              </a:spcBef>
              <a:buClr>
                <a:srgbClr val="A6A6A6"/>
              </a:buClr>
              <a:buChar char="•"/>
              <a:tabLst>
                <a:tab pos="323850" algn="l"/>
                <a:tab pos="324485" algn="l"/>
              </a:tabLst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detection/non-detection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84517" y="4447539"/>
            <a:ext cx="50698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4485" indent="-311785">
              <a:lnSpc>
                <a:spcPct val="100000"/>
              </a:lnSpc>
              <a:spcBef>
                <a:spcPts val="100"/>
              </a:spcBef>
              <a:buClr>
                <a:srgbClr val="A6A6A6"/>
              </a:buClr>
              <a:buChar char="•"/>
              <a:tabLst>
                <a:tab pos="323850" algn="l"/>
                <a:tab pos="324485" algn="l"/>
              </a:tabLst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Replicate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surveys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unit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75035" y="1979089"/>
            <a:ext cx="4812665" cy="4220845"/>
            <a:chOff x="675035" y="1979089"/>
            <a:chExt cx="4812665" cy="4220845"/>
          </a:xfrm>
        </p:grpSpPr>
        <p:sp>
          <p:nvSpPr>
            <p:cNvPr id="3" name="object 3"/>
            <p:cNvSpPr/>
            <p:nvPr/>
          </p:nvSpPr>
          <p:spPr>
            <a:xfrm>
              <a:off x="694085" y="1998139"/>
              <a:ext cx="4774565" cy="4182745"/>
            </a:xfrm>
            <a:custGeom>
              <a:avLst/>
              <a:gdLst/>
              <a:ahLst/>
              <a:cxnLst/>
              <a:rect l="l" t="t" r="r" b="b"/>
              <a:pathLst>
                <a:path w="4774565" h="4182745">
                  <a:moveTo>
                    <a:pt x="1320456" y="101600"/>
                  </a:moveTo>
                  <a:lnTo>
                    <a:pt x="287792" y="524934"/>
                  </a:lnTo>
                  <a:lnTo>
                    <a:pt x="0" y="1303867"/>
                  </a:lnTo>
                  <a:lnTo>
                    <a:pt x="270862" y="2523068"/>
                  </a:lnTo>
                  <a:lnTo>
                    <a:pt x="1828324" y="4165601"/>
                  </a:lnTo>
                  <a:lnTo>
                    <a:pt x="3605860" y="4182535"/>
                  </a:lnTo>
                  <a:lnTo>
                    <a:pt x="4333804" y="3318935"/>
                  </a:lnTo>
                  <a:lnTo>
                    <a:pt x="4604667" y="1862668"/>
                  </a:lnTo>
                  <a:lnTo>
                    <a:pt x="4773956" y="660400"/>
                  </a:lnTo>
                  <a:lnTo>
                    <a:pt x="3639718" y="321734"/>
                  </a:lnTo>
                  <a:lnTo>
                    <a:pt x="2860987" y="0"/>
                  </a:lnTo>
                  <a:lnTo>
                    <a:pt x="2031471" y="67734"/>
                  </a:lnTo>
                  <a:lnTo>
                    <a:pt x="1320456" y="10160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38965" y="2709340"/>
              <a:ext cx="1066800" cy="593090"/>
            </a:xfrm>
            <a:custGeom>
              <a:avLst/>
              <a:gdLst/>
              <a:ahLst/>
              <a:cxnLst/>
              <a:rect l="l" t="t" r="r" b="b"/>
              <a:pathLst>
                <a:path w="1066800" h="593089">
                  <a:moveTo>
                    <a:pt x="0" y="0"/>
                  </a:moveTo>
                  <a:lnTo>
                    <a:pt x="1066521" y="0"/>
                  </a:lnTo>
                  <a:lnTo>
                    <a:pt x="1066521" y="592667"/>
                  </a:lnTo>
                  <a:lnTo>
                    <a:pt x="0" y="592667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718226" y="2889822"/>
            <a:ext cx="508634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1001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7212" y="2641606"/>
            <a:ext cx="1066800" cy="593090"/>
          </a:xfrm>
          <a:custGeom>
            <a:avLst/>
            <a:gdLst/>
            <a:ahLst/>
            <a:cxnLst/>
            <a:rect l="l" t="t" r="r" b="b"/>
            <a:pathLst>
              <a:path w="1066800" h="593089">
                <a:moveTo>
                  <a:pt x="0" y="0"/>
                </a:moveTo>
                <a:lnTo>
                  <a:pt x="1066521" y="0"/>
                </a:lnTo>
                <a:lnTo>
                  <a:pt x="1066521" y="592667"/>
                </a:lnTo>
                <a:lnTo>
                  <a:pt x="0" y="592667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34950" y="2822766"/>
            <a:ext cx="49149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00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11398" y="3928540"/>
            <a:ext cx="1066800" cy="593090"/>
          </a:xfrm>
          <a:custGeom>
            <a:avLst/>
            <a:gdLst/>
            <a:ahLst/>
            <a:cxnLst/>
            <a:rect l="l" t="t" r="r" b="b"/>
            <a:pathLst>
              <a:path w="1066800" h="593089">
                <a:moveTo>
                  <a:pt x="0" y="0"/>
                </a:moveTo>
                <a:lnTo>
                  <a:pt x="1066521" y="0"/>
                </a:lnTo>
                <a:lnTo>
                  <a:pt x="1066521" y="592667"/>
                </a:lnTo>
                <a:lnTo>
                  <a:pt x="0" y="592667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99136" y="4109022"/>
            <a:ext cx="49149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38152" y="3725336"/>
            <a:ext cx="1066800" cy="593090"/>
          </a:xfrm>
          <a:custGeom>
            <a:avLst/>
            <a:gdLst/>
            <a:ahLst/>
            <a:cxnLst/>
            <a:rect l="l" t="t" r="r" b="b"/>
            <a:pathLst>
              <a:path w="1066800" h="593089">
                <a:moveTo>
                  <a:pt x="0" y="0"/>
                </a:moveTo>
                <a:lnTo>
                  <a:pt x="1066521" y="0"/>
                </a:lnTo>
                <a:lnTo>
                  <a:pt x="1066521" y="592667"/>
                </a:lnTo>
                <a:lnTo>
                  <a:pt x="0" y="592667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817413" y="3904806"/>
            <a:ext cx="508634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0000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299166" y="4721231"/>
            <a:ext cx="2478405" cy="802640"/>
            <a:chOff x="2299166" y="4721231"/>
            <a:chExt cx="2478405" cy="802640"/>
          </a:xfrm>
        </p:grpSpPr>
        <p:sp>
          <p:nvSpPr>
            <p:cNvPr id="13" name="object 13"/>
            <p:cNvSpPr/>
            <p:nvPr/>
          </p:nvSpPr>
          <p:spPr>
            <a:xfrm>
              <a:off x="2302341" y="4927608"/>
              <a:ext cx="1066800" cy="593090"/>
            </a:xfrm>
            <a:custGeom>
              <a:avLst/>
              <a:gdLst/>
              <a:ahLst/>
              <a:cxnLst/>
              <a:rect l="l" t="t" r="r" b="b"/>
              <a:pathLst>
                <a:path w="1066800" h="593089">
                  <a:moveTo>
                    <a:pt x="0" y="0"/>
                  </a:moveTo>
                  <a:lnTo>
                    <a:pt x="1066521" y="0"/>
                  </a:lnTo>
                  <a:lnTo>
                    <a:pt x="1066521" y="592667"/>
                  </a:lnTo>
                  <a:lnTo>
                    <a:pt x="0" y="592667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07441" y="4724406"/>
              <a:ext cx="1066800" cy="593090"/>
            </a:xfrm>
            <a:custGeom>
              <a:avLst/>
              <a:gdLst/>
              <a:ahLst/>
              <a:cxnLst/>
              <a:rect l="l" t="t" r="r" b="b"/>
              <a:pathLst>
                <a:path w="1066800" h="593089">
                  <a:moveTo>
                    <a:pt x="0" y="0"/>
                  </a:moveTo>
                  <a:lnTo>
                    <a:pt x="1066521" y="0"/>
                  </a:lnTo>
                  <a:lnTo>
                    <a:pt x="1066521" y="592667"/>
                  </a:lnTo>
                  <a:lnTo>
                    <a:pt x="0" y="592667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2133" y="4904550"/>
            <a:ext cx="44069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1111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232213" y="284988"/>
            <a:ext cx="57245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5" dirty="0"/>
              <a:t>True</a:t>
            </a:r>
            <a:r>
              <a:rPr sz="4400" spc="-20" dirty="0"/>
              <a:t> </a:t>
            </a:r>
            <a:r>
              <a:rPr sz="4400" dirty="0"/>
              <a:t>or</a:t>
            </a:r>
            <a:r>
              <a:rPr sz="4400" spc="-25" dirty="0"/>
              <a:t> </a:t>
            </a:r>
            <a:r>
              <a:rPr sz="4400" spc="-5" dirty="0"/>
              <a:t>false</a:t>
            </a:r>
            <a:r>
              <a:rPr sz="4400" spc="-20" dirty="0"/>
              <a:t> </a:t>
            </a:r>
            <a:r>
              <a:rPr sz="4400" dirty="0"/>
              <a:t>absence?</a:t>
            </a:r>
            <a:endParaRPr sz="4400"/>
          </a:p>
        </p:txBody>
      </p:sp>
      <p:grpSp>
        <p:nvGrpSpPr>
          <p:cNvPr id="17" name="object 17"/>
          <p:cNvGrpSpPr/>
          <p:nvPr/>
        </p:nvGrpSpPr>
        <p:grpSpPr>
          <a:xfrm>
            <a:off x="1568469" y="2607734"/>
            <a:ext cx="3097530" cy="2712720"/>
            <a:chOff x="1568469" y="2607734"/>
            <a:chExt cx="3097530" cy="2712720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8469" y="2692402"/>
              <a:ext cx="862497" cy="61298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42858" y="2607734"/>
              <a:ext cx="862497" cy="61298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23977" y="3911601"/>
              <a:ext cx="862497" cy="61298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3087" y="4707468"/>
              <a:ext cx="862497" cy="61298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33799" y="3708402"/>
              <a:ext cx="862497" cy="612985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2872212" y="6239763"/>
            <a:ext cx="9766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rea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2213" y="284988"/>
            <a:ext cx="57245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5" dirty="0"/>
              <a:t>True</a:t>
            </a:r>
            <a:r>
              <a:rPr sz="4400" spc="-20" dirty="0"/>
              <a:t> </a:t>
            </a:r>
            <a:r>
              <a:rPr sz="4400" dirty="0"/>
              <a:t>or</a:t>
            </a:r>
            <a:r>
              <a:rPr sz="4400" spc="-25" dirty="0"/>
              <a:t> </a:t>
            </a:r>
            <a:r>
              <a:rPr sz="4400" spc="-5" dirty="0"/>
              <a:t>false</a:t>
            </a:r>
            <a:r>
              <a:rPr sz="4400" spc="-20" dirty="0"/>
              <a:t> </a:t>
            </a:r>
            <a:r>
              <a:rPr sz="4400" dirty="0"/>
              <a:t>absence?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6669878" y="1998139"/>
            <a:ext cx="4774565" cy="4182745"/>
          </a:xfrm>
          <a:custGeom>
            <a:avLst/>
            <a:gdLst/>
            <a:ahLst/>
            <a:cxnLst/>
            <a:rect l="l" t="t" r="r" b="b"/>
            <a:pathLst>
              <a:path w="4774565" h="4182745">
                <a:moveTo>
                  <a:pt x="1320456" y="101600"/>
                </a:moveTo>
                <a:lnTo>
                  <a:pt x="287792" y="524934"/>
                </a:lnTo>
                <a:lnTo>
                  <a:pt x="0" y="1303867"/>
                </a:lnTo>
                <a:lnTo>
                  <a:pt x="270862" y="2523068"/>
                </a:lnTo>
                <a:lnTo>
                  <a:pt x="1828324" y="4165601"/>
                </a:lnTo>
                <a:lnTo>
                  <a:pt x="3605860" y="4182535"/>
                </a:lnTo>
                <a:lnTo>
                  <a:pt x="4333804" y="3318935"/>
                </a:lnTo>
                <a:lnTo>
                  <a:pt x="4604667" y="1862668"/>
                </a:lnTo>
                <a:lnTo>
                  <a:pt x="4773956" y="660400"/>
                </a:lnTo>
                <a:lnTo>
                  <a:pt x="3639718" y="321734"/>
                </a:lnTo>
                <a:lnTo>
                  <a:pt x="2860988" y="0"/>
                </a:lnTo>
                <a:lnTo>
                  <a:pt x="2031471" y="67734"/>
                </a:lnTo>
                <a:lnTo>
                  <a:pt x="1320456" y="10160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14756" y="2709340"/>
            <a:ext cx="1066800" cy="593090"/>
          </a:xfrm>
          <a:prstGeom prst="rect">
            <a:avLst/>
          </a:prstGeom>
          <a:solidFill>
            <a:srgbClr val="1B1B1B"/>
          </a:solidFill>
          <a:ln w="6350">
            <a:solidFill>
              <a:srgbClr val="FFFFFF"/>
            </a:solidFill>
          </a:ln>
        </p:spPr>
        <p:txBody>
          <a:bodyPr vert="horz" wrap="square" lIns="0" tIns="100965" rIns="0" bIns="0" rtlCol="0">
            <a:spAutoFit/>
          </a:bodyPr>
          <a:lstStyle/>
          <a:p>
            <a:pPr marL="193040">
              <a:lnSpc>
                <a:spcPct val="100000"/>
              </a:lnSpc>
              <a:spcBef>
                <a:spcPts val="795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1001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3005" y="2641606"/>
            <a:ext cx="1066800" cy="593090"/>
          </a:xfrm>
          <a:prstGeom prst="rect">
            <a:avLst/>
          </a:prstGeom>
          <a:solidFill>
            <a:srgbClr val="1B1B1B"/>
          </a:solidFill>
          <a:ln w="6350">
            <a:solidFill>
              <a:srgbClr val="FFFFFF"/>
            </a:solidFill>
          </a:ln>
        </p:spPr>
        <p:txBody>
          <a:bodyPr vert="horz" wrap="square" lIns="0" tIns="101600" rIns="0" bIns="0" rtlCol="0">
            <a:spAutoFit/>
          </a:bodyPr>
          <a:lstStyle/>
          <a:p>
            <a:pPr marL="201930">
              <a:lnSpc>
                <a:spcPct val="100000"/>
              </a:lnSpc>
              <a:spcBef>
                <a:spcPts val="800"/>
              </a:spcBef>
            </a:pPr>
            <a:r>
              <a:rPr sz="2400" b="1" spc="-35" dirty="0">
                <a:solidFill>
                  <a:srgbClr val="FFFFFF"/>
                </a:solidFill>
                <a:latin typeface="Arial"/>
                <a:cs typeface="Arial"/>
              </a:rPr>
              <a:t>0011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87194" y="3928540"/>
            <a:ext cx="1066800" cy="593090"/>
          </a:xfrm>
          <a:prstGeom prst="rect">
            <a:avLst/>
          </a:prstGeom>
          <a:solidFill>
            <a:srgbClr val="1B1B1B"/>
          </a:solidFill>
          <a:ln w="6350">
            <a:solidFill>
              <a:srgbClr val="FFFFFF"/>
            </a:solidFill>
          </a:ln>
        </p:spPr>
        <p:txBody>
          <a:bodyPr vert="horz" wrap="square" lIns="0" tIns="100965" rIns="0" bIns="0" rtlCol="0">
            <a:spAutoFit/>
          </a:bodyPr>
          <a:lstStyle/>
          <a:p>
            <a:pPr marL="201930">
              <a:lnSpc>
                <a:spcPct val="100000"/>
              </a:lnSpc>
              <a:spcBef>
                <a:spcPts val="795"/>
              </a:spcBef>
            </a:pPr>
            <a:r>
              <a:rPr sz="2400" b="1" spc="-35" dirty="0">
                <a:solidFill>
                  <a:srgbClr val="FFFFFF"/>
                </a:solidFill>
                <a:latin typeface="Arial"/>
                <a:cs typeface="Arial"/>
              </a:rPr>
              <a:t>1011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13944" y="3725336"/>
            <a:ext cx="1066800" cy="593090"/>
          </a:xfrm>
          <a:prstGeom prst="rect">
            <a:avLst/>
          </a:prstGeom>
          <a:solidFill>
            <a:srgbClr val="1B1B1B"/>
          </a:solidFill>
          <a:ln w="6350">
            <a:solidFill>
              <a:srgbClr val="FFFFFF"/>
            </a:solidFill>
          </a:ln>
        </p:spPr>
        <p:txBody>
          <a:bodyPr vert="horz" wrap="square" lIns="0" tIns="99695" rIns="0" bIns="0" rtlCol="0">
            <a:spAutoFit/>
          </a:bodyPr>
          <a:lstStyle/>
          <a:p>
            <a:pPr marL="193040">
              <a:lnSpc>
                <a:spcPct val="100000"/>
              </a:lnSpc>
              <a:spcBef>
                <a:spcPts val="785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0000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78134" y="4927608"/>
            <a:ext cx="1066800" cy="593090"/>
          </a:xfrm>
          <a:prstGeom prst="rect">
            <a:avLst/>
          </a:prstGeom>
          <a:solidFill>
            <a:srgbClr val="1B1B1B"/>
          </a:solidFill>
          <a:ln w="6350">
            <a:solidFill>
              <a:srgbClr val="FFFFFF"/>
            </a:solidFill>
          </a:ln>
        </p:spPr>
        <p:txBody>
          <a:bodyPr vert="horz" wrap="square" lIns="0" tIns="101600" rIns="0" bIns="0" rtlCol="0">
            <a:spAutoFit/>
          </a:bodyPr>
          <a:lstStyle/>
          <a:p>
            <a:pPr marL="193040">
              <a:lnSpc>
                <a:spcPct val="100000"/>
              </a:lnSpc>
              <a:spcBef>
                <a:spcPts val="8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0000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83234" y="4724406"/>
            <a:ext cx="1066800" cy="593090"/>
          </a:xfrm>
          <a:prstGeom prst="rect">
            <a:avLst/>
          </a:prstGeom>
          <a:solidFill>
            <a:srgbClr val="1B1B1B"/>
          </a:solidFill>
          <a:ln w="6350">
            <a:solidFill>
              <a:srgbClr val="FFFFFF"/>
            </a:solidFill>
          </a:ln>
        </p:spPr>
        <p:txBody>
          <a:bodyPr vert="horz" wrap="square" lIns="0" tIns="100330" rIns="0" bIns="0" rtlCol="0">
            <a:spAutoFit/>
          </a:bodyPr>
          <a:lstStyle/>
          <a:p>
            <a:pPr marL="218440">
              <a:lnSpc>
                <a:spcPct val="100000"/>
              </a:lnSpc>
              <a:spcBef>
                <a:spcPts val="790"/>
              </a:spcBef>
            </a:pPr>
            <a:r>
              <a:rPr sz="2400" b="1" spc="-130" dirty="0">
                <a:solidFill>
                  <a:srgbClr val="FFFFFF"/>
                </a:solidFill>
                <a:latin typeface="Arial"/>
                <a:cs typeface="Arial"/>
              </a:rPr>
              <a:t>1111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75035" y="1979089"/>
            <a:ext cx="4812665" cy="4220845"/>
            <a:chOff x="675035" y="1979089"/>
            <a:chExt cx="4812665" cy="4220845"/>
          </a:xfrm>
        </p:grpSpPr>
        <p:sp>
          <p:nvSpPr>
            <p:cNvPr id="11" name="object 11"/>
            <p:cNvSpPr/>
            <p:nvPr/>
          </p:nvSpPr>
          <p:spPr>
            <a:xfrm>
              <a:off x="694085" y="1998139"/>
              <a:ext cx="4774565" cy="4182745"/>
            </a:xfrm>
            <a:custGeom>
              <a:avLst/>
              <a:gdLst/>
              <a:ahLst/>
              <a:cxnLst/>
              <a:rect l="l" t="t" r="r" b="b"/>
              <a:pathLst>
                <a:path w="4774565" h="4182745">
                  <a:moveTo>
                    <a:pt x="1320456" y="101600"/>
                  </a:moveTo>
                  <a:lnTo>
                    <a:pt x="287792" y="524934"/>
                  </a:lnTo>
                  <a:lnTo>
                    <a:pt x="0" y="1303867"/>
                  </a:lnTo>
                  <a:lnTo>
                    <a:pt x="270862" y="2523068"/>
                  </a:lnTo>
                  <a:lnTo>
                    <a:pt x="1828324" y="4165601"/>
                  </a:lnTo>
                  <a:lnTo>
                    <a:pt x="3605860" y="4182535"/>
                  </a:lnTo>
                  <a:lnTo>
                    <a:pt x="4333804" y="3318935"/>
                  </a:lnTo>
                  <a:lnTo>
                    <a:pt x="4604667" y="1862668"/>
                  </a:lnTo>
                  <a:lnTo>
                    <a:pt x="4773956" y="660400"/>
                  </a:lnTo>
                  <a:lnTo>
                    <a:pt x="3639718" y="321734"/>
                  </a:lnTo>
                  <a:lnTo>
                    <a:pt x="2860987" y="0"/>
                  </a:lnTo>
                  <a:lnTo>
                    <a:pt x="2031471" y="67734"/>
                  </a:lnTo>
                  <a:lnTo>
                    <a:pt x="1320456" y="10160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38965" y="2709340"/>
              <a:ext cx="1066800" cy="593090"/>
            </a:xfrm>
            <a:custGeom>
              <a:avLst/>
              <a:gdLst/>
              <a:ahLst/>
              <a:cxnLst/>
              <a:rect l="l" t="t" r="r" b="b"/>
              <a:pathLst>
                <a:path w="1066800" h="593089">
                  <a:moveTo>
                    <a:pt x="0" y="0"/>
                  </a:moveTo>
                  <a:lnTo>
                    <a:pt x="1066521" y="0"/>
                  </a:lnTo>
                  <a:lnTo>
                    <a:pt x="1066521" y="592667"/>
                  </a:lnTo>
                  <a:lnTo>
                    <a:pt x="0" y="592667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718226" y="2889822"/>
            <a:ext cx="508634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1001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47212" y="2641606"/>
            <a:ext cx="1066800" cy="593090"/>
          </a:xfrm>
          <a:custGeom>
            <a:avLst/>
            <a:gdLst/>
            <a:ahLst/>
            <a:cxnLst/>
            <a:rect l="l" t="t" r="r" b="b"/>
            <a:pathLst>
              <a:path w="1066800" h="593089">
                <a:moveTo>
                  <a:pt x="0" y="0"/>
                </a:moveTo>
                <a:lnTo>
                  <a:pt x="1066521" y="0"/>
                </a:lnTo>
                <a:lnTo>
                  <a:pt x="1066521" y="592667"/>
                </a:lnTo>
                <a:lnTo>
                  <a:pt x="0" y="592667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334950" y="2822766"/>
            <a:ext cx="49149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00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811398" y="3928540"/>
            <a:ext cx="1066800" cy="593090"/>
          </a:xfrm>
          <a:custGeom>
            <a:avLst/>
            <a:gdLst/>
            <a:ahLst/>
            <a:cxnLst/>
            <a:rect l="l" t="t" r="r" b="b"/>
            <a:pathLst>
              <a:path w="1066800" h="593089">
                <a:moveTo>
                  <a:pt x="0" y="0"/>
                </a:moveTo>
                <a:lnTo>
                  <a:pt x="1066521" y="0"/>
                </a:lnTo>
                <a:lnTo>
                  <a:pt x="1066521" y="592667"/>
                </a:lnTo>
                <a:lnTo>
                  <a:pt x="0" y="592667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099136" y="4109022"/>
            <a:ext cx="49149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538152" y="3725336"/>
            <a:ext cx="1066800" cy="593090"/>
          </a:xfrm>
          <a:custGeom>
            <a:avLst/>
            <a:gdLst/>
            <a:ahLst/>
            <a:cxnLst/>
            <a:rect l="l" t="t" r="r" b="b"/>
            <a:pathLst>
              <a:path w="1066800" h="593089">
                <a:moveTo>
                  <a:pt x="0" y="0"/>
                </a:moveTo>
                <a:lnTo>
                  <a:pt x="1066521" y="0"/>
                </a:lnTo>
                <a:lnTo>
                  <a:pt x="1066521" y="592667"/>
                </a:lnTo>
                <a:lnTo>
                  <a:pt x="0" y="592667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817413" y="3904806"/>
            <a:ext cx="508634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0000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299166" y="4721231"/>
            <a:ext cx="2478405" cy="802640"/>
            <a:chOff x="2299166" y="4721231"/>
            <a:chExt cx="2478405" cy="802640"/>
          </a:xfrm>
        </p:grpSpPr>
        <p:sp>
          <p:nvSpPr>
            <p:cNvPr id="21" name="object 21"/>
            <p:cNvSpPr/>
            <p:nvPr/>
          </p:nvSpPr>
          <p:spPr>
            <a:xfrm>
              <a:off x="2302341" y="4927608"/>
              <a:ext cx="1066800" cy="593090"/>
            </a:xfrm>
            <a:custGeom>
              <a:avLst/>
              <a:gdLst/>
              <a:ahLst/>
              <a:cxnLst/>
              <a:rect l="l" t="t" r="r" b="b"/>
              <a:pathLst>
                <a:path w="1066800" h="593089">
                  <a:moveTo>
                    <a:pt x="0" y="0"/>
                  </a:moveTo>
                  <a:lnTo>
                    <a:pt x="1066521" y="0"/>
                  </a:lnTo>
                  <a:lnTo>
                    <a:pt x="1066521" y="592667"/>
                  </a:lnTo>
                  <a:lnTo>
                    <a:pt x="0" y="592667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07441" y="4724406"/>
              <a:ext cx="1066800" cy="593090"/>
            </a:xfrm>
            <a:custGeom>
              <a:avLst/>
              <a:gdLst/>
              <a:ahLst/>
              <a:cxnLst/>
              <a:rect l="l" t="t" r="r" b="b"/>
              <a:pathLst>
                <a:path w="1066800" h="593089">
                  <a:moveTo>
                    <a:pt x="0" y="0"/>
                  </a:moveTo>
                  <a:lnTo>
                    <a:pt x="1066521" y="0"/>
                  </a:lnTo>
                  <a:lnTo>
                    <a:pt x="1066521" y="592667"/>
                  </a:lnTo>
                  <a:lnTo>
                    <a:pt x="0" y="592667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012133" y="4904550"/>
            <a:ext cx="44069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1111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568469" y="2607734"/>
            <a:ext cx="3097530" cy="2712720"/>
            <a:chOff x="1568469" y="2607734"/>
            <a:chExt cx="3097530" cy="2712720"/>
          </a:xfrm>
        </p:grpSpPr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8469" y="2692402"/>
              <a:ext cx="862497" cy="61298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42858" y="2607734"/>
              <a:ext cx="862497" cy="61298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23977" y="3911601"/>
              <a:ext cx="862497" cy="61298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3087" y="4707468"/>
              <a:ext cx="862497" cy="61298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33799" y="3708402"/>
              <a:ext cx="862497" cy="612985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2872212" y="6239763"/>
            <a:ext cx="9766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rea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2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537463" y="6239763"/>
            <a:ext cx="18681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ob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2213" y="284988"/>
            <a:ext cx="57245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5" dirty="0"/>
              <a:t>True</a:t>
            </a:r>
            <a:r>
              <a:rPr sz="4400" spc="-20" dirty="0"/>
              <a:t> </a:t>
            </a:r>
            <a:r>
              <a:rPr sz="4400" dirty="0"/>
              <a:t>or</a:t>
            </a:r>
            <a:r>
              <a:rPr sz="4400" spc="-25" dirty="0"/>
              <a:t> </a:t>
            </a:r>
            <a:r>
              <a:rPr sz="4400" spc="-5" dirty="0"/>
              <a:t>false</a:t>
            </a:r>
            <a:r>
              <a:rPr sz="4400" spc="-20" dirty="0"/>
              <a:t> </a:t>
            </a:r>
            <a:r>
              <a:rPr sz="4400" dirty="0"/>
              <a:t>absence?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6650828" y="1979089"/>
            <a:ext cx="4812665" cy="4220845"/>
            <a:chOff x="6650828" y="1979089"/>
            <a:chExt cx="4812665" cy="4220845"/>
          </a:xfrm>
        </p:grpSpPr>
        <p:sp>
          <p:nvSpPr>
            <p:cNvPr id="4" name="object 4"/>
            <p:cNvSpPr/>
            <p:nvPr/>
          </p:nvSpPr>
          <p:spPr>
            <a:xfrm>
              <a:off x="6669878" y="1998139"/>
              <a:ext cx="4774565" cy="4182745"/>
            </a:xfrm>
            <a:custGeom>
              <a:avLst/>
              <a:gdLst/>
              <a:ahLst/>
              <a:cxnLst/>
              <a:rect l="l" t="t" r="r" b="b"/>
              <a:pathLst>
                <a:path w="4774565" h="4182745">
                  <a:moveTo>
                    <a:pt x="1320456" y="101600"/>
                  </a:moveTo>
                  <a:lnTo>
                    <a:pt x="287792" y="524934"/>
                  </a:lnTo>
                  <a:lnTo>
                    <a:pt x="0" y="1303867"/>
                  </a:lnTo>
                  <a:lnTo>
                    <a:pt x="270862" y="2523068"/>
                  </a:lnTo>
                  <a:lnTo>
                    <a:pt x="1828324" y="4165601"/>
                  </a:lnTo>
                  <a:lnTo>
                    <a:pt x="3605860" y="4182535"/>
                  </a:lnTo>
                  <a:lnTo>
                    <a:pt x="4333804" y="3318935"/>
                  </a:lnTo>
                  <a:lnTo>
                    <a:pt x="4604667" y="1862668"/>
                  </a:lnTo>
                  <a:lnTo>
                    <a:pt x="4773956" y="660400"/>
                  </a:lnTo>
                  <a:lnTo>
                    <a:pt x="3639718" y="321734"/>
                  </a:lnTo>
                  <a:lnTo>
                    <a:pt x="2860988" y="0"/>
                  </a:lnTo>
                  <a:lnTo>
                    <a:pt x="2031471" y="67734"/>
                  </a:lnTo>
                  <a:lnTo>
                    <a:pt x="1320456" y="10160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14756" y="2709340"/>
              <a:ext cx="1066800" cy="593090"/>
            </a:xfrm>
            <a:custGeom>
              <a:avLst/>
              <a:gdLst/>
              <a:ahLst/>
              <a:cxnLst/>
              <a:rect l="l" t="t" r="r" b="b"/>
              <a:pathLst>
                <a:path w="1066800" h="593089">
                  <a:moveTo>
                    <a:pt x="0" y="0"/>
                  </a:moveTo>
                  <a:lnTo>
                    <a:pt x="1066521" y="0"/>
                  </a:lnTo>
                  <a:lnTo>
                    <a:pt x="1066521" y="592667"/>
                  </a:lnTo>
                  <a:lnTo>
                    <a:pt x="0" y="592667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694017" y="2889822"/>
            <a:ext cx="508634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1001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023005" y="2641606"/>
            <a:ext cx="1066800" cy="593090"/>
          </a:xfrm>
          <a:custGeom>
            <a:avLst/>
            <a:gdLst/>
            <a:ahLst/>
            <a:cxnLst/>
            <a:rect l="l" t="t" r="r" b="b"/>
            <a:pathLst>
              <a:path w="1066800" h="593089">
                <a:moveTo>
                  <a:pt x="0" y="0"/>
                </a:moveTo>
                <a:lnTo>
                  <a:pt x="1066521" y="0"/>
                </a:lnTo>
                <a:lnTo>
                  <a:pt x="1066521" y="592667"/>
                </a:lnTo>
                <a:lnTo>
                  <a:pt x="0" y="592667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310743" y="2822766"/>
            <a:ext cx="49149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00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787194" y="3928540"/>
            <a:ext cx="1066800" cy="593090"/>
          </a:xfrm>
          <a:custGeom>
            <a:avLst/>
            <a:gdLst/>
            <a:ahLst/>
            <a:cxnLst/>
            <a:rect l="l" t="t" r="r" b="b"/>
            <a:pathLst>
              <a:path w="1066800" h="593089">
                <a:moveTo>
                  <a:pt x="0" y="0"/>
                </a:moveTo>
                <a:lnTo>
                  <a:pt x="1066521" y="0"/>
                </a:lnTo>
                <a:lnTo>
                  <a:pt x="1066521" y="592667"/>
                </a:lnTo>
                <a:lnTo>
                  <a:pt x="0" y="592667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074931" y="4109022"/>
            <a:ext cx="49149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13944" y="3725336"/>
            <a:ext cx="1066800" cy="593090"/>
          </a:xfrm>
          <a:prstGeom prst="rect">
            <a:avLst/>
          </a:prstGeom>
          <a:solidFill>
            <a:srgbClr val="1B1B1B"/>
          </a:solidFill>
          <a:ln w="6350">
            <a:solidFill>
              <a:srgbClr val="FFFFFF"/>
            </a:solidFill>
          </a:ln>
        </p:spPr>
        <p:txBody>
          <a:bodyPr vert="horz" wrap="square" lIns="0" tIns="99695" rIns="0" bIns="0" rtlCol="0">
            <a:spAutoFit/>
          </a:bodyPr>
          <a:lstStyle/>
          <a:p>
            <a:pPr marL="193040">
              <a:lnSpc>
                <a:spcPct val="100000"/>
              </a:lnSpc>
              <a:spcBef>
                <a:spcPts val="785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0000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78134" y="4927608"/>
            <a:ext cx="1066800" cy="593090"/>
          </a:xfrm>
          <a:prstGeom prst="rect">
            <a:avLst/>
          </a:prstGeom>
          <a:solidFill>
            <a:srgbClr val="1B1B1B"/>
          </a:solidFill>
          <a:ln w="6350">
            <a:solidFill>
              <a:srgbClr val="FFFFFF"/>
            </a:solidFill>
          </a:ln>
        </p:spPr>
        <p:txBody>
          <a:bodyPr vert="horz" wrap="square" lIns="0" tIns="101600" rIns="0" bIns="0" rtlCol="0">
            <a:spAutoFit/>
          </a:bodyPr>
          <a:lstStyle/>
          <a:p>
            <a:pPr marL="193040">
              <a:lnSpc>
                <a:spcPct val="100000"/>
              </a:lnSpc>
              <a:spcBef>
                <a:spcPts val="8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0000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683234" y="4724406"/>
            <a:ext cx="1066800" cy="593090"/>
          </a:xfrm>
          <a:custGeom>
            <a:avLst/>
            <a:gdLst/>
            <a:ahLst/>
            <a:cxnLst/>
            <a:rect l="l" t="t" r="r" b="b"/>
            <a:pathLst>
              <a:path w="1066800" h="593089">
                <a:moveTo>
                  <a:pt x="0" y="0"/>
                </a:moveTo>
                <a:lnTo>
                  <a:pt x="1066521" y="0"/>
                </a:lnTo>
                <a:lnTo>
                  <a:pt x="1066521" y="592667"/>
                </a:lnTo>
                <a:lnTo>
                  <a:pt x="0" y="592667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987926" y="4904550"/>
            <a:ext cx="44069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1111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75035" y="1979089"/>
            <a:ext cx="4812665" cy="4220845"/>
            <a:chOff x="675035" y="1979089"/>
            <a:chExt cx="4812665" cy="4220845"/>
          </a:xfrm>
        </p:grpSpPr>
        <p:sp>
          <p:nvSpPr>
            <p:cNvPr id="16" name="object 16"/>
            <p:cNvSpPr/>
            <p:nvPr/>
          </p:nvSpPr>
          <p:spPr>
            <a:xfrm>
              <a:off x="694085" y="1998139"/>
              <a:ext cx="4774565" cy="4182745"/>
            </a:xfrm>
            <a:custGeom>
              <a:avLst/>
              <a:gdLst/>
              <a:ahLst/>
              <a:cxnLst/>
              <a:rect l="l" t="t" r="r" b="b"/>
              <a:pathLst>
                <a:path w="4774565" h="4182745">
                  <a:moveTo>
                    <a:pt x="1320456" y="101600"/>
                  </a:moveTo>
                  <a:lnTo>
                    <a:pt x="287792" y="524934"/>
                  </a:lnTo>
                  <a:lnTo>
                    <a:pt x="0" y="1303867"/>
                  </a:lnTo>
                  <a:lnTo>
                    <a:pt x="270862" y="2523068"/>
                  </a:lnTo>
                  <a:lnTo>
                    <a:pt x="1828324" y="4165601"/>
                  </a:lnTo>
                  <a:lnTo>
                    <a:pt x="3605860" y="4182535"/>
                  </a:lnTo>
                  <a:lnTo>
                    <a:pt x="4333804" y="3318935"/>
                  </a:lnTo>
                  <a:lnTo>
                    <a:pt x="4604667" y="1862668"/>
                  </a:lnTo>
                  <a:lnTo>
                    <a:pt x="4773956" y="660400"/>
                  </a:lnTo>
                  <a:lnTo>
                    <a:pt x="3639718" y="321734"/>
                  </a:lnTo>
                  <a:lnTo>
                    <a:pt x="2860987" y="0"/>
                  </a:lnTo>
                  <a:lnTo>
                    <a:pt x="2031471" y="67734"/>
                  </a:lnTo>
                  <a:lnTo>
                    <a:pt x="1320456" y="10160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38965" y="2709340"/>
              <a:ext cx="1066800" cy="593090"/>
            </a:xfrm>
            <a:custGeom>
              <a:avLst/>
              <a:gdLst/>
              <a:ahLst/>
              <a:cxnLst/>
              <a:rect l="l" t="t" r="r" b="b"/>
              <a:pathLst>
                <a:path w="1066800" h="593089">
                  <a:moveTo>
                    <a:pt x="0" y="0"/>
                  </a:moveTo>
                  <a:lnTo>
                    <a:pt x="1066521" y="0"/>
                  </a:lnTo>
                  <a:lnTo>
                    <a:pt x="1066521" y="592667"/>
                  </a:lnTo>
                  <a:lnTo>
                    <a:pt x="0" y="592667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718226" y="2889822"/>
            <a:ext cx="508634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1001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047212" y="2641606"/>
            <a:ext cx="1066800" cy="593090"/>
          </a:xfrm>
          <a:custGeom>
            <a:avLst/>
            <a:gdLst/>
            <a:ahLst/>
            <a:cxnLst/>
            <a:rect l="l" t="t" r="r" b="b"/>
            <a:pathLst>
              <a:path w="1066800" h="593089">
                <a:moveTo>
                  <a:pt x="0" y="0"/>
                </a:moveTo>
                <a:lnTo>
                  <a:pt x="1066521" y="0"/>
                </a:lnTo>
                <a:lnTo>
                  <a:pt x="1066521" y="592667"/>
                </a:lnTo>
                <a:lnTo>
                  <a:pt x="0" y="592667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334950" y="2822766"/>
            <a:ext cx="49149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00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811398" y="3928540"/>
            <a:ext cx="1066800" cy="593090"/>
          </a:xfrm>
          <a:custGeom>
            <a:avLst/>
            <a:gdLst/>
            <a:ahLst/>
            <a:cxnLst/>
            <a:rect l="l" t="t" r="r" b="b"/>
            <a:pathLst>
              <a:path w="1066800" h="593089">
                <a:moveTo>
                  <a:pt x="0" y="0"/>
                </a:moveTo>
                <a:lnTo>
                  <a:pt x="1066521" y="0"/>
                </a:lnTo>
                <a:lnTo>
                  <a:pt x="1066521" y="592667"/>
                </a:lnTo>
                <a:lnTo>
                  <a:pt x="0" y="592667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099136" y="4109022"/>
            <a:ext cx="49149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538152" y="3725336"/>
            <a:ext cx="1066800" cy="593090"/>
          </a:xfrm>
          <a:custGeom>
            <a:avLst/>
            <a:gdLst/>
            <a:ahLst/>
            <a:cxnLst/>
            <a:rect l="l" t="t" r="r" b="b"/>
            <a:pathLst>
              <a:path w="1066800" h="593089">
                <a:moveTo>
                  <a:pt x="0" y="0"/>
                </a:moveTo>
                <a:lnTo>
                  <a:pt x="1066521" y="0"/>
                </a:lnTo>
                <a:lnTo>
                  <a:pt x="1066521" y="592667"/>
                </a:lnTo>
                <a:lnTo>
                  <a:pt x="0" y="592667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817413" y="3904806"/>
            <a:ext cx="508634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0000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299166" y="4721231"/>
            <a:ext cx="2478405" cy="802640"/>
            <a:chOff x="2299166" y="4721231"/>
            <a:chExt cx="2478405" cy="802640"/>
          </a:xfrm>
        </p:grpSpPr>
        <p:sp>
          <p:nvSpPr>
            <p:cNvPr id="26" name="object 26"/>
            <p:cNvSpPr/>
            <p:nvPr/>
          </p:nvSpPr>
          <p:spPr>
            <a:xfrm>
              <a:off x="2302341" y="4927608"/>
              <a:ext cx="1066800" cy="593090"/>
            </a:xfrm>
            <a:custGeom>
              <a:avLst/>
              <a:gdLst/>
              <a:ahLst/>
              <a:cxnLst/>
              <a:rect l="l" t="t" r="r" b="b"/>
              <a:pathLst>
                <a:path w="1066800" h="593089">
                  <a:moveTo>
                    <a:pt x="0" y="0"/>
                  </a:moveTo>
                  <a:lnTo>
                    <a:pt x="1066521" y="0"/>
                  </a:lnTo>
                  <a:lnTo>
                    <a:pt x="1066521" y="592667"/>
                  </a:lnTo>
                  <a:lnTo>
                    <a:pt x="0" y="592667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707441" y="4724406"/>
              <a:ext cx="1066800" cy="593090"/>
            </a:xfrm>
            <a:custGeom>
              <a:avLst/>
              <a:gdLst/>
              <a:ahLst/>
              <a:cxnLst/>
              <a:rect l="l" t="t" r="r" b="b"/>
              <a:pathLst>
                <a:path w="1066800" h="593089">
                  <a:moveTo>
                    <a:pt x="0" y="0"/>
                  </a:moveTo>
                  <a:lnTo>
                    <a:pt x="1066521" y="0"/>
                  </a:lnTo>
                  <a:lnTo>
                    <a:pt x="1066521" y="592667"/>
                  </a:lnTo>
                  <a:lnTo>
                    <a:pt x="0" y="592667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012133" y="4904550"/>
            <a:ext cx="44069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1111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568469" y="2607734"/>
            <a:ext cx="3097530" cy="2712720"/>
            <a:chOff x="1568469" y="2607734"/>
            <a:chExt cx="3097530" cy="2712720"/>
          </a:xfrm>
        </p:grpSpPr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8469" y="2692402"/>
              <a:ext cx="862497" cy="61298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42858" y="2607734"/>
              <a:ext cx="862497" cy="61298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23977" y="3911601"/>
              <a:ext cx="862497" cy="61298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3087" y="4707468"/>
              <a:ext cx="862497" cy="61298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33799" y="3708402"/>
              <a:ext cx="862497" cy="612985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7544379" y="2624672"/>
            <a:ext cx="3097530" cy="2712720"/>
            <a:chOff x="7544379" y="2624672"/>
            <a:chExt cx="3097530" cy="2712720"/>
          </a:xfrm>
        </p:grpSpPr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44379" y="2709339"/>
              <a:ext cx="862497" cy="612986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18770" y="2624672"/>
              <a:ext cx="862497" cy="612986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99887" y="3928539"/>
              <a:ext cx="862497" cy="612986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78997" y="4724406"/>
              <a:ext cx="862497" cy="612985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2872212" y="6239763"/>
            <a:ext cx="9766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rea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2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537463" y="6239763"/>
            <a:ext cx="18681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ob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2213" y="284988"/>
            <a:ext cx="57245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5" dirty="0"/>
              <a:t>True</a:t>
            </a:r>
            <a:r>
              <a:rPr sz="4400" spc="-20" dirty="0"/>
              <a:t> </a:t>
            </a:r>
            <a:r>
              <a:rPr sz="4400" dirty="0"/>
              <a:t>or</a:t>
            </a:r>
            <a:r>
              <a:rPr sz="4400" spc="-25" dirty="0"/>
              <a:t> </a:t>
            </a:r>
            <a:r>
              <a:rPr sz="4400" spc="-5" dirty="0"/>
              <a:t>false</a:t>
            </a:r>
            <a:r>
              <a:rPr sz="4400" spc="-20" dirty="0"/>
              <a:t> </a:t>
            </a:r>
            <a:r>
              <a:rPr sz="4400" dirty="0"/>
              <a:t>absence?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6650828" y="1979089"/>
            <a:ext cx="4812665" cy="4220845"/>
            <a:chOff x="6650828" y="1979089"/>
            <a:chExt cx="4812665" cy="4220845"/>
          </a:xfrm>
        </p:grpSpPr>
        <p:sp>
          <p:nvSpPr>
            <p:cNvPr id="4" name="object 4"/>
            <p:cNvSpPr/>
            <p:nvPr/>
          </p:nvSpPr>
          <p:spPr>
            <a:xfrm>
              <a:off x="6669878" y="1998139"/>
              <a:ext cx="4774565" cy="4182745"/>
            </a:xfrm>
            <a:custGeom>
              <a:avLst/>
              <a:gdLst/>
              <a:ahLst/>
              <a:cxnLst/>
              <a:rect l="l" t="t" r="r" b="b"/>
              <a:pathLst>
                <a:path w="4774565" h="4182745">
                  <a:moveTo>
                    <a:pt x="1320456" y="101600"/>
                  </a:moveTo>
                  <a:lnTo>
                    <a:pt x="287792" y="524934"/>
                  </a:lnTo>
                  <a:lnTo>
                    <a:pt x="0" y="1303867"/>
                  </a:lnTo>
                  <a:lnTo>
                    <a:pt x="270862" y="2523068"/>
                  </a:lnTo>
                  <a:lnTo>
                    <a:pt x="1828324" y="4165601"/>
                  </a:lnTo>
                  <a:lnTo>
                    <a:pt x="3605860" y="4182535"/>
                  </a:lnTo>
                  <a:lnTo>
                    <a:pt x="4333804" y="3318935"/>
                  </a:lnTo>
                  <a:lnTo>
                    <a:pt x="4604667" y="1862668"/>
                  </a:lnTo>
                  <a:lnTo>
                    <a:pt x="4773956" y="660400"/>
                  </a:lnTo>
                  <a:lnTo>
                    <a:pt x="3639718" y="321734"/>
                  </a:lnTo>
                  <a:lnTo>
                    <a:pt x="2860988" y="0"/>
                  </a:lnTo>
                  <a:lnTo>
                    <a:pt x="2031471" y="67734"/>
                  </a:lnTo>
                  <a:lnTo>
                    <a:pt x="1320456" y="10160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14756" y="2709340"/>
              <a:ext cx="1066800" cy="593090"/>
            </a:xfrm>
            <a:custGeom>
              <a:avLst/>
              <a:gdLst/>
              <a:ahLst/>
              <a:cxnLst/>
              <a:rect l="l" t="t" r="r" b="b"/>
              <a:pathLst>
                <a:path w="1066800" h="593089">
                  <a:moveTo>
                    <a:pt x="0" y="0"/>
                  </a:moveTo>
                  <a:lnTo>
                    <a:pt x="1066521" y="0"/>
                  </a:lnTo>
                  <a:lnTo>
                    <a:pt x="1066521" y="592667"/>
                  </a:lnTo>
                  <a:lnTo>
                    <a:pt x="0" y="592667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694017" y="2889822"/>
            <a:ext cx="508634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1001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023005" y="2641606"/>
            <a:ext cx="1066800" cy="593090"/>
          </a:xfrm>
          <a:custGeom>
            <a:avLst/>
            <a:gdLst/>
            <a:ahLst/>
            <a:cxnLst/>
            <a:rect l="l" t="t" r="r" b="b"/>
            <a:pathLst>
              <a:path w="1066800" h="593089">
                <a:moveTo>
                  <a:pt x="0" y="0"/>
                </a:moveTo>
                <a:lnTo>
                  <a:pt x="1066521" y="0"/>
                </a:lnTo>
                <a:lnTo>
                  <a:pt x="1066521" y="592667"/>
                </a:lnTo>
                <a:lnTo>
                  <a:pt x="0" y="592667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310743" y="2822766"/>
            <a:ext cx="49149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00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787194" y="3928540"/>
            <a:ext cx="1066800" cy="593090"/>
          </a:xfrm>
          <a:custGeom>
            <a:avLst/>
            <a:gdLst/>
            <a:ahLst/>
            <a:cxnLst/>
            <a:rect l="l" t="t" r="r" b="b"/>
            <a:pathLst>
              <a:path w="1066800" h="593089">
                <a:moveTo>
                  <a:pt x="0" y="0"/>
                </a:moveTo>
                <a:lnTo>
                  <a:pt x="1066521" y="0"/>
                </a:lnTo>
                <a:lnTo>
                  <a:pt x="1066521" y="592667"/>
                </a:lnTo>
                <a:lnTo>
                  <a:pt x="0" y="592667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074931" y="4109022"/>
            <a:ext cx="49149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13944" y="3725336"/>
            <a:ext cx="1066800" cy="593090"/>
          </a:xfrm>
          <a:prstGeom prst="rect">
            <a:avLst/>
          </a:prstGeom>
          <a:solidFill>
            <a:srgbClr val="1B1B1B"/>
          </a:solidFill>
          <a:ln w="6350">
            <a:solidFill>
              <a:srgbClr val="FFFFFF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"/>
              </a:spcBef>
            </a:pP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3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78134" y="4927608"/>
            <a:ext cx="1066800" cy="593090"/>
          </a:xfrm>
          <a:prstGeom prst="rect">
            <a:avLst/>
          </a:prstGeom>
          <a:solidFill>
            <a:srgbClr val="1B1B1B"/>
          </a:solidFill>
          <a:ln w="6350">
            <a:solidFill>
              <a:srgbClr val="FFFFFF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3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683234" y="4724406"/>
            <a:ext cx="1066800" cy="593090"/>
          </a:xfrm>
          <a:custGeom>
            <a:avLst/>
            <a:gdLst/>
            <a:ahLst/>
            <a:cxnLst/>
            <a:rect l="l" t="t" r="r" b="b"/>
            <a:pathLst>
              <a:path w="1066800" h="593089">
                <a:moveTo>
                  <a:pt x="0" y="0"/>
                </a:moveTo>
                <a:lnTo>
                  <a:pt x="1066521" y="0"/>
                </a:lnTo>
                <a:lnTo>
                  <a:pt x="1066521" y="592667"/>
                </a:lnTo>
                <a:lnTo>
                  <a:pt x="0" y="592667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987926" y="4904550"/>
            <a:ext cx="44069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1111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75035" y="1979089"/>
            <a:ext cx="4812665" cy="4220845"/>
            <a:chOff x="675035" y="1979089"/>
            <a:chExt cx="4812665" cy="4220845"/>
          </a:xfrm>
        </p:grpSpPr>
        <p:sp>
          <p:nvSpPr>
            <p:cNvPr id="16" name="object 16"/>
            <p:cNvSpPr/>
            <p:nvPr/>
          </p:nvSpPr>
          <p:spPr>
            <a:xfrm>
              <a:off x="694085" y="1998139"/>
              <a:ext cx="4774565" cy="4182745"/>
            </a:xfrm>
            <a:custGeom>
              <a:avLst/>
              <a:gdLst/>
              <a:ahLst/>
              <a:cxnLst/>
              <a:rect l="l" t="t" r="r" b="b"/>
              <a:pathLst>
                <a:path w="4774565" h="4182745">
                  <a:moveTo>
                    <a:pt x="1320456" y="101600"/>
                  </a:moveTo>
                  <a:lnTo>
                    <a:pt x="287792" y="524934"/>
                  </a:lnTo>
                  <a:lnTo>
                    <a:pt x="0" y="1303867"/>
                  </a:lnTo>
                  <a:lnTo>
                    <a:pt x="270862" y="2523068"/>
                  </a:lnTo>
                  <a:lnTo>
                    <a:pt x="1828324" y="4165601"/>
                  </a:lnTo>
                  <a:lnTo>
                    <a:pt x="3605860" y="4182535"/>
                  </a:lnTo>
                  <a:lnTo>
                    <a:pt x="4333804" y="3318935"/>
                  </a:lnTo>
                  <a:lnTo>
                    <a:pt x="4604667" y="1862668"/>
                  </a:lnTo>
                  <a:lnTo>
                    <a:pt x="4773956" y="660400"/>
                  </a:lnTo>
                  <a:lnTo>
                    <a:pt x="3639718" y="321734"/>
                  </a:lnTo>
                  <a:lnTo>
                    <a:pt x="2860987" y="0"/>
                  </a:lnTo>
                  <a:lnTo>
                    <a:pt x="2031471" y="67734"/>
                  </a:lnTo>
                  <a:lnTo>
                    <a:pt x="1320456" y="10160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38965" y="2709340"/>
              <a:ext cx="1066800" cy="593090"/>
            </a:xfrm>
            <a:custGeom>
              <a:avLst/>
              <a:gdLst/>
              <a:ahLst/>
              <a:cxnLst/>
              <a:rect l="l" t="t" r="r" b="b"/>
              <a:pathLst>
                <a:path w="1066800" h="593089">
                  <a:moveTo>
                    <a:pt x="0" y="0"/>
                  </a:moveTo>
                  <a:lnTo>
                    <a:pt x="1066521" y="0"/>
                  </a:lnTo>
                  <a:lnTo>
                    <a:pt x="1066521" y="592667"/>
                  </a:lnTo>
                  <a:lnTo>
                    <a:pt x="0" y="592667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718226" y="2889822"/>
            <a:ext cx="508634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1001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047212" y="2641606"/>
            <a:ext cx="1066800" cy="593090"/>
          </a:xfrm>
          <a:custGeom>
            <a:avLst/>
            <a:gdLst/>
            <a:ahLst/>
            <a:cxnLst/>
            <a:rect l="l" t="t" r="r" b="b"/>
            <a:pathLst>
              <a:path w="1066800" h="593089">
                <a:moveTo>
                  <a:pt x="0" y="0"/>
                </a:moveTo>
                <a:lnTo>
                  <a:pt x="1066521" y="0"/>
                </a:lnTo>
                <a:lnTo>
                  <a:pt x="1066521" y="592667"/>
                </a:lnTo>
                <a:lnTo>
                  <a:pt x="0" y="592667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334950" y="2822766"/>
            <a:ext cx="49149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00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811398" y="3928540"/>
            <a:ext cx="1066800" cy="593090"/>
          </a:xfrm>
          <a:custGeom>
            <a:avLst/>
            <a:gdLst/>
            <a:ahLst/>
            <a:cxnLst/>
            <a:rect l="l" t="t" r="r" b="b"/>
            <a:pathLst>
              <a:path w="1066800" h="593089">
                <a:moveTo>
                  <a:pt x="0" y="0"/>
                </a:moveTo>
                <a:lnTo>
                  <a:pt x="1066521" y="0"/>
                </a:lnTo>
                <a:lnTo>
                  <a:pt x="1066521" y="592667"/>
                </a:lnTo>
                <a:lnTo>
                  <a:pt x="0" y="592667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099136" y="4109022"/>
            <a:ext cx="49149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538152" y="3725336"/>
            <a:ext cx="1066800" cy="593090"/>
          </a:xfrm>
          <a:custGeom>
            <a:avLst/>
            <a:gdLst/>
            <a:ahLst/>
            <a:cxnLst/>
            <a:rect l="l" t="t" r="r" b="b"/>
            <a:pathLst>
              <a:path w="1066800" h="593089">
                <a:moveTo>
                  <a:pt x="0" y="0"/>
                </a:moveTo>
                <a:lnTo>
                  <a:pt x="1066521" y="0"/>
                </a:lnTo>
                <a:lnTo>
                  <a:pt x="1066521" y="592667"/>
                </a:lnTo>
                <a:lnTo>
                  <a:pt x="0" y="592667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817413" y="3904806"/>
            <a:ext cx="508634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0000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299166" y="4721231"/>
            <a:ext cx="2478405" cy="802640"/>
            <a:chOff x="2299166" y="4721231"/>
            <a:chExt cx="2478405" cy="802640"/>
          </a:xfrm>
        </p:grpSpPr>
        <p:sp>
          <p:nvSpPr>
            <p:cNvPr id="26" name="object 26"/>
            <p:cNvSpPr/>
            <p:nvPr/>
          </p:nvSpPr>
          <p:spPr>
            <a:xfrm>
              <a:off x="2302341" y="4927608"/>
              <a:ext cx="1066800" cy="593090"/>
            </a:xfrm>
            <a:custGeom>
              <a:avLst/>
              <a:gdLst/>
              <a:ahLst/>
              <a:cxnLst/>
              <a:rect l="l" t="t" r="r" b="b"/>
              <a:pathLst>
                <a:path w="1066800" h="593089">
                  <a:moveTo>
                    <a:pt x="0" y="0"/>
                  </a:moveTo>
                  <a:lnTo>
                    <a:pt x="1066521" y="0"/>
                  </a:lnTo>
                  <a:lnTo>
                    <a:pt x="1066521" y="592667"/>
                  </a:lnTo>
                  <a:lnTo>
                    <a:pt x="0" y="592667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707441" y="4724406"/>
              <a:ext cx="1066800" cy="593090"/>
            </a:xfrm>
            <a:custGeom>
              <a:avLst/>
              <a:gdLst/>
              <a:ahLst/>
              <a:cxnLst/>
              <a:rect l="l" t="t" r="r" b="b"/>
              <a:pathLst>
                <a:path w="1066800" h="593089">
                  <a:moveTo>
                    <a:pt x="0" y="0"/>
                  </a:moveTo>
                  <a:lnTo>
                    <a:pt x="1066521" y="0"/>
                  </a:lnTo>
                  <a:lnTo>
                    <a:pt x="1066521" y="592667"/>
                  </a:lnTo>
                  <a:lnTo>
                    <a:pt x="0" y="592667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012133" y="4904550"/>
            <a:ext cx="44069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1111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568469" y="2607734"/>
            <a:ext cx="3097530" cy="2712720"/>
            <a:chOff x="1568469" y="2607734"/>
            <a:chExt cx="3097530" cy="2712720"/>
          </a:xfrm>
        </p:grpSpPr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8469" y="2692402"/>
              <a:ext cx="862497" cy="61298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42858" y="2607734"/>
              <a:ext cx="862497" cy="61298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23977" y="3911601"/>
              <a:ext cx="862497" cy="61298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3087" y="4707468"/>
              <a:ext cx="862497" cy="61298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33799" y="3708402"/>
              <a:ext cx="862497" cy="612985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7544379" y="2624672"/>
            <a:ext cx="3097530" cy="2712720"/>
            <a:chOff x="7544379" y="2624672"/>
            <a:chExt cx="3097530" cy="2712720"/>
          </a:xfrm>
        </p:grpSpPr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44379" y="2709339"/>
              <a:ext cx="862497" cy="612986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18770" y="2624672"/>
              <a:ext cx="862497" cy="612986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99887" y="3928539"/>
              <a:ext cx="862497" cy="612986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78997" y="4724406"/>
              <a:ext cx="862497" cy="612985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2872212" y="6239763"/>
            <a:ext cx="9766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rea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2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537463" y="6239763"/>
            <a:ext cx="18681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ob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7668" y="324612"/>
            <a:ext cx="305308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5" dirty="0"/>
              <a:t>Data</a:t>
            </a:r>
            <a:r>
              <a:rPr sz="3800" spc="-90" dirty="0"/>
              <a:t> </a:t>
            </a:r>
            <a:r>
              <a:rPr sz="3800" spc="-5" dirty="0"/>
              <a:t>structure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1157668" y="1742439"/>
            <a:ext cx="6191885" cy="110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4485" indent="-311785">
              <a:lnSpc>
                <a:spcPct val="100000"/>
              </a:lnSpc>
              <a:spcBef>
                <a:spcPts val="100"/>
              </a:spcBef>
              <a:buClr>
                <a:srgbClr val="A6A6A6"/>
              </a:buClr>
              <a:buChar char="•"/>
              <a:tabLst>
                <a:tab pos="323850" algn="l"/>
                <a:tab pos="324485" algn="l"/>
              </a:tabLst>
            </a:pP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Sampling</a:t>
            </a:r>
            <a:r>
              <a:rPr sz="25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units</a:t>
            </a:r>
            <a:r>
              <a:rPr sz="25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5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i="1" spc="-5" dirty="0">
                <a:solidFill>
                  <a:srgbClr val="FFFFFF"/>
                </a:solidFill>
                <a:latin typeface="Arial"/>
                <a:cs typeface="Arial"/>
              </a:rPr>
              <a:t>sites</a:t>
            </a:r>
            <a:endParaRPr sz="2500">
              <a:latin typeface="Arial"/>
              <a:cs typeface="Arial"/>
            </a:endParaRPr>
          </a:p>
          <a:p>
            <a:pPr marL="324485" indent="-311785">
              <a:lnSpc>
                <a:spcPct val="100000"/>
              </a:lnSpc>
              <a:spcBef>
                <a:spcPts val="2495"/>
              </a:spcBef>
              <a:buClr>
                <a:srgbClr val="A6A6A6"/>
              </a:buClr>
              <a:buChar char="•"/>
              <a:tabLst>
                <a:tab pos="323850" algn="l"/>
                <a:tab pos="324485" algn="l"/>
              </a:tabLst>
            </a:pPr>
            <a:r>
              <a:rPr sz="2500" spc="-25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 do repeated</a:t>
            </a: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i="1" spc="-5" dirty="0">
                <a:solidFill>
                  <a:srgbClr val="FFFFFF"/>
                </a:solidFill>
                <a:latin typeface="Arial"/>
                <a:cs typeface="Arial"/>
              </a:rPr>
              <a:t>observations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25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 site</a:t>
            </a:r>
            <a:endParaRPr sz="25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757333" y="3689816"/>
          <a:ext cx="5292090" cy="2562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2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4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3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3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24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visit</a:t>
                      </a:r>
                      <a:r>
                        <a:rPr sz="2000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visit</a:t>
                      </a:r>
                      <a:r>
                        <a:rPr sz="2000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visit</a:t>
                      </a:r>
                      <a:r>
                        <a:rPr sz="2000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715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site</a:t>
                      </a:r>
                      <a:r>
                        <a:rPr sz="20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1B1B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080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site</a:t>
                      </a:r>
                      <a:r>
                        <a:rPr sz="20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solidFill>
                      <a:srgbClr val="1B1B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809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solidFill>
                      <a:srgbClr val="1B1B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809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site</a:t>
                      </a:r>
                      <a:r>
                        <a:rPr sz="20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01662" y="2245359"/>
            <a:ext cx="2117725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2770" algn="l"/>
              </a:tabLst>
            </a:pPr>
            <a:r>
              <a:rPr sz="37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700" b="1" spc="5" dirty="0">
                <a:solidFill>
                  <a:srgbClr val="FFFFFF"/>
                </a:solidFill>
                <a:latin typeface="Arial"/>
                <a:cs typeface="Arial"/>
              </a:rPr>
              <a:t>ect</a:t>
            </a:r>
            <a:r>
              <a:rPr sz="3700" b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700" b="1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700" b="1" dirty="0">
                <a:solidFill>
                  <a:srgbClr val="FFFFFF"/>
                </a:solidFill>
                <a:latin typeface="Arial"/>
                <a:cs typeface="Arial"/>
              </a:rPr>
              <a:t>e	2</a:t>
            </a:r>
            <a:endParaRPr sz="3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84589" y="3248151"/>
            <a:ext cx="9152255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spc="-5" dirty="0">
                <a:solidFill>
                  <a:srgbClr val="FFFFFF"/>
                </a:solidFill>
                <a:latin typeface="Arial"/>
                <a:cs typeface="Arial"/>
              </a:rPr>
              <a:t>Static</a:t>
            </a:r>
            <a:r>
              <a:rPr sz="37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aka</a:t>
            </a:r>
            <a:r>
              <a:rPr sz="37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single-season</a:t>
            </a:r>
            <a:r>
              <a:rPr sz="37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occupancy</a:t>
            </a:r>
            <a:r>
              <a:rPr sz="37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models</a:t>
            </a:r>
            <a:endParaRPr sz="3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4074" y="6105144"/>
            <a:ext cx="435419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5" dirty="0">
                <a:solidFill>
                  <a:srgbClr val="FFFFFF"/>
                </a:solidFill>
                <a:latin typeface="Arial"/>
                <a:cs typeface="Arial"/>
              </a:rPr>
              <a:t>Estimating</a:t>
            </a:r>
            <a:r>
              <a:rPr sz="23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Arial"/>
                <a:cs typeface="Arial"/>
              </a:rPr>
              <a:t>occupancy</a:t>
            </a:r>
            <a:r>
              <a:rPr sz="23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3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2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6412" y="353059"/>
            <a:ext cx="8637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Single-season</a:t>
            </a:r>
            <a:r>
              <a:rPr sz="3600" spc="-10" dirty="0"/>
              <a:t> </a:t>
            </a:r>
            <a:r>
              <a:rPr sz="3600" spc="-5" dirty="0"/>
              <a:t>occupancy</a:t>
            </a:r>
            <a:r>
              <a:rPr sz="3600" spc="-10" dirty="0"/>
              <a:t> </a:t>
            </a:r>
            <a:r>
              <a:rPr sz="3600" spc="-5" dirty="0"/>
              <a:t>model likelihood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58260" y="1940052"/>
            <a:ext cx="10640060" cy="129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spc="-1405" dirty="0">
                <a:solidFill>
                  <a:srgbClr val="FFFFFF"/>
                </a:solidFill>
                <a:latin typeface="Symbol"/>
                <a:cs typeface="Symbol"/>
              </a:rPr>
              <a:t></a:t>
            </a:r>
            <a:r>
              <a:rPr sz="3150" spc="-2107" baseline="-18518" dirty="0">
                <a:solidFill>
                  <a:srgbClr val="FFFFFF"/>
                </a:solidFill>
                <a:latin typeface="Symbol"/>
                <a:cs typeface="Symbol"/>
              </a:rPr>
              <a:t></a:t>
            </a:r>
            <a:r>
              <a:rPr sz="3150" spc="-2107" baseline="-1851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50" spc="-359" baseline="-1851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prob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lly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 o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cc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up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occupancy</a:t>
            </a:r>
            <a:endParaRPr sz="3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2280"/>
              </a:spcBef>
            </a:pP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prob. species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 detected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(given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presence)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detection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791200"/>
            <a:ext cx="12188825" cy="1066800"/>
          </a:xfrm>
          <a:custGeom>
            <a:avLst/>
            <a:gdLst/>
            <a:ahLst/>
            <a:cxnLst/>
            <a:rect l="l" t="t" r="r" b="b"/>
            <a:pathLst>
              <a:path w="12188825" h="1066800">
                <a:moveTo>
                  <a:pt x="0" y="1066798"/>
                </a:moveTo>
                <a:lnTo>
                  <a:pt x="12188825" y="1066798"/>
                </a:lnTo>
                <a:lnTo>
                  <a:pt x="12188825" y="0"/>
                </a:lnTo>
                <a:lnTo>
                  <a:pt x="0" y="0"/>
                </a:lnTo>
                <a:lnTo>
                  <a:pt x="0" y="1066798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88825" cy="5791200"/>
            <a:chOff x="0" y="0"/>
            <a:chExt cx="12188825" cy="57912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88825" cy="5715000"/>
            </a:xfrm>
            <a:custGeom>
              <a:avLst/>
              <a:gdLst/>
              <a:ahLst/>
              <a:cxnLst/>
              <a:rect l="l" t="t" r="r" b="b"/>
              <a:pathLst>
                <a:path w="12188825" h="5715000">
                  <a:moveTo>
                    <a:pt x="12188825" y="0"/>
                  </a:moveTo>
                  <a:lnTo>
                    <a:pt x="0" y="0"/>
                  </a:lnTo>
                  <a:lnTo>
                    <a:pt x="0" y="5714999"/>
                  </a:lnTo>
                  <a:lnTo>
                    <a:pt x="12188825" y="5714999"/>
                  </a:lnTo>
                  <a:lnTo>
                    <a:pt x="121888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753100"/>
              <a:ext cx="12188825" cy="0"/>
            </a:xfrm>
            <a:custGeom>
              <a:avLst/>
              <a:gdLst/>
              <a:ahLst/>
              <a:cxnLst/>
              <a:rect l="l" t="t" r="r" b="b"/>
              <a:pathLst>
                <a:path w="12188825">
                  <a:moveTo>
                    <a:pt x="0" y="0"/>
                  </a:moveTo>
                  <a:lnTo>
                    <a:pt x="12188825" y="1"/>
                  </a:lnTo>
                </a:path>
              </a:pathLst>
            </a:custGeom>
            <a:ln w="76200">
              <a:solidFill>
                <a:srgbClr val="00B0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001662" y="2245359"/>
            <a:ext cx="2117725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2770" algn="l"/>
              </a:tabLst>
            </a:pPr>
            <a:r>
              <a:rPr sz="37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700" b="1" spc="5" dirty="0">
                <a:solidFill>
                  <a:srgbClr val="FFFFFF"/>
                </a:solidFill>
                <a:latin typeface="Arial"/>
                <a:cs typeface="Arial"/>
              </a:rPr>
              <a:t>ect</a:t>
            </a:r>
            <a:r>
              <a:rPr sz="3700" b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700" b="1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700" b="1" dirty="0">
                <a:solidFill>
                  <a:srgbClr val="FFFFFF"/>
                </a:solidFill>
                <a:latin typeface="Arial"/>
                <a:cs typeface="Arial"/>
              </a:rPr>
              <a:t>e	1</a:t>
            </a:r>
            <a:endParaRPr sz="3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18339" y="3248151"/>
            <a:ext cx="248412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spc="-5" dirty="0">
                <a:solidFill>
                  <a:srgbClr val="FFFFFF"/>
                </a:solidFill>
                <a:latin typeface="Arial"/>
                <a:cs typeface="Arial"/>
              </a:rPr>
              <a:t>Introduction</a:t>
            </a:r>
            <a:endParaRPr sz="3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24074" y="6105144"/>
            <a:ext cx="435419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5" dirty="0">
                <a:solidFill>
                  <a:srgbClr val="FFFFFF"/>
                </a:solidFill>
                <a:latin typeface="Arial"/>
                <a:cs typeface="Arial"/>
              </a:rPr>
              <a:t>Estimating</a:t>
            </a:r>
            <a:r>
              <a:rPr sz="23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Arial"/>
                <a:cs typeface="Arial"/>
              </a:rPr>
              <a:t>occupancy</a:t>
            </a:r>
            <a:r>
              <a:rPr sz="23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3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2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6412" y="353059"/>
            <a:ext cx="8637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Single-season</a:t>
            </a:r>
            <a:r>
              <a:rPr sz="3600" spc="-10" dirty="0"/>
              <a:t> </a:t>
            </a:r>
            <a:r>
              <a:rPr sz="3600" spc="-5" dirty="0"/>
              <a:t>occupancy</a:t>
            </a:r>
            <a:r>
              <a:rPr sz="3600" spc="-10" dirty="0"/>
              <a:t> </a:t>
            </a:r>
            <a:r>
              <a:rPr sz="3600" spc="-5" dirty="0"/>
              <a:t>model likelihood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45560" y="1940052"/>
            <a:ext cx="10665460" cy="3589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3200" spc="-1405" dirty="0">
                <a:solidFill>
                  <a:srgbClr val="FFFFFF"/>
                </a:solidFill>
                <a:latin typeface="Symbol"/>
                <a:cs typeface="Symbol"/>
              </a:rPr>
              <a:t></a:t>
            </a:r>
            <a:r>
              <a:rPr sz="3150" spc="-2107" baseline="-18518" dirty="0">
                <a:solidFill>
                  <a:srgbClr val="FFFFFF"/>
                </a:solidFill>
                <a:latin typeface="Symbol"/>
                <a:cs typeface="Symbol"/>
              </a:rPr>
              <a:t></a:t>
            </a:r>
            <a:r>
              <a:rPr sz="3150" spc="-2107" baseline="-1851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50" spc="-359" baseline="-1851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prob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lly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 o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cc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up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occupancy</a:t>
            </a:r>
            <a:endParaRPr sz="32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2280"/>
              </a:spcBef>
            </a:pP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prob. species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 detected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(given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presence)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detection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100">
              <a:latin typeface="Arial"/>
              <a:cs typeface="Arial"/>
            </a:endParaRPr>
          </a:p>
          <a:p>
            <a:pPr marL="50800" marR="1765300">
              <a:lnSpc>
                <a:spcPct val="158700"/>
              </a:lnSpc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Assuming closure,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independence of surveys: </a:t>
            </a:r>
            <a:r>
              <a:rPr sz="3200" spc="-8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Pr(1001)</a:t>
            </a:r>
            <a:r>
              <a:rPr sz="3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3200" dirty="0">
                <a:solidFill>
                  <a:srgbClr val="FFFFFF"/>
                </a:solidFill>
                <a:latin typeface="Symbol"/>
                <a:cs typeface="Symbol"/>
              </a:rPr>
              <a:t></a:t>
            </a:r>
            <a:endParaRPr sz="32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6412" y="353059"/>
            <a:ext cx="8637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Single-season</a:t>
            </a:r>
            <a:r>
              <a:rPr sz="3600" spc="-10" dirty="0"/>
              <a:t> </a:t>
            </a:r>
            <a:r>
              <a:rPr sz="3600" spc="-5" dirty="0"/>
              <a:t>occupancy</a:t>
            </a:r>
            <a:r>
              <a:rPr sz="3600" spc="-10" dirty="0"/>
              <a:t> </a:t>
            </a:r>
            <a:r>
              <a:rPr sz="3600" spc="-5" dirty="0"/>
              <a:t>model likelihood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45560" y="1940052"/>
            <a:ext cx="10665460" cy="3589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3200" spc="-1405" dirty="0">
                <a:solidFill>
                  <a:srgbClr val="FFFFFF"/>
                </a:solidFill>
                <a:latin typeface="Symbol"/>
                <a:cs typeface="Symbol"/>
              </a:rPr>
              <a:t></a:t>
            </a:r>
            <a:r>
              <a:rPr sz="3150" spc="-2107" baseline="-18518" dirty="0">
                <a:solidFill>
                  <a:srgbClr val="FFFFFF"/>
                </a:solidFill>
                <a:latin typeface="Symbol"/>
                <a:cs typeface="Symbol"/>
              </a:rPr>
              <a:t></a:t>
            </a:r>
            <a:r>
              <a:rPr sz="3150" spc="-2107" baseline="-1851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50" spc="-359" baseline="-1851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prob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lly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 o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cc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up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occupancy</a:t>
            </a:r>
            <a:endParaRPr sz="32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2280"/>
              </a:spcBef>
            </a:pP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prob. species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 detected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(given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presence)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detection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100">
              <a:latin typeface="Arial"/>
              <a:cs typeface="Arial"/>
            </a:endParaRPr>
          </a:p>
          <a:p>
            <a:pPr marL="50800" marR="1765300">
              <a:lnSpc>
                <a:spcPct val="158700"/>
              </a:lnSpc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Assuming closure,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independence of surveys: </a:t>
            </a:r>
            <a:r>
              <a:rPr sz="3200" spc="-8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r(1001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3200" spc="-1405" dirty="0">
                <a:solidFill>
                  <a:srgbClr val="FFFFFF"/>
                </a:solidFill>
                <a:latin typeface="Symbol"/>
                <a:cs typeface="Symbol"/>
              </a:rPr>
              <a:t></a:t>
            </a:r>
            <a:r>
              <a:rPr sz="3150" baseline="-18518" dirty="0">
                <a:solidFill>
                  <a:srgbClr val="FFFFFF"/>
                </a:solidFill>
                <a:latin typeface="Symbol"/>
                <a:cs typeface="Symbol"/>
              </a:rPr>
              <a:t></a:t>
            </a:r>
            <a:r>
              <a:rPr sz="3150" baseline="-1851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50" spc="-225" baseline="-1851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i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-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-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6412" y="353059"/>
            <a:ext cx="8637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Single-season</a:t>
            </a:r>
            <a:r>
              <a:rPr sz="3600" spc="-10" dirty="0"/>
              <a:t> </a:t>
            </a:r>
            <a:r>
              <a:rPr sz="3600" spc="-5" dirty="0"/>
              <a:t>occupancy</a:t>
            </a:r>
            <a:r>
              <a:rPr sz="3600" spc="-10" dirty="0"/>
              <a:t> </a:t>
            </a:r>
            <a:r>
              <a:rPr sz="3600" spc="-5" dirty="0"/>
              <a:t>model likelihood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45560" y="1940052"/>
            <a:ext cx="10665460" cy="3589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3200" spc="-1405" dirty="0">
                <a:solidFill>
                  <a:srgbClr val="FFFFFF"/>
                </a:solidFill>
                <a:latin typeface="Symbol"/>
                <a:cs typeface="Symbol"/>
              </a:rPr>
              <a:t></a:t>
            </a:r>
            <a:r>
              <a:rPr sz="3150" spc="-2107" baseline="-18518" dirty="0">
                <a:solidFill>
                  <a:srgbClr val="FFFFFF"/>
                </a:solidFill>
                <a:latin typeface="Symbol"/>
                <a:cs typeface="Symbol"/>
              </a:rPr>
              <a:t></a:t>
            </a:r>
            <a:r>
              <a:rPr sz="3150" spc="-2107" baseline="-1851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50" spc="-359" baseline="-1851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prob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lly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 o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cc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up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occupancy</a:t>
            </a:r>
            <a:endParaRPr sz="32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2280"/>
              </a:spcBef>
            </a:pP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prob. species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 detected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(given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presence)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detection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100">
              <a:latin typeface="Arial"/>
              <a:cs typeface="Arial"/>
            </a:endParaRPr>
          </a:p>
          <a:p>
            <a:pPr marL="50800" marR="1765300">
              <a:lnSpc>
                <a:spcPct val="158700"/>
              </a:lnSpc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Assuming closure,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independence of surveys: </a:t>
            </a:r>
            <a:r>
              <a:rPr sz="3200" spc="-8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Pr(0000)</a:t>
            </a:r>
            <a:r>
              <a:rPr sz="3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3200" dirty="0">
                <a:solidFill>
                  <a:srgbClr val="FFFFFF"/>
                </a:solidFill>
                <a:latin typeface="Symbol"/>
                <a:cs typeface="Symbol"/>
              </a:rPr>
              <a:t></a:t>
            </a:r>
            <a:endParaRPr sz="32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6412" y="353059"/>
            <a:ext cx="8637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Single-season</a:t>
            </a:r>
            <a:r>
              <a:rPr sz="3600" spc="-10" dirty="0"/>
              <a:t> </a:t>
            </a:r>
            <a:r>
              <a:rPr sz="3600" spc="-5" dirty="0"/>
              <a:t>occupancy</a:t>
            </a:r>
            <a:r>
              <a:rPr sz="3600" spc="-10" dirty="0"/>
              <a:t> </a:t>
            </a:r>
            <a:r>
              <a:rPr sz="3600" spc="-5" dirty="0"/>
              <a:t>model likelihood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45560" y="1940052"/>
            <a:ext cx="10665460" cy="3589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3200" spc="-1405" dirty="0">
                <a:solidFill>
                  <a:srgbClr val="FFFFFF"/>
                </a:solidFill>
                <a:latin typeface="Symbol"/>
                <a:cs typeface="Symbol"/>
              </a:rPr>
              <a:t></a:t>
            </a:r>
            <a:r>
              <a:rPr sz="3150" spc="-2107" baseline="-18518" dirty="0">
                <a:solidFill>
                  <a:srgbClr val="FFFFFF"/>
                </a:solidFill>
                <a:latin typeface="Symbol"/>
                <a:cs typeface="Symbol"/>
              </a:rPr>
              <a:t></a:t>
            </a:r>
            <a:r>
              <a:rPr sz="3150" spc="-2107" baseline="-1851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50" spc="-359" baseline="-1851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prob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lly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 o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cc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up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occupancy</a:t>
            </a:r>
            <a:endParaRPr sz="32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2280"/>
              </a:spcBef>
            </a:pP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prob. species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 detected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(given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presence)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detection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100">
              <a:latin typeface="Arial"/>
              <a:cs typeface="Arial"/>
            </a:endParaRPr>
          </a:p>
          <a:p>
            <a:pPr marL="50800" marR="1279525">
              <a:lnSpc>
                <a:spcPct val="158700"/>
              </a:lnSpc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Assuming closure,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independence of surveys: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 P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r(0000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3200" spc="-1405" dirty="0">
                <a:solidFill>
                  <a:srgbClr val="FFFFFF"/>
                </a:solidFill>
                <a:latin typeface="Symbol"/>
                <a:cs typeface="Symbol"/>
              </a:rPr>
              <a:t></a:t>
            </a:r>
            <a:r>
              <a:rPr sz="3150" baseline="-18518" dirty="0">
                <a:solidFill>
                  <a:srgbClr val="FFFFFF"/>
                </a:solidFill>
                <a:latin typeface="Symbol"/>
                <a:cs typeface="Symbol"/>
              </a:rPr>
              <a:t></a:t>
            </a:r>
            <a:r>
              <a:rPr sz="3150" baseline="-1851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50" spc="-225" baseline="-1851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-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-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-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-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+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405" dirty="0">
                <a:solidFill>
                  <a:srgbClr val="FFFFFF"/>
                </a:solidFill>
                <a:latin typeface="Symbol"/>
                <a:cs typeface="Symbol"/>
              </a:rPr>
              <a:t></a:t>
            </a:r>
            <a:r>
              <a:rPr sz="3150" spc="15" baseline="-18518" dirty="0">
                <a:solidFill>
                  <a:srgbClr val="FFFFFF"/>
                </a:solidFill>
                <a:latin typeface="Symbol"/>
                <a:cs typeface="Symbol"/>
              </a:rPr>
              <a:t></a:t>
            </a:r>
            <a:r>
              <a:rPr sz="3200" dirty="0">
                <a:solidFill>
                  <a:srgbClr val="FFFFFF"/>
                </a:solidFill>
                <a:latin typeface="Symbol"/>
                <a:cs typeface="Symbol"/>
              </a:rPr>
              <a:t></a:t>
            </a:r>
            <a:endParaRPr sz="32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4112" y="311403"/>
            <a:ext cx="734123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Single-season</a:t>
            </a:r>
            <a:r>
              <a:rPr sz="4000" spc="-25" dirty="0"/>
              <a:t> </a:t>
            </a:r>
            <a:r>
              <a:rPr sz="4000" dirty="0"/>
              <a:t>occupancy</a:t>
            </a:r>
            <a:r>
              <a:rPr sz="4000" spc="-25" dirty="0"/>
              <a:t> </a:t>
            </a:r>
            <a:r>
              <a:rPr sz="4000" dirty="0"/>
              <a:t>model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415983" y="1776124"/>
            <a:ext cx="3481070" cy="1393190"/>
            <a:chOff x="415983" y="1776124"/>
            <a:chExt cx="3481070" cy="1393190"/>
          </a:xfrm>
        </p:grpSpPr>
        <p:sp>
          <p:nvSpPr>
            <p:cNvPr id="4" name="object 4"/>
            <p:cNvSpPr/>
            <p:nvPr/>
          </p:nvSpPr>
          <p:spPr>
            <a:xfrm>
              <a:off x="422333" y="1782474"/>
              <a:ext cx="3468370" cy="1363345"/>
            </a:xfrm>
            <a:custGeom>
              <a:avLst/>
              <a:gdLst/>
              <a:ahLst/>
              <a:cxnLst/>
              <a:rect l="l" t="t" r="r" b="b"/>
              <a:pathLst>
                <a:path w="3468370" h="1363345">
                  <a:moveTo>
                    <a:pt x="0" y="1362848"/>
                  </a:moveTo>
                  <a:lnTo>
                    <a:pt x="3468176" y="1362848"/>
                  </a:lnTo>
                  <a:lnTo>
                    <a:pt x="3468176" y="0"/>
                  </a:lnTo>
                  <a:lnTo>
                    <a:pt x="0" y="0"/>
                  </a:lnTo>
                  <a:lnTo>
                    <a:pt x="0" y="1362848"/>
                  </a:lnTo>
                  <a:close/>
                </a:path>
              </a:pathLst>
            </a:custGeom>
            <a:solidFill>
              <a:srgbClr val="00B0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2333" y="1782474"/>
              <a:ext cx="3468370" cy="1380490"/>
            </a:xfrm>
            <a:custGeom>
              <a:avLst/>
              <a:gdLst/>
              <a:ahLst/>
              <a:cxnLst/>
              <a:rect l="l" t="t" r="r" b="b"/>
              <a:pathLst>
                <a:path w="3468370" h="1380489">
                  <a:moveTo>
                    <a:pt x="0" y="0"/>
                  </a:moveTo>
                  <a:lnTo>
                    <a:pt x="3468176" y="0"/>
                  </a:lnTo>
                  <a:lnTo>
                    <a:pt x="3468176" y="1379918"/>
                  </a:lnTo>
                  <a:lnTo>
                    <a:pt x="0" y="137991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B0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30461" y="1782474"/>
            <a:ext cx="3455670" cy="1356995"/>
          </a:xfrm>
          <a:prstGeom prst="rect">
            <a:avLst/>
          </a:prstGeom>
          <a:solidFill>
            <a:srgbClr val="00B0EA"/>
          </a:solidFill>
        </p:spPr>
        <p:txBody>
          <a:bodyPr vert="horz" wrap="square" lIns="0" tIns="336550" rIns="0" bIns="0" rtlCol="0">
            <a:spAutoFit/>
          </a:bodyPr>
          <a:lstStyle/>
          <a:p>
            <a:pPr marL="384175">
              <a:lnSpc>
                <a:spcPct val="100000"/>
              </a:lnSpc>
              <a:spcBef>
                <a:spcPts val="2650"/>
              </a:spcBef>
              <a:tabLst>
                <a:tab pos="1711325" algn="l"/>
              </a:tabLst>
            </a:pP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Initial	states</a:t>
            </a:r>
            <a:endParaRPr sz="40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19540" y="3138972"/>
            <a:ext cx="3481070" cy="1769745"/>
            <a:chOff x="419540" y="3138972"/>
            <a:chExt cx="3481070" cy="1769745"/>
          </a:xfrm>
        </p:grpSpPr>
        <p:sp>
          <p:nvSpPr>
            <p:cNvPr id="8" name="object 8"/>
            <p:cNvSpPr/>
            <p:nvPr/>
          </p:nvSpPr>
          <p:spPr>
            <a:xfrm>
              <a:off x="425890" y="3145322"/>
              <a:ext cx="3468370" cy="1757045"/>
            </a:xfrm>
            <a:custGeom>
              <a:avLst/>
              <a:gdLst/>
              <a:ahLst/>
              <a:cxnLst/>
              <a:rect l="l" t="t" r="r" b="b"/>
              <a:pathLst>
                <a:path w="3468370" h="1757045">
                  <a:moveTo>
                    <a:pt x="3468176" y="0"/>
                  </a:moveTo>
                  <a:lnTo>
                    <a:pt x="0" y="0"/>
                  </a:lnTo>
                  <a:lnTo>
                    <a:pt x="0" y="1756799"/>
                  </a:lnTo>
                  <a:lnTo>
                    <a:pt x="3468176" y="1756799"/>
                  </a:lnTo>
                  <a:lnTo>
                    <a:pt x="34681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5890" y="3145322"/>
              <a:ext cx="3468370" cy="1757045"/>
            </a:xfrm>
            <a:custGeom>
              <a:avLst/>
              <a:gdLst/>
              <a:ahLst/>
              <a:cxnLst/>
              <a:rect l="l" t="t" r="r" b="b"/>
              <a:pathLst>
                <a:path w="3468370" h="1757045">
                  <a:moveTo>
                    <a:pt x="0" y="0"/>
                  </a:moveTo>
                  <a:lnTo>
                    <a:pt x="3468176" y="0"/>
                  </a:lnTo>
                  <a:lnTo>
                    <a:pt x="3468176" y="1756800"/>
                  </a:lnTo>
                  <a:lnTo>
                    <a:pt x="0" y="1756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CBE4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224349" y="1832355"/>
            <a:ext cx="1791970" cy="115633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R="5080" indent="295910">
              <a:lnSpc>
                <a:spcPts val="4100"/>
              </a:lnSpc>
              <a:spcBef>
                <a:spcPts val="819"/>
              </a:spcBef>
            </a:pP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State </a:t>
            </a: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rocess</a:t>
            </a:r>
            <a:endParaRPr sz="4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97978" y="1829307"/>
            <a:ext cx="2752090" cy="115316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480059" marR="5080" indent="-480695">
              <a:lnSpc>
                <a:spcPts val="4079"/>
              </a:lnSpc>
              <a:spcBef>
                <a:spcPts val="835"/>
              </a:spcBef>
            </a:pP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servat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n 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endParaRPr sz="400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9320" y="3405198"/>
            <a:ext cx="3052706" cy="126559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21486" y="3332430"/>
            <a:ext cx="2606230" cy="1489663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8610469" y="3265693"/>
            <a:ext cx="2872105" cy="1589405"/>
            <a:chOff x="8610469" y="3265693"/>
            <a:chExt cx="2872105" cy="1589405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10469" y="3755307"/>
              <a:ext cx="2871617" cy="109922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54985" y="3265693"/>
              <a:ext cx="1066143" cy="52644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04496" y="3265694"/>
              <a:ext cx="1031361" cy="526446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201095" y="5939027"/>
            <a:ext cx="3489960" cy="73279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occupied;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unoccupied</a:t>
            </a:r>
            <a:endParaRPr sz="2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80"/>
              </a:spcBef>
            </a:pPr>
            <a:r>
              <a:rPr sz="2000" spc="-810" dirty="0">
                <a:solidFill>
                  <a:srgbClr val="FFFFFF"/>
                </a:solidFill>
                <a:latin typeface="Symbol"/>
                <a:cs typeface="Symbol"/>
              </a:rPr>
              <a:t></a:t>
            </a:r>
            <a:r>
              <a:rPr sz="1950" spc="-1214" baseline="-17094" dirty="0">
                <a:solidFill>
                  <a:srgbClr val="FFFFFF"/>
                </a:solidFill>
                <a:latin typeface="Symbol"/>
                <a:cs typeface="Symbol"/>
              </a:rPr>
              <a:t></a:t>
            </a:r>
            <a:r>
              <a:rPr sz="1950" spc="-1214" baseline="-1709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-209" baseline="-1709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occupanc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000" i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0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ec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81539" y="4869688"/>
            <a:ext cx="248856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100" dirty="0">
                <a:solidFill>
                  <a:srgbClr val="FFFFFF"/>
                </a:solidFill>
                <a:latin typeface="Arial"/>
                <a:cs typeface="Arial"/>
              </a:rPr>
              <a:t>Markov</a:t>
            </a:r>
            <a:r>
              <a:rPr sz="31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00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3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715734" y="4869688"/>
            <a:ext cx="119570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10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31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100" dirty="0">
                <a:solidFill>
                  <a:srgbClr val="FFFFFF"/>
                </a:solidFill>
                <a:latin typeface="Arial"/>
                <a:cs typeface="Arial"/>
              </a:rPr>
              <a:t>dden</a:t>
            </a:r>
            <a:endParaRPr sz="31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097511" y="1676400"/>
            <a:ext cx="7924165" cy="4401820"/>
          </a:xfrm>
          <a:custGeom>
            <a:avLst/>
            <a:gdLst/>
            <a:ahLst/>
            <a:cxnLst/>
            <a:rect l="l" t="t" r="r" b="b"/>
            <a:pathLst>
              <a:path w="7924165" h="4401820">
                <a:moveTo>
                  <a:pt x="7924111" y="0"/>
                </a:moveTo>
                <a:lnTo>
                  <a:pt x="0" y="0"/>
                </a:lnTo>
                <a:lnTo>
                  <a:pt x="0" y="4401204"/>
                </a:lnTo>
                <a:lnTo>
                  <a:pt x="7924111" y="4401204"/>
                </a:lnTo>
                <a:lnTo>
                  <a:pt x="7924111" y="0"/>
                </a:lnTo>
                <a:close/>
              </a:path>
            </a:pathLst>
          </a:custGeom>
          <a:solidFill>
            <a:srgbClr val="16181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4112" y="311403"/>
            <a:ext cx="734123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Single-season</a:t>
            </a:r>
            <a:r>
              <a:rPr sz="4000" spc="-25" dirty="0"/>
              <a:t> </a:t>
            </a:r>
            <a:r>
              <a:rPr sz="4000" dirty="0"/>
              <a:t>occupancy</a:t>
            </a:r>
            <a:r>
              <a:rPr sz="4000" spc="-25" dirty="0"/>
              <a:t> </a:t>
            </a:r>
            <a:r>
              <a:rPr sz="4000" dirty="0"/>
              <a:t>model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415983" y="1776124"/>
            <a:ext cx="3481070" cy="1393190"/>
            <a:chOff x="415983" y="1776124"/>
            <a:chExt cx="3481070" cy="1393190"/>
          </a:xfrm>
        </p:grpSpPr>
        <p:sp>
          <p:nvSpPr>
            <p:cNvPr id="4" name="object 4"/>
            <p:cNvSpPr/>
            <p:nvPr/>
          </p:nvSpPr>
          <p:spPr>
            <a:xfrm>
              <a:off x="422333" y="1782474"/>
              <a:ext cx="3468370" cy="1363345"/>
            </a:xfrm>
            <a:custGeom>
              <a:avLst/>
              <a:gdLst/>
              <a:ahLst/>
              <a:cxnLst/>
              <a:rect l="l" t="t" r="r" b="b"/>
              <a:pathLst>
                <a:path w="3468370" h="1363345">
                  <a:moveTo>
                    <a:pt x="0" y="1362848"/>
                  </a:moveTo>
                  <a:lnTo>
                    <a:pt x="3468176" y="1362848"/>
                  </a:lnTo>
                  <a:lnTo>
                    <a:pt x="3468176" y="0"/>
                  </a:lnTo>
                  <a:lnTo>
                    <a:pt x="0" y="0"/>
                  </a:lnTo>
                  <a:lnTo>
                    <a:pt x="0" y="1362848"/>
                  </a:lnTo>
                  <a:close/>
                </a:path>
              </a:pathLst>
            </a:custGeom>
            <a:solidFill>
              <a:srgbClr val="00B0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2333" y="1782474"/>
              <a:ext cx="3468370" cy="1380490"/>
            </a:xfrm>
            <a:custGeom>
              <a:avLst/>
              <a:gdLst/>
              <a:ahLst/>
              <a:cxnLst/>
              <a:rect l="l" t="t" r="r" b="b"/>
              <a:pathLst>
                <a:path w="3468370" h="1380489">
                  <a:moveTo>
                    <a:pt x="0" y="0"/>
                  </a:moveTo>
                  <a:lnTo>
                    <a:pt x="3468176" y="0"/>
                  </a:lnTo>
                  <a:lnTo>
                    <a:pt x="3468176" y="1379918"/>
                  </a:lnTo>
                  <a:lnTo>
                    <a:pt x="0" y="137991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B0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30461" y="1782474"/>
            <a:ext cx="3455670" cy="1356995"/>
          </a:xfrm>
          <a:prstGeom prst="rect">
            <a:avLst/>
          </a:prstGeom>
          <a:solidFill>
            <a:srgbClr val="00B0EA"/>
          </a:solidFill>
        </p:spPr>
        <p:txBody>
          <a:bodyPr vert="horz" wrap="square" lIns="0" tIns="336550" rIns="0" bIns="0" rtlCol="0">
            <a:spAutoFit/>
          </a:bodyPr>
          <a:lstStyle/>
          <a:p>
            <a:pPr marL="384175">
              <a:lnSpc>
                <a:spcPct val="100000"/>
              </a:lnSpc>
              <a:spcBef>
                <a:spcPts val="2650"/>
              </a:spcBef>
              <a:tabLst>
                <a:tab pos="1711325" algn="l"/>
              </a:tabLst>
            </a:pP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Initial	states</a:t>
            </a:r>
            <a:endParaRPr sz="40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19540" y="3138972"/>
            <a:ext cx="3481070" cy="1769745"/>
            <a:chOff x="419540" y="3138972"/>
            <a:chExt cx="3481070" cy="1769745"/>
          </a:xfrm>
        </p:grpSpPr>
        <p:sp>
          <p:nvSpPr>
            <p:cNvPr id="8" name="object 8"/>
            <p:cNvSpPr/>
            <p:nvPr/>
          </p:nvSpPr>
          <p:spPr>
            <a:xfrm>
              <a:off x="425890" y="3145322"/>
              <a:ext cx="3468370" cy="1757045"/>
            </a:xfrm>
            <a:custGeom>
              <a:avLst/>
              <a:gdLst/>
              <a:ahLst/>
              <a:cxnLst/>
              <a:rect l="l" t="t" r="r" b="b"/>
              <a:pathLst>
                <a:path w="3468370" h="1757045">
                  <a:moveTo>
                    <a:pt x="3468176" y="0"/>
                  </a:moveTo>
                  <a:lnTo>
                    <a:pt x="0" y="0"/>
                  </a:lnTo>
                  <a:lnTo>
                    <a:pt x="0" y="1756799"/>
                  </a:lnTo>
                  <a:lnTo>
                    <a:pt x="3468176" y="1756799"/>
                  </a:lnTo>
                  <a:lnTo>
                    <a:pt x="34681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5890" y="3145322"/>
              <a:ext cx="3468370" cy="1757045"/>
            </a:xfrm>
            <a:custGeom>
              <a:avLst/>
              <a:gdLst/>
              <a:ahLst/>
              <a:cxnLst/>
              <a:rect l="l" t="t" r="r" b="b"/>
              <a:pathLst>
                <a:path w="3468370" h="1757045">
                  <a:moveTo>
                    <a:pt x="0" y="0"/>
                  </a:moveTo>
                  <a:lnTo>
                    <a:pt x="3468176" y="0"/>
                  </a:lnTo>
                  <a:lnTo>
                    <a:pt x="3468176" y="1756800"/>
                  </a:lnTo>
                  <a:lnTo>
                    <a:pt x="0" y="1756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CBE4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373261" y="1763510"/>
            <a:ext cx="3481070" cy="1393190"/>
            <a:chOff x="4373261" y="1763510"/>
            <a:chExt cx="3481070" cy="1393190"/>
          </a:xfrm>
        </p:grpSpPr>
        <p:sp>
          <p:nvSpPr>
            <p:cNvPr id="11" name="object 11"/>
            <p:cNvSpPr/>
            <p:nvPr/>
          </p:nvSpPr>
          <p:spPr>
            <a:xfrm>
              <a:off x="4379611" y="1769860"/>
              <a:ext cx="3468370" cy="1380490"/>
            </a:xfrm>
            <a:custGeom>
              <a:avLst/>
              <a:gdLst/>
              <a:ahLst/>
              <a:cxnLst/>
              <a:rect l="l" t="t" r="r" b="b"/>
              <a:pathLst>
                <a:path w="3468370" h="1380489">
                  <a:moveTo>
                    <a:pt x="3468175" y="0"/>
                  </a:moveTo>
                  <a:lnTo>
                    <a:pt x="0" y="0"/>
                  </a:lnTo>
                  <a:lnTo>
                    <a:pt x="0" y="1379918"/>
                  </a:lnTo>
                  <a:lnTo>
                    <a:pt x="3468175" y="1379918"/>
                  </a:lnTo>
                  <a:lnTo>
                    <a:pt x="3468175" y="0"/>
                  </a:lnTo>
                  <a:close/>
                </a:path>
              </a:pathLst>
            </a:custGeom>
            <a:solidFill>
              <a:srgbClr val="00B0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79611" y="1769860"/>
              <a:ext cx="3468370" cy="1380490"/>
            </a:xfrm>
            <a:custGeom>
              <a:avLst/>
              <a:gdLst/>
              <a:ahLst/>
              <a:cxnLst/>
              <a:rect l="l" t="t" r="r" b="b"/>
              <a:pathLst>
                <a:path w="3468370" h="1380489">
                  <a:moveTo>
                    <a:pt x="0" y="0"/>
                  </a:moveTo>
                  <a:lnTo>
                    <a:pt x="3468176" y="0"/>
                  </a:lnTo>
                  <a:lnTo>
                    <a:pt x="3468176" y="1379918"/>
                  </a:lnTo>
                  <a:lnTo>
                    <a:pt x="0" y="137991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B0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379611" y="1763510"/>
            <a:ext cx="3468370" cy="1376045"/>
          </a:xfrm>
          <a:prstGeom prst="rect">
            <a:avLst/>
          </a:prstGeom>
          <a:solidFill>
            <a:srgbClr val="00B0EA"/>
          </a:solidFill>
        </p:spPr>
        <p:txBody>
          <a:bodyPr vert="horz" wrap="square" lIns="0" tIns="172720" rIns="0" bIns="0" rtlCol="0">
            <a:spAutoFit/>
          </a:bodyPr>
          <a:lstStyle/>
          <a:p>
            <a:pPr marL="844550" marR="836930" indent="295910">
              <a:lnSpc>
                <a:spcPts val="4100"/>
              </a:lnSpc>
              <a:spcBef>
                <a:spcPts val="1360"/>
              </a:spcBef>
            </a:pP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State </a:t>
            </a: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rocess</a:t>
            </a:r>
            <a:endParaRPr sz="400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9320" y="3405198"/>
            <a:ext cx="3052706" cy="1265595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4373261" y="3138972"/>
            <a:ext cx="3481070" cy="1769745"/>
            <a:chOff x="4373261" y="3138972"/>
            <a:chExt cx="3481070" cy="1769745"/>
          </a:xfrm>
        </p:grpSpPr>
        <p:sp>
          <p:nvSpPr>
            <p:cNvPr id="16" name="object 16"/>
            <p:cNvSpPr/>
            <p:nvPr/>
          </p:nvSpPr>
          <p:spPr>
            <a:xfrm>
              <a:off x="4379611" y="3145322"/>
              <a:ext cx="3468370" cy="1757045"/>
            </a:xfrm>
            <a:custGeom>
              <a:avLst/>
              <a:gdLst/>
              <a:ahLst/>
              <a:cxnLst/>
              <a:rect l="l" t="t" r="r" b="b"/>
              <a:pathLst>
                <a:path w="3468370" h="1757045">
                  <a:moveTo>
                    <a:pt x="3468175" y="0"/>
                  </a:moveTo>
                  <a:lnTo>
                    <a:pt x="0" y="0"/>
                  </a:lnTo>
                  <a:lnTo>
                    <a:pt x="0" y="1756799"/>
                  </a:lnTo>
                  <a:lnTo>
                    <a:pt x="3468175" y="1756799"/>
                  </a:lnTo>
                  <a:lnTo>
                    <a:pt x="34681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79611" y="3145322"/>
              <a:ext cx="3468370" cy="1757045"/>
            </a:xfrm>
            <a:custGeom>
              <a:avLst/>
              <a:gdLst/>
              <a:ahLst/>
              <a:cxnLst/>
              <a:rect l="l" t="t" r="r" b="b"/>
              <a:pathLst>
                <a:path w="3468370" h="1757045">
                  <a:moveTo>
                    <a:pt x="0" y="0"/>
                  </a:moveTo>
                  <a:lnTo>
                    <a:pt x="3468176" y="0"/>
                  </a:lnTo>
                  <a:lnTo>
                    <a:pt x="3468176" y="1756800"/>
                  </a:lnTo>
                  <a:lnTo>
                    <a:pt x="0" y="1756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CBE4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21486" y="3332430"/>
              <a:ext cx="2606230" cy="1489663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8610469" y="3265693"/>
            <a:ext cx="2872105" cy="1589405"/>
            <a:chOff x="8610469" y="3265693"/>
            <a:chExt cx="2872105" cy="1589405"/>
          </a:xfrm>
        </p:grpSpPr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10469" y="3755307"/>
              <a:ext cx="2871617" cy="109922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54985" y="3265693"/>
              <a:ext cx="1066143" cy="52644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04496" y="3265694"/>
              <a:ext cx="1031361" cy="526446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4968839" y="4869688"/>
            <a:ext cx="250126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dirty="0">
                <a:solidFill>
                  <a:srgbClr val="FFFFFF"/>
                </a:solidFill>
                <a:latin typeface="Arial"/>
                <a:cs typeface="Arial"/>
              </a:rPr>
              <a:t>Markov</a:t>
            </a:r>
            <a:r>
              <a:rPr sz="31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00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31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697978" y="1890129"/>
            <a:ext cx="2739390" cy="346964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480059" indent="-480695">
              <a:lnSpc>
                <a:spcPts val="4079"/>
              </a:lnSpc>
              <a:spcBef>
                <a:spcPts val="355"/>
              </a:spcBef>
            </a:pP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servat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n 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endParaRPr sz="4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250">
              <a:latin typeface="Arial"/>
              <a:cs typeface="Arial"/>
            </a:endParaRPr>
          </a:p>
          <a:p>
            <a:pPr marL="1017269">
              <a:lnSpc>
                <a:spcPct val="100000"/>
              </a:lnSpc>
              <a:spcBef>
                <a:spcPts val="5"/>
              </a:spcBef>
            </a:pPr>
            <a:r>
              <a:rPr sz="3100" spc="-5" dirty="0">
                <a:solidFill>
                  <a:srgbClr val="FFFFFF"/>
                </a:solidFill>
                <a:latin typeface="Arial"/>
                <a:cs typeface="Arial"/>
              </a:rPr>
              <a:t>hidden</a:t>
            </a:r>
            <a:endParaRPr sz="31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27292" y="1676400"/>
            <a:ext cx="3894454" cy="5017135"/>
          </a:xfrm>
          <a:custGeom>
            <a:avLst/>
            <a:gdLst/>
            <a:ahLst/>
            <a:cxnLst/>
            <a:rect l="l" t="t" r="r" b="b"/>
            <a:pathLst>
              <a:path w="3894454" h="5017134">
                <a:moveTo>
                  <a:pt x="3894329" y="0"/>
                </a:moveTo>
                <a:lnTo>
                  <a:pt x="0" y="0"/>
                </a:lnTo>
                <a:lnTo>
                  <a:pt x="0" y="5016757"/>
                </a:lnTo>
                <a:lnTo>
                  <a:pt x="3894329" y="5016757"/>
                </a:lnTo>
                <a:lnTo>
                  <a:pt x="3894329" y="0"/>
                </a:lnTo>
                <a:close/>
              </a:path>
            </a:pathLst>
          </a:custGeom>
          <a:solidFill>
            <a:srgbClr val="1618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219754" y="3372611"/>
            <a:ext cx="3860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696908" y="4000500"/>
            <a:ext cx="977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01095" y="5939027"/>
            <a:ext cx="3489960" cy="73279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occupied;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unoccupied</a:t>
            </a:r>
            <a:endParaRPr sz="2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80"/>
              </a:spcBef>
            </a:pPr>
            <a:r>
              <a:rPr sz="2000" spc="-810" dirty="0">
                <a:solidFill>
                  <a:srgbClr val="FFFFFF"/>
                </a:solidFill>
                <a:latin typeface="Symbol"/>
                <a:cs typeface="Symbol"/>
              </a:rPr>
              <a:t></a:t>
            </a:r>
            <a:r>
              <a:rPr sz="1950" spc="-1214" baseline="-17094" dirty="0">
                <a:solidFill>
                  <a:srgbClr val="FFFFFF"/>
                </a:solidFill>
                <a:latin typeface="Symbol"/>
                <a:cs typeface="Symbol"/>
              </a:rPr>
              <a:t></a:t>
            </a:r>
            <a:r>
              <a:rPr sz="1950" spc="-1214" baseline="-1709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-209" baseline="-1709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occupanc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000" i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0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ec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4112" y="311403"/>
            <a:ext cx="734123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Single-season</a:t>
            </a:r>
            <a:r>
              <a:rPr sz="4000" spc="-25" dirty="0"/>
              <a:t> </a:t>
            </a:r>
            <a:r>
              <a:rPr sz="4000" dirty="0"/>
              <a:t>occupancy</a:t>
            </a:r>
            <a:r>
              <a:rPr sz="4000" spc="-25" dirty="0"/>
              <a:t> </a:t>
            </a:r>
            <a:r>
              <a:rPr sz="4000" dirty="0"/>
              <a:t>model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415983" y="1776124"/>
            <a:ext cx="3481070" cy="1393190"/>
            <a:chOff x="415983" y="1776124"/>
            <a:chExt cx="3481070" cy="1393190"/>
          </a:xfrm>
        </p:grpSpPr>
        <p:sp>
          <p:nvSpPr>
            <p:cNvPr id="4" name="object 4"/>
            <p:cNvSpPr/>
            <p:nvPr/>
          </p:nvSpPr>
          <p:spPr>
            <a:xfrm>
              <a:off x="422333" y="1782474"/>
              <a:ext cx="3468370" cy="1363345"/>
            </a:xfrm>
            <a:custGeom>
              <a:avLst/>
              <a:gdLst/>
              <a:ahLst/>
              <a:cxnLst/>
              <a:rect l="l" t="t" r="r" b="b"/>
              <a:pathLst>
                <a:path w="3468370" h="1363345">
                  <a:moveTo>
                    <a:pt x="0" y="1362848"/>
                  </a:moveTo>
                  <a:lnTo>
                    <a:pt x="3468176" y="1362848"/>
                  </a:lnTo>
                  <a:lnTo>
                    <a:pt x="3468176" y="0"/>
                  </a:lnTo>
                  <a:lnTo>
                    <a:pt x="0" y="0"/>
                  </a:lnTo>
                  <a:lnTo>
                    <a:pt x="0" y="1362848"/>
                  </a:lnTo>
                  <a:close/>
                </a:path>
              </a:pathLst>
            </a:custGeom>
            <a:solidFill>
              <a:srgbClr val="00B0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2333" y="1782474"/>
              <a:ext cx="3468370" cy="1380490"/>
            </a:xfrm>
            <a:custGeom>
              <a:avLst/>
              <a:gdLst/>
              <a:ahLst/>
              <a:cxnLst/>
              <a:rect l="l" t="t" r="r" b="b"/>
              <a:pathLst>
                <a:path w="3468370" h="1380489">
                  <a:moveTo>
                    <a:pt x="0" y="0"/>
                  </a:moveTo>
                  <a:lnTo>
                    <a:pt x="3468176" y="0"/>
                  </a:lnTo>
                  <a:lnTo>
                    <a:pt x="3468176" y="1379918"/>
                  </a:lnTo>
                  <a:lnTo>
                    <a:pt x="0" y="137991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B0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30461" y="1782474"/>
            <a:ext cx="3455670" cy="1356995"/>
          </a:xfrm>
          <a:prstGeom prst="rect">
            <a:avLst/>
          </a:prstGeom>
          <a:solidFill>
            <a:srgbClr val="00B0EA"/>
          </a:solidFill>
        </p:spPr>
        <p:txBody>
          <a:bodyPr vert="horz" wrap="square" lIns="0" tIns="336550" rIns="0" bIns="0" rtlCol="0">
            <a:spAutoFit/>
          </a:bodyPr>
          <a:lstStyle/>
          <a:p>
            <a:pPr marL="384175">
              <a:lnSpc>
                <a:spcPct val="100000"/>
              </a:lnSpc>
              <a:spcBef>
                <a:spcPts val="2650"/>
              </a:spcBef>
              <a:tabLst>
                <a:tab pos="1711325" algn="l"/>
              </a:tabLst>
            </a:pP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Initial	states</a:t>
            </a:r>
            <a:endParaRPr sz="40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19540" y="3138972"/>
            <a:ext cx="3481070" cy="1769745"/>
            <a:chOff x="419540" y="3138972"/>
            <a:chExt cx="3481070" cy="1769745"/>
          </a:xfrm>
        </p:grpSpPr>
        <p:sp>
          <p:nvSpPr>
            <p:cNvPr id="8" name="object 8"/>
            <p:cNvSpPr/>
            <p:nvPr/>
          </p:nvSpPr>
          <p:spPr>
            <a:xfrm>
              <a:off x="425890" y="3145322"/>
              <a:ext cx="3468370" cy="1757045"/>
            </a:xfrm>
            <a:custGeom>
              <a:avLst/>
              <a:gdLst/>
              <a:ahLst/>
              <a:cxnLst/>
              <a:rect l="l" t="t" r="r" b="b"/>
              <a:pathLst>
                <a:path w="3468370" h="1757045">
                  <a:moveTo>
                    <a:pt x="3468176" y="0"/>
                  </a:moveTo>
                  <a:lnTo>
                    <a:pt x="0" y="0"/>
                  </a:lnTo>
                  <a:lnTo>
                    <a:pt x="0" y="1756799"/>
                  </a:lnTo>
                  <a:lnTo>
                    <a:pt x="3468176" y="1756799"/>
                  </a:lnTo>
                  <a:lnTo>
                    <a:pt x="34681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5890" y="3145322"/>
              <a:ext cx="3468370" cy="1757045"/>
            </a:xfrm>
            <a:custGeom>
              <a:avLst/>
              <a:gdLst/>
              <a:ahLst/>
              <a:cxnLst/>
              <a:rect l="l" t="t" r="r" b="b"/>
              <a:pathLst>
                <a:path w="3468370" h="1757045">
                  <a:moveTo>
                    <a:pt x="0" y="0"/>
                  </a:moveTo>
                  <a:lnTo>
                    <a:pt x="3468176" y="0"/>
                  </a:lnTo>
                  <a:lnTo>
                    <a:pt x="3468176" y="1756800"/>
                  </a:lnTo>
                  <a:lnTo>
                    <a:pt x="0" y="1756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CBE4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373261" y="1763510"/>
            <a:ext cx="3481070" cy="1393190"/>
            <a:chOff x="4373261" y="1763510"/>
            <a:chExt cx="3481070" cy="1393190"/>
          </a:xfrm>
        </p:grpSpPr>
        <p:sp>
          <p:nvSpPr>
            <p:cNvPr id="11" name="object 11"/>
            <p:cNvSpPr/>
            <p:nvPr/>
          </p:nvSpPr>
          <p:spPr>
            <a:xfrm>
              <a:off x="4379611" y="1769860"/>
              <a:ext cx="3468370" cy="1380490"/>
            </a:xfrm>
            <a:custGeom>
              <a:avLst/>
              <a:gdLst/>
              <a:ahLst/>
              <a:cxnLst/>
              <a:rect l="l" t="t" r="r" b="b"/>
              <a:pathLst>
                <a:path w="3468370" h="1380489">
                  <a:moveTo>
                    <a:pt x="3468175" y="0"/>
                  </a:moveTo>
                  <a:lnTo>
                    <a:pt x="0" y="0"/>
                  </a:lnTo>
                  <a:lnTo>
                    <a:pt x="0" y="1379918"/>
                  </a:lnTo>
                  <a:lnTo>
                    <a:pt x="3468175" y="1379918"/>
                  </a:lnTo>
                  <a:lnTo>
                    <a:pt x="3468175" y="0"/>
                  </a:lnTo>
                  <a:close/>
                </a:path>
              </a:pathLst>
            </a:custGeom>
            <a:solidFill>
              <a:srgbClr val="00B0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79611" y="1769860"/>
              <a:ext cx="3468370" cy="1380490"/>
            </a:xfrm>
            <a:custGeom>
              <a:avLst/>
              <a:gdLst/>
              <a:ahLst/>
              <a:cxnLst/>
              <a:rect l="l" t="t" r="r" b="b"/>
              <a:pathLst>
                <a:path w="3468370" h="1380489">
                  <a:moveTo>
                    <a:pt x="0" y="0"/>
                  </a:moveTo>
                  <a:lnTo>
                    <a:pt x="3468176" y="0"/>
                  </a:lnTo>
                  <a:lnTo>
                    <a:pt x="3468176" y="1379918"/>
                  </a:lnTo>
                  <a:lnTo>
                    <a:pt x="0" y="137991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B0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379611" y="1763510"/>
            <a:ext cx="3468370" cy="1376045"/>
          </a:xfrm>
          <a:prstGeom prst="rect">
            <a:avLst/>
          </a:prstGeom>
          <a:solidFill>
            <a:srgbClr val="00B0EA"/>
          </a:solidFill>
        </p:spPr>
        <p:txBody>
          <a:bodyPr vert="horz" wrap="square" lIns="0" tIns="172720" rIns="0" bIns="0" rtlCol="0">
            <a:spAutoFit/>
          </a:bodyPr>
          <a:lstStyle/>
          <a:p>
            <a:pPr marL="844550" marR="836930" indent="295910">
              <a:lnSpc>
                <a:spcPts val="4100"/>
              </a:lnSpc>
              <a:spcBef>
                <a:spcPts val="1360"/>
              </a:spcBef>
            </a:pP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State </a:t>
            </a: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rocess</a:t>
            </a:r>
            <a:endParaRPr sz="40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326980" y="1759054"/>
            <a:ext cx="3481070" cy="1393190"/>
            <a:chOff x="8326980" y="1759054"/>
            <a:chExt cx="3481070" cy="1393190"/>
          </a:xfrm>
        </p:grpSpPr>
        <p:sp>
          <p:nvSpPr>
            <p:cNvPr id="15" name="object 15"/>
            <p:cNvSpPr/>
            <p:nvPr/>
          </p:nvSpPr>
          <p:spPr>
            <a:xfrm>
              <a:off x="8333330" y="1765404"/>
              <a:ext cx="3468370" cy="1380490"/>
            </a:xfrm>
            <a:custGeom>
              <a:avLst/>
              <a:gdLst/>
              <a:ahLst/>
              <a:cxnLst/>
              <a:rect l="l" t="t" r="r" b="b"/>
              <a:pathLst>
                <a:path w="3468370" h="1380489">
                  <a:moveTo>
                    <a:pt x="3468176" y="0"/>
                  </a:moveTo>
                  <a:lnTo>
                    <a:pt x="0" y="0"/>
                  </a:lnTo>
                  <a:lnTo>
                    <a:pt x="0" y="1379917"/>
                  </a:lnTo>
                  <a:lnTo>
                    <a:pt x="3468176" y="1379917"/>
                  </a:lnTo>
                  <a:lnTo>
                    <a:pt x="3468176" y="0"/>
                  </a:lnTo>
                  <a:close/>
                </a:path>
              </a:pathLst>
            </a:custGeom>
            <a:solidFill>
              <a:srgbClr val="00B0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333330" y="1765404"/>
              <a:ext cx="3468370" cy="1380490"/>
            </a:xfrm>
            <a:custGeom>
              <a:avLst/>
              <a:gdLst/>
              <a:ahLst/>
              <a:cxnLst/>
              <a:rect l="l" t="t" r="r" b="b"/>
              <a:pathLst>
                <a:path w="3468370" h="1380489">
                  <a:moveTo>
                    <a:pt x="0" y="0"/>
                  </a:moveTo>
                  <a:lnTo>
                    <a:pt x="3468176" y="0"/>
                  </a:lnTo>
                  <a:lnTo>
                    <a:pt x="3468176" y="1379918"/>
                  </a:lnTo>
                  <a:lnTo>
                    <a:pt x="0" y="137991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B0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4373261" y="3138972"/>
            <a:ext cx="3481070" cy="1769745"/>
            <a:chOff x="4373261" y="3138972"/>
            <a:chExt cx="3481070" cy="1769745"/>
          </a:xfrm>
        </p:grpSpPr>
        <p:sp>
          <p:nvSpPr>
            <p:cNvPr id="18" name="object 18"/>
            <p:cNvSpPr/>
            <p:nvPr/>
          </p:nvSpPr>
          <p:spPr>
            <a:xfrm>
              <a:off x="4379611" y="3145322"/>
              <a:ext cx="3468370" cy="1757045"/>
            </a:xfrm>
            <a:custGeom>
              <a:avLst/>
              <a:gdLst/>
              <a:ahLst/>
              <a:cxnLst/>
              <a:rect l="l" t="t" r="r" b="b"/>
              <a:pathLst>
                <a:path w="3468370" h="1757045">
                  <a:moveTo>
                    <a:pt x="3468175" y="0"/>
                  </a:moveTo>
                  <a:lnTo>
                    <a:pt x="0" y="0"/>
                  </a:lnTo>
                  <a:lnTo>
                    <a:pt x="0" y="1756799"/>
                  </a:lnTo>
                  <a:lnTo>
                    <a:pt x="3468175" y="1756799"/>
                  </a:lnTo>
                  <a:lnTo>
                    <a:pt x="34681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79611" y="3145322"/>
              <a:ext cx="3468370" cy="1757045"/>
            </a:xfrm>
            <a:custGeom>
              <a:avLst/>
              <a:gdLst/>
              <a:ahLst/>
              <a:cxnLst/>
              <a:rect l="l" t="t" r="r" b="b"/>
              <a:pathLst>
                <a:path w="3468370" h="1757045">
                  <a:moveTo>
                    <a:pt x="0" y="0"/>
                  </a:moveTo>
                  <a:lnTo>
                    <a:pt x="3468176" y="0"/>
                  </a:lnTo>
                  <a:lnTo>
                    <a:pt x="3468176" y="1756800"/>
                  </a:lnTo>
                  <a:lnTo>
                    <a:pt x="0" y="1756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CBE4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21486" y="3332430"/>
              <a:ext cx="2606230" cy="1489663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8333330" y="1759054"/>
            <a:ext cx="3468370" cy="1380490"/>
          </a:xfrm>
          <a:prstGeom prst="rect">
            <a:avLst/>
          </a:prstGeom>
          <a:solidFill>
            <a:srgbClr val="00B0EA"/>
          </a:solidFill>
        </p:spPr>
        <p:txBody>
          <a:bodyPr vert="horz" wrap="square" lIns="0" tIns="176530" rIns="0" bIns="0" rtlCol="0">
            <a:spAutoFit/>
          </a:bodyPr>
          <a:lstStyle/>
          <a:p>
            <a:pPr marL="844550" marR="356870" indent="-480695">
              <a:lnSpc>
                <a:spcPts val="4079"/>
              </a:lnSpc>
              <a:spcBef>
                <a:spcPts val="1390"/>
              </a:spcBef>
            </a:pP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servat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n 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endParaRPr sz="40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326980" y="3138972"/>
            <a:ext cx="3481070" cy="1769745"/>
            <a:chOff x="8326980" y="3138972"/>
            <a:chExt cx="3481070" cy="1769745"/>
          </a:xfrm>
        </p:grpSpPr>
        <p:sp>
          <p:nvSpPr>
            <p:cNvPr id="23" name="object 23"/>
            <p:cNvSpPr/>
            <p:nvPr/>
          </p:nvSpPr>
          <p:spPr>
            <a:xfrm>
              <a:off x="8333330" y="3145322"/>
              <a:ext cx="3468370" cy="1757045"/>
            </a:xfrm>
            <a:custGeom>
              <a:avLst/>
              <a:gdLst/>
              <a:ahLst/>
              <a:cxnLst/>
              <a:rect l="l" t="t" r="r" b="b"/>
              <a:pathLst>
                <a:path w="3468370" h="1757045">
                  <a:moveTo>
                    <a:pt x="3468176" y="0"/>
                  </a:moveTo>
                  <a:lnTo>
                    <a:pt x="0" y="0"/>
                  </a:lnTo>
                  <a:lnTo>
                    <a:pt x="0" y="1756799"/>
                  </a:lnTo>
                  <a:lnTo>
                    <a:pt x="3468176" y="1756799"/>
                  </a:lnTo>
                  <a:lnTo>
                    <a:pt x="34681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333330" y="3145322"/>
              <a:ext cx="3468370" cy="1757045"/>
            </a:xfrm>
            <a:custGeom>
              <a:avLst/>
              <a:gdLst/>
              <a:ahLst/>
              <a:cxnLst/>
              <a:rect l="l" t="t" r="r" b="b"/>
              <a:pathLst>
                <a:path w="3468370" h="1757045">
                  <a:moveTo>
                    <a:pt x="0" y="0"/>
                  </a:moveTo>
                  <a:lnTo>
                    <a:pt x="3468176" y="0"/>
                  </a:lnTo>
                  <a:lnTo>
                    <a:pt x="3468176" y="1756800"/>
                  </a:lnTo>
                  <a:lnTo>
                    <a:pt x="0" y="1756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CBE4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5" name="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9320" y="3405198"/>
            <a:ext cx="3052706" cy="1265595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8610469" y="3265693"/>
            <a:ext cx="2872105" cy="1589405"/>
            <a:chOff x="8610469" y="3265693"/>
            <a:chExt cx="2872105" cy="1589405"/>
          </a:xfrm>
        </p:grpSpPr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10469" y="3755307"/>
              <a:ext cx="2871617" cy="109922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54985" y="3265693"/>
              <a:ext cx="1066143" cy="52644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04496" y="3265694"/>
              <a:ext cx="1031361" cy="526446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4968839" y="4869688"/>
            <a:ext cx="250126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dirty="0">
                <a:solidFill>
                  <a:srgbClr val="FFFFFF"/>
                </a:solidFill>
                <a:latin typeface="Arial"/>
                <a:cs typeface="Arial"/>
              </a:rPr>
              <a:t>Markov</a:t>
            </a:r>
            <a:r>
              <a:rPr sz="31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00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31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703034" y="4869688"/>
            <a:ext cx="120840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31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100" dirty="0">
                <a:solidFill>
                  <a:srgbClr val="FFFFFF"/>
                </a:solidFill>
                <a:latin typeface="Arial"/>
                <a:cs typeface="Arial"/>
              </a:rPr>
              <a:t>dden</a:t>
            </a:r>
            <a:endParaRPr sz="31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219754" y="3372611"/>
            <a:ext cx="3860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696908" y="4000500"/>
            <a:ext cx="977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435803" y="3357372"/>
            <a:ext cx="977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489657" y="3982211"/>
            <a:ext cx="977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01095" y="5939027"/>
            <a:ext cx="3489960" cy="73279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occupied;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unoccupied</a:t>
            </a:r>
            <a:endParaRPr sz="2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80"/>
              </a:spcBef>
            </a:pPr>
            <a:r>
              <a:rPr sz="2000" spc="-810" dirty="0">
                <a:solidFill>
                  <a:srgbClr val="FFFFFF"/>
                </a:solidFill>
                <a:latin typeface="Symbol"/>
                <a:cs typeface="Symbol"/>
              </a:rPr>
              <a:t></a:t>
            </a:r>
            <a:r>
              <a:rPr sz="1950" spc="-1214" baseline="-17094" dirty="0">
                <a:solidFill>
                  <a:srgbClr val="FFFFFF"/>
                </a:solidFill>
                <a:latin typeface="Symbol"/>
                <a:cs typeface="Symbol"/>
              </a:rPr>
              <a:t></a:t>
            </a:r>
            <a:r>
              <a:rPr sz="1950" spc="-1214" baseline="-1709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-209" baseline="-1709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occupanc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000" i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0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ec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7668" y="324612"/>
            <a:ext cx="305308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5" dirty="0"/>
              <a:t>Data</a:t>
            </a:r>
            <a:r>
              <a:rPr sz="3800" spc="-90" dirty="0"/>
              <a:t> </a:t>
            </a:r>
            <a:r>
              <a:rPr sz="3800" spc="-5" dirty="0"/>
              <a:t>structure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1157668" y="1742439"/>
            <a:ext cx="619188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4485" indent="-311785">
              <a:lnSpc>
                <a:spcPct val="100000"/>
              </a:lnSpc>
              <a:spcBef>
                <a:spcPts val="100"/>
              </a:spcBef>
              <a:buClr>
                <a:srgbClr val="A6A6A6"/>
              </a:buClr>
              <a:buChar char="•"/>
              <a:tabLst>
                <a:tab pos="323850" algn="l"/>
                <a:tab pos="324485" algn="l"/>
              </a:tabLst>
            </a:pPr>
            <a:r>
              <a:rPr sz="2500" spc="-25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 do repeated</a:t>
            </a: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i="1" spc="-5" dirty="0">
                <a:solidFill>
                  <a:srgbClr val="FFFFFF"/>
                </a:solidFill>
                <a:latin typeface="Arial"/>
                <a:cs typeface="Arial"/>
              </a:rPr>
              <a:t>observations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25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 site</a:t>
            </a:r>
            <a:endParaRPr sz="25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250411" y="2879110"/>
          <a:ext cx="3792219" cy="25628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2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8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8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24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R="16510"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visit</a:t>
                      </a:r>
                      <a:r>
                        <a:rPr sz="2000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visit</a:t>
                      </a:r>
                      <a:r>
                        <a:rPr sz="2000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visit</a:t>
                      </a:r>
                      <a:r>
                        <a:rPr sz="2000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715">
                <a:tc>
                  <a:txBody>
                    <a:bodyPr/>
                    <a:lstStyle/>
                    <a:p>
                      <a:pPr marR="16510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site</a:t>
                      </a:r>
                      <a:r>
                        <a:rPr sz="20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R="16510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1B1B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080">
                <a:tc>
                  <a:txBody>
                    <a:bodyPr/>
                    <a:lstStyle/>
                    <a:p>
                      <a:pPr marR="16510"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site</a:t>
                      </a:r>
                      <a:r>
                        <a:rPr sz="20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R="16510"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solidFill>
                      <a:srgbClr val="1B1B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809">
                <a:tc>
                  <a:txBody>
                    <a:bodyPr/>
                    <a:lstStyle/>
                    <a:p>
                      <a:pPr marR="1651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R="1651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solidFill>
                      <a:srgbClr val="1B1B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809">
                <a:tc>
                  <a:txBody>
                    <a:bodyPr/>
                    <a:lstStyle/>
                    <a:p>
                      <a:pPr marR="1651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site</a:t>
                      </a:r>
                      <a:r>
                        <a:rPr sz="20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R="1651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7668" y="324612"/>
            <a:ext cx="233235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5" dirty="0"/>
              <a:t>Covariates</a:t>
            </a:r>
            <a:endParaRPr sz="3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7668" y="324612"/>
            <a:ext cx="233235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5" dirty="0"/>
              <a:t>Covariates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1157668" y="1742439"/>
            <a:ext cx="612838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4485" indent="-311785">
              <a:lnSpc>
                <a:spcPct val="100000"/>
              </a:lnSpc>
              <a:spcBef>
                <a:spcPts val="100"/>
              </a:spcBef>
              <a:buClr>
                <a:srgbClr val="A6A6A6"/>
              </a:buClr>
              <a:buChar char="•"/>
              <a:tabLst>
                <a:tab pos="323850" algn="l"/>
                <a:tab pos="324485" algn="l"/>
              </a:tabLst>
            </a:pP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Site-level</a:t>
            </a:r>
            <a:r>
              <a:rPr sz="25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covariates </a:t>
            </a: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(e.g.</a:t>
            </a:r>
            <a:r>
              <a:rPr sz="25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% forest</a:t>
            </a:r>
            <a:r>
              <a:rPr sz="25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cover)</a:t>
            </a:r>
            <a:endParaRPr sz="25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250411" y="2879110"/>
          <a:ext cx="5688327" cy="2563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2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8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8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80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80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24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R="16510"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visit</a:t>
                      </a:r>
                      <a:r>
                        <a:rPr sz="2000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visit</a:t>
                      </a:r>
                      <a:r>
                        <a:rPr sz="2000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visit</a:t>
                      </a:r>
                      <a:r>
                        <a:rPr sz="2000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habitat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715"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site</a:t>
                      </a:r>
                      <a:r>
                        <a:rPr sz="20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R="16510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good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1B1B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7335"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site</a:t>
                      </a:r>
                      <a:r>
                        <a:rPr sz="20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9695" marR="116839" indent="246379">
                        <a:lnSpc>
                          <a:spcPct val="168000"/>
                        </a:lnSpc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… </a:t>
                      </a:r>
                      <a:r>
                        <a:rPr sz="200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site</a:t>
                      </a:r>
                      <a:r>
                        <a:rPr sz="2000" spc="-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R="16510"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321945" marR="339090" algn="ctr">
                        <a:lnSpc>
                          <a:spcPct val="168000"/>
                        </a:lnSpc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…  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346710" marR="339090" algn="ctr">
                        <a:lnSpc>
                          <a:spcPct val="168000"/>
                        </a:lnSpc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…  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346710" marR="339090" algn="ctr">
                        <a:lnSpc>
                          <a:spcPct val="168000"/>
                        </a:lnSpc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…  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bad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261620" marR="254000" indent="84455">
                        <a:lnSpc>
                          <a:spcPct val="168000"/>
                        </a:lnSpc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… </a:t>
                      </a:r>
                      <a:r>
                        <a:rPr sz="200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bad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284988"/>
            <a:ext cx="95980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Occupancy</a:t>
            </a:r>
            <a:r>
              <a:rPr sz="4400" spc="-5" dirty="0"/>
              <a:t> </a:t>
            </a:r>
            <a:r>
              <a:rPr sz="4400" dirty="0"/>
              <a:t>to </a:t>
            </a:r>
            <a:r>
              <a:rPr sz="4400" spc="-5" dirty="0"/>
              <a:t>map</a:t>
            </a:r>
            <a:r>
              <a:rPr sz="4400" dirty="0"/>
              <a:t> </a:t>
            </a:r>
            <a:r>
              <a:rPr sz="4400" spc="-5" dirty="0"/>
              <a:t>species distribution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4977" y="1911603"/>
            <a:ext cx="9077960" cy="3436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Occupancy: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proportion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an area occupied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a species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150">
              <a:latin typeface="Arial"/>
              <a:cs typeface="Arial"/>
            </a:endParaRPr>
          </a:p>
          <a:p>
            <a:pPr marL="324485" indent="-311785">
              <a:lnSpc>
                <a:spcPct val="100000"/>
              </a:lnSpc>
              <a:buClr>
                <a:srgbClr val="A6A6A6"/>
              </a:buClr>
              <a:buChar char="-"/>
              <a:tabLst>
                <a:tab pos="323850" algn="l"/>
                <a:tab pos="324485" algn="l"/>
              </a:tabLst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Species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range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dynamics</a:t>
            </a:r>
            <a:endParaRPr sz="2800">
              <a:latin typeface="Arial"/>
              <a:cs typeface="Arial"/>
            </a:endParaRPr>
          </a:p>
          <a:p>
            <a:pPr marL="324485" indent="-311785">
              <a:lnSpc>
                <a:spcPct val="100000"/>
              </a:lnSpc>
              <a:spcBef>
                <a:spcPts val="2545"/>
              </a:spcBef>
              <a:buClr>
                <a:srgbClr val="A6A6A6"/>
              </a:buClr>
              <a:buChar char="-"/>
              <a:tabLst>
                <a:tab pos="323850" algn="l"/>
                <a:tab pos="324485" algn="l"/>
              </a:tabLst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Habitat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preferences</a:t>
            </a:r>
            <a:endParaRPr sz="2800">
              <a:latin typeface="Arial"/>
              <a:cs typeface="Arial"/>
            </a:endParaRPr>
          </a:p>
          <a:p>
            <a:pPr marL="324485" indent="-311785">
              <a:lnSpc>
                <a:spcPct val="100000"/>
              </a:lnSpc>
              <a:spcBef>
                <a:spcPts val="2520"/>
              </a:spcBef>
              <a:buClr>
                <a:srgbClr val="A6A6A6"/>
              </a:buClr>
              <a:buChar char="-"/>
              <a:tabLst>
                <a:tab pos="323850" algn="l"/>
                <a:tab pos="324485" algn="l"/>
              </a:tabLst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Metapopulation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dynamics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977" y="5633211"/>
            <a:ext cx="6927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3850" algn="l"/>
              </a:tabLst>
            </a:pPr>
            <a:r>
              <a:rPr sz="2800" dirty="0">
                <a:solidFill>
                  <a:srgbClr val="A6A6A6"/>
                </a:solidFill>
                <a:latin typeface="Arial"/>
                <a:cs typeface="Arial"/>
              </a:rPr>
              <a:t>-	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000123" y="2584329"/>
          <a:ext cx="2273299" cy="3078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2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41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4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A8B2B2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A8B2B2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A8B2B2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A8B2B2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A8B2B2"/>
                      </a:solidFill>
                      <a:prstDash val="solid"/>
                    </a:lnL>
                    <a:lnR w="19050">
                      <a:solidFill>
                        <a:srgbClr val="A8B2B2"/>
                      </a:solidFill>
                      <a:prstDash val="solid"/>
                    </a:lnR>
                    <a:lnT w="19050">
                      <a:solidFill>
                        <a:srgbClr val="A8B2B2"/>
                      </a:solidFill>
                      <a:prstDash val="solid"/>
                    </a:lnT>
                    <a:lnB w="19050">
                      <a:solidFill>
                        <a:srgbClr val="A8B2B2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A8B2B2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A8B2B2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917529" y="6439915"/>
            <a:ext cx="4153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Levins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1967, McKenzie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sz="1800" i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FFFFFF"/>
                </a:solidFill>
                <a:latin typeface="Arial"/>
                <a:cs typeface="Arial"/>
              </a:rPr>
              <a:t>al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. 2003,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2006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33220" y="5198364"/>
            <a:ext cx="14420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10/40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0.25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7668" y="324612"/>
            <a:ext cx="233235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5" dirty="0"/>
              <a:t>Covariates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1157668" y="1742439"/>
            <a:ext cx="697420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4485" indent="-311785">
              <a:lnSpc>
                <a:spcPct val="100000"/>
              </a:lnSpc>
              <a:spcBef>
                <a:spcPts val="100"/>
              </a:spcBef>
              <a:buClr>
                <a:srgbClr val="A6A6A6"/>
              </a:buClr>
              <a:buChar char="•"/>
              <a:tabLst>
                <a:tab pos="323850" algn="l"/>
                <a:tab pos="324485" algn="l"/>
              </a:tabLst>
            </a:pP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Observation-level</a:t>
            </a: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covariates</a:t>
            </a:r>
            <a:r>
              <a:rPr sz="25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(e.g.</a:t>
            </a:r>
            <a:r>
              <a:rPr sz="25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temperature)</a:t>
            </a:r>
            <a:endParaRPr sz="25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250411" y="2879110"/>
          <a:ext cx="6859265" cy="2563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4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6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6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69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69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69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69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24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visit</a:t>
                      </a:r>
                      <a:r>
                        <a:rPr sz="2000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visit</a:t>
                      </a:r>
                      <a:r>
                        <a:rPr sz="2000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visit</a:t>
                      </a:r>
                      <a:r>
                        <a:rPr sz="2000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date1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date2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date3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715"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site</a:t>
                      </a:r>
                      <a:r>
                        <a:rPr sz="20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1B1B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7335"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site</a:t>
                      </a:r>
                      <a:r>
                        <a:rPr sz="20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125730" marR="102235" indent="246379">
                        <a:lnSpc>
                          <a:spcPct val="168000"/>
                        </a:lnSpc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… </a:t>
                      </a:r>
                      <a:r>
                        <a:rPr sz="200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site</a:t>
                      </a:r>
                      <a:r>
                        <a:rPr sz="2000" spc="-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307340" marR="283845" algn="ctr">
                        <a:lnSpc>
                          <a:spcPct val="168000"/>
                        </a:lnSpc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…  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291465" marR="283845" algn="ctr">
                        <a:lnSpc>
                          <a:spcPct val="168000"/>
                        </a:lnSpc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…  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291465" marR="283845" algn="ctr">
                        <a:lnSpc>
                          <a:spcPct val="168000"/>
                        </a:lnSpc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…  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-4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63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7668" y="324612"/>
            <a:ext cx="233235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5" dirty="0"/>
              <a:t>Covariates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1157668" y="1742439"/>
            <a:ext cx="9347835" cy="148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4485" indent="-311785">
              <a:lnSpc>
                <a:spcPct val="100000"/>
              </a:lnSpc>
              <a:spcBef>
                <a:spcPts val="100"/>
              </a:spcBef>
              <a:buClr>
                <a:srgbClr val="A6A6A6"/>
              </a:buClr>
              <a:buChar char="•"/>
              <a:tabLst>
                <a:tab pos="323850" algn="l"/>
                <a:tab pos="324485" algn="l"/>
              </a:tabLst>
            </a:pP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Allow occupancy</a:t>
            </a:r>
            <a:r>
              <a:rPr sz="25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detection</a:t>
            </a:r>
            <a:r>
              <a:rPr sz="25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5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5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5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covariates</a:t>
            </a:r>
            <a:endParaRPr sz="2500">
              <a:latin typeface="Arial"/>
              <a:cs typeface="Arial"/>
            </a:endParaRPr>
          </a:p>
          <a:p>
            <a:pPr marL="323850" marR="5080" indent="-311785">
              <a:lnSpc>
                <a:spcPct val="100000"/>
              </a:lnSpc>
              <a:spcBef>
                <a:spcPts val="2495"/>
              </a:spcBef>
              <a:buClr>
                <a:srgbClr val="A6A6A6"/>
              </a:buClr>
              <a:buChar char="•"/>
              <a:tabLst>
                <a:tab pos="323850" algn="l"/>
                <a:tab pos="324485" algn="l"/>
              </a:tabLst>
            </a:pP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When </a:t>
            </a:r>
            <a:r>
              <a:rPr sz="2500" spc="-10" dirty="0">
                <a:solidFill>
                  <a:srgbClr val="FFFFFF"/>
                </a:solidFill>
                <a:latin typeface="Arial"/>
                <a:cs typeface="Arial"/>
              </a:rPr>
              <a:t>dealing</a:t>
            </a: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with probabilities</a:t>
            </a:r>
            <a:r>
              <a:rPr sz="25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between </a:t>
            </a: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0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and 1,</a:t>
            </a:r>
            <a:r>
              <a:rPr sz="25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we need</a:t>
            </a: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 a </a:t>
            </a:r>
            <a:r>
              <a:rPr sz="2500" spc="-10" dirty="0">
                <a:solidFill>
                  <a:srgbClr val="FFFFFF"/>
                </a:solidFill>
                <a:latin typeface="Arial"/>
                <a:cs typeface="Arial"/>
              </a:rPr>
              <a:t>link </a:t>
            </a:r>
            <a:r>
              <a:rPr sz="2500" spc="-6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 (as</a:t>
            </a:r>
            <a:r>
              <a:rPr sz="25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 GLMs)</a:t>
            </a:r>
            <a:r>
              <a:rPr sz="25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to force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estimates</a:t>
            </a:r>
            <a:r>
              <a:rPr sz="25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remain</a:t>
            </a: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5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range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52618" y="3700456"/>
            <a:ext cx="396875" cy="294640"/>
          </a:xfrm>
          <a:custGeom>
            <a:avLst/>
            <a:gdLst/>
            <a:ahLst/>
            <a:cxnLst/>
            <a:rect l="l" t="t" r="r" b="b"/>
            <a:pathLst>
              <a:path w="396875" h="294639">
                <a:moveTo>
                  <a:pt x="302592" y="0"/>
                </a:moveTo>
                <a:lnTo>
                  <a:pt x="298406" y="11936"/>
                </a:lnTo>
                <a:lnTo>
                  <a:pt x="315430" y="19325"/>
                </a:lnTo>
                <a:lnTo>
                  <a:pt x="330070" y="29552"/>
                </a:lnTo>
                <a:lnTo>
                  <a:pt x="359798" y="76957"/>
                </a:lnTo>
                <a:lnTo>
                  <a:pt x="368479" y="120481"/>
                </a:lnTo>
                <a:lnTo>
                  <a:pt x="369564" y="145572"/>
                </a:lnTo>
                <a:lnTo>
                  <a:pt x="368474" y="171510"/>
                </a:lnTo>
                <a:lnTo>
                  <a:pt x="359754" y="216236"/>
                </a:lnTo>
                <a:lnTo>
                  <a:pt x="342255" y="251167"/>
                </a:lnTo>
                <a:lnTo>
                  <a:pt x="298871" y="282153"/>
                </a:lnTo>
                <a:lnTo>
                  <a:pt x="302592" y="294090"/>
                </a:lnTo>
                <a:lnTo>
                  <a:pt x="342706" y="275273"/>
                </a:lnTo>
                <a:lnTo>
                  <a:pt x="372200" y="242698"/>
                </a:lnTo>
                <a:lnTo>
                  <a:pt x="390338" y="199076"/>
                </a:lnTo>
                <a:lnTo>
                  <a:pt x="396384" y="147123"/>
                </a:lnTo>
                <a:lnTo>
                  <a:pt x="394868" y="120162"/>
                </a:lnTo>
                <a:lnTo>
                  <a:pt x="382737" y="72374"/>
                </a:lnTo>
                <a:lnTo>
                  <a:pt x="358678" y="33471"/>
                </a:lnTo>
                <a:lnTo>
                  <a:pt x="323913" y="7698"/>
                </a:lnTo>
                <a:lnTo>
                  <a:pt x="302592" y="0"/>
                </a:lnTo>
                <a:close/>
              </a:path>
              <a:path w="396875" h="294639">
                <a:moveTo>
                  <a:pt x="93792" y="0"/>
                </a:moveTo>
                <a:lnTo>
                  <a:pt x="53775" y="18855"/>
                </a:lnTo>
                <a:lnTo>
                  <a:pt x="24262" y="51546"/>
                </a:lnTo>
                <a:lnTo>
                  <a:pt x="6065" y="95245"/>
                </a:lnTo>
                <a:lnTo>
                  <a:pt x="0" y="147123"/>
                </a:lnTo>
                <a:lnTo>
                  <a:pt x="1511" y="174141"/>
                </a:lnTo>
                <a:lnTo>
                  <a:pt x="13603" y="221929"/>
                </a:lnTo>
                <a:lnTo>
                  <a:pt x="37604" y="260705"/>
                </a:lnTo>
                <a:lnTo>
                  <a:pt x="72407" y="286401"/>
                </a:lnTo>
                <a:lnTo>
                  <a:pt x="93792" y="294090"/>
                </a:lnTo>
                <a:lnTo>
                  <a:pt x="97513" y="282153"/>
                </a:lnTo>
                <a:lnTo>
                  <a:pt x="80755" y="274731"/>
                </a:lnTo>
                <a:lnTo>
                  <a:pt x="66294" y="264402"/>
                </a:lnTo>
                <a:lnTo>
                  <a:pt x="36630" y="216236"/>
                </a:lnTo>
                <a:lnTo>
                  <a:pt x="27909" y="171510"/>
                </a:lnTo>
                <a:lnTo>
                  <a:pt x="26819" y="145572"/>
                </a:lnTo>
                <a:lnTo>
                  <a:pt x="27909" y="120481"/>
                </a:lnTo>
                <a:lnTo>
                  <a:pt x="36630" y="76957"/>
                </a:lnTo>
                <a:lnTo>
                  <a:pt x="54158" y="42618"/>
                </a:lnTo>
                <a:lnTo>
                  <a:pt x="97977" y="11936"/>
                </a:lnTo>
                <a:lnTo>
                  <a:pt x="937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57668" y="3607815"/>
            <a:ext cx="6855459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4485" indent="-311785">
              <a:lnSpc>
                <a:spcPct val="100000"/>
              </a:lnSpc>
              <a:spcBef>
                <a:spcPts val="100"/>
              </a:spcBef>
              <a:buClr>
                <a:srgbClr val="A6A6A6"/>
              </a:buClr>
              <a:buChar char="•"/>
              <a:tabLst>
                <a:tab pos="323850" algn="l"/>
                <a:tab pos="324485" algn="l"/>
                <a:tab pos="5698490" algn="l"/>
                <a:tab pos="6106795" algn="l"/>
              </a:tabLst>
            </a:pPr>
            <a:r>
              <a:rPr sz="2500" spc="-25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25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usually</a:t>
            </a:r>
            <a:r>
              <a:rPr sz="25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25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5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Arial"/>
                <a:cs typeface="Arial"/>
              </a:rPr>
              <a:t>logit</a:t>
            </a:r>
            <a:r>
              <a:rPr sz="25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sz="25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Cambria Math"/>
                <a:cs typeface="Cambria Math"/>
              </a:rPr>
              <a:t>logit	</a:t>
            </a:r>
            <a:r>
              <a:rPr sz="2500" dirty="0">
                <a:solidFill>
                  <a:srgbClr val="FFFFFF"/>
                </a:solidFill>
                <a:latin typeface="Cambria Math"/>
                <a:cs typeface="Cambria Math"/>
              </a:rPr>
              <a:t>𝜃	=</a:t>
            </a:r>
            <a:r>
              <a:rPr sz="2500" spc="50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Cambria Math"/>
                <a:cs typeface="Cambria Math"/>
              </a:rPr>
              <a:t>log</a:t>
            </a:r>
            <a:endParaRPr sz="25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081175" y="3585628"/>
            <a:ext cx="711200" cy="523875"/>
          </a:xfrm>
          <a:custGeom>
            <a:avLst/>
            <a:gdLst/>
            <a:ahLst/>
            <a:cxnLst/>
            <a:rect l="l" t="t" r="r" b="b"/>
            <a:pathLst>
              <a:path w="711200" h="523875">
                <a:moveTo>
                  <a:pt x="118135" y="12407"/>
                </a:moveTo>
                <a:lnTo>
                  <a:pt x="66522" y="37363"/>
                </a:lnTo>
                <a:lnTo>
                  <a:pt x="30619" y="96735"/>
                </a:lnTo>
                <a:lnTo>
                  <a:pt x="17221" y="133438"/>
                </a:lnTo>
                <a:lnTo>
                  <a:pt x="7658" y="173164"/>
                </a:lnTo>
                <a:lnTo>
                  <a:pt x="1917" y="215912"/>
                </a:lnTo>
                <a:lnTo>
                  <a:pt x="0" y="261696"/>
                </a:lnTo>
                <a:lnTo>
                  <a:pt x="1917" y="307225"/>
                </a:lnTo>
                <a:lnTo>
                  <a:pt x="7658" y="349897"/>
                </a:lnTo>
                <a:lnTo>
                  <a:pt x="17221" y="389712"/>
                </a:lnTo>
                <a:lnTo>
                  <a:pt x="30619" y="426643"/>
                </a:lnTo>
                <a:lnTo>
                  <a:pt x="66522" y="486410"/>
                </a:lnTo>
                <a:lnTo>
                  <a:pt x="113017" y="523684"/>
                </a:lnTo>
                <a:lnTo>
                  <a:pt x="118135" y="511289"/>
                </a:lnTo>
                <a:lnTo>
                  <a:pt x="98425" y="495376"/>
                </a:lnTo>
                <a:lnTo>
                  <a:pt x="81000" y="474624"/>
                </a:lnTo>
                <a:lnTo>
                  <a:pt x="53022" y="418579"/>
                </a:lnTo>
                <a:lnTo>
                  <a:pt x="35458" y="346570"/>
                </a:lnTo>
                <a:lnTo>
                  <a:pt x="31076" y="305854"/>
                </a:lnTo>
                <a:lnTo>
                  <a:pt x="29616" y="262001"/>
                </a:lnTo>
                <a:lnTo>
                  <a:pt x="31089" y="217449"/>
                </a:lnTo>
                <a:lnTo>
                  <a:pt x="35521" y="176326"/>
                </a:lnTo>
                <a:lnTo>
                  <a:pt x="42913" y="138645"/>
                </a:lnTo>
                <a:lnTo>
                  <a:pt x="66167" y="74269"/>
                </a:lnTo>
                <a:lnTo>
                  <a:pt x="98615" y="28270"/>
                </a:lnTo>
                <a:lnTo>
                  <a:pt x="118135" y="12407"/>
                </a:lnTo>
                <a:close/>
              </a:path>
              <a:path w="711200" h="523875">
                <a:moveTo>
                  <a:pt x="582193" y="250901"/>
                </a:moveTo>
                <a:lnTo>
                  <a:pt x="124993" y="250901"/>
                </a:lnTo>
                <a:lnTo>
                  <a:pt x="124993" y="276301"/>
                </a:lnTo>
                <a:lnTo>
                  <a:pt x="582193" y="276301"/>
                </a:lnTo>
                <a:lnTo>
                  <a:pt x="582193" y="250901"/>
                </a:lnTo>
                <a:close/>
              </a:path>
              <a:path w="711200" h="523875">
                <a:moveTo>
                  <a:pt x="711187" y="261696"/>
                </a:moveTo>
                <a:lnTo>
                  <a:pt x="709269" y="215912"/>
                </a:lnTo>
                <a:lnTo>
                  <a:pt x="703529" y="173164"/>
                </a:lnTo>
                <a:lnTo>
                  <a:pt x="693966" y="133438"/>
                </a:lnTo>
                <a:lnTo>
                  <a:pt x="680567" y="96735"/>
                </a:lnTo>
                <a:lnTo>
                  <a:pt x="644626" y="37363"/>
                </a:lnTo>
                <a:lnTo>
                  <a:pt x="598017" y="0"/>
                </a:lnTo>
                <a:lnTo>
                  <a:pt x="593051" y="12407"/>
                </a:lnTo>
                <a:lnTo>
                  <a:pt x="612571" y="28270"/>
                </a:lnTo>
                <a:lnTo>
                  <a:pt x="629894" y="48895"/>
                </a:lnTo>
                <a:lnTo>
                  <a:pt x="657936" y="104419"/>
                </a:lnTo>
                <a:lnTo>
                  <a:pt x="675665" y="176326"/>
                </a:lnTo>
                <a:lnTo>
                  <a:pt x="680097" y="217449"/>
                </a:lnTo>
                <a:lnTo>
                  <a:pt x="681570" y="262001"/>
                </a:lnTo>
                <a:lnTo>
                  <a:pt x="680110" y="305854"/>
                </a:lnTo>
                <a:lnTo>
                  <a:pt x="675703" y="346570"/>
                </a:lnTo>
                <a:lnTo>
                  <a:pt x="668362" y="384149"/>
                </a:lnTo>
                <a:lnTo>
                  <a:pt x="645210" y="449021"/>
                </a:lnTo>
                <a:lnTo>
                  <a:pt x="612698" y="495376"/>
                </a:lnTo>
                <a:lnTo>
                  <a:pt x="593051" y="511289"/>
                </a:lnTo>
                <a:lnTo>
                  <a:pt x="598017" y="523684"/>
                </a:lnTo>
                <a:lnTo>
                  <a:pt x="644626" y="486410"/>
                </a:lnTo>
                <a:lnTo>
                  <a:pt x="680567" y="426643"/>
                </a:lnTo>
                <a:lnTo>
                  <a:pt x="693966" y="389712"/>
                </a:lnTo>
                <a:lnTo>
                  <a:pt x="703529" y="349897"/>
                </a:lnTo>
                <a:lnTo>
                  <a:pt x="709269" y="307225"/>
                </a:lnTo>
                <a:lnTo>
                  <a:pt x="711187" y="2616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347646" y="3510788"/>
            <a:ext cx="170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25" dirty="0">
                <a:solidFill>
                  <a:srgbClr val="FFFFFF"/>
                </a:solidFill>
                <a:latin typeface="Cambria Math"/>
                <a:cs typeface="Cambria Math"/>
              </a:rPr>
              <a:t>!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96833" y="3855211"/>
            <a:ext cx="471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35" dirty="0">
                <a:solidFill>
                  <a:srgbClr val="FFFFFF"/>
                </a:solidFill>
                <a:latin typeface="Cambria Math"/>
                <a:cs typeface="Cambria Math"/>
              </a:rPr>
              <a:t>"</a:t>
            </a:r>
            <a:r>
              <a:rPr sz="1800" spc="210" dirty="0">
                <a:solidFill>
                  <a:srgbClr val="FFFFFF"/>
                </a:solidFill>
                <a:latin typeface="Cambria Math"/>
                <a:cs typeface="Cambria Math"/>
              </a:rPr>
              <a:t>#</a:t>
            </a:r>
            <a:r>
              <a:rPr sz="1800" spc="625" dirty="0">
                <a:solidFill>
                  <a:srgbClr val="FFFFFF"/>
                </a:solidFill>
                <a:latin typeface="Cambria Math"/>
                <a:cs typeface="Cambria Math"/>
              </a:rPr>
              <a:t>!</a:t>
            </a:r>
            <a:endParaRPr sz="1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7668" y="324612"/>
            <a:ext cx="233235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5" dirty="0"/>
              <a:t>Covariates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1157668" y="1702815"/>
            <a:ext cx="9347835" cy="140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4485" indent="-311785">
              <a:lnSpc>
                <a:spcPct val="100000"/>
              </a:lnSpc>
              <a:spcBef>
                <a:spcPts val="100"/>
              </a:spcBef>
              <a:buClr>
                <a:srgbClr val="A6A6A6"/>
              </a:buClr>
              <a:buChar char="•"/>
              <a:tabLst>
                <a:tab pos="323850" algn="l"/>
                <a:tab pos="324485" algn="l"/>
              </a:tabLst>
            </a:pPr>
            <a:r>
              <a:rPr sz="2500" spc="-5" dirty="0">
                <a:solidFill>
                  <a:srgbClr val="363D3D"/>
                </a:solidFill>
                <a:latin typeface="Arial"/>
                <a:cs typeface="Arial"/>
              </a:rPr>
              <a:t>Allow occupancy</a:t>
            </a:r>
            <a:r>
              <a:rPr sz="2500" spc="10" dirty="0">
                <a:solidFill>
                  <a:srgbClr val="363D3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363D3D"/>
                </a:solidFill>
                <a:latin typeface="Arial"/>
                <a:cs typeface="Arial"/>
              </a:rPr>
              <a:t>and</a:t>
            </a:r>
            <a:r>
              <a:rPr sz="2500" dirty="0">
                <a:solidFill>
                  <a:srgbClr val="363D3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363D3D"/>
                </a:solidFill>
                <a:latin typeface="Arial"/>
                <a:cs typeface="Arial"/>
              </a:rPr>
              <a:t>detection</a:t>
            </a:r>
            <a:r>
              <a:rPr sz="2500" spc="5" dirty="0">
                <a:solidFill>
                  <a:srgbClr val="363D3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363D3D"/>
                </a:solidFill>
                <a:latin typeface="Arial"/>
                <a:cs typeface="Arial"/>
              </a:rPr>
              <a:t>to </a:t>
            </a:r>
            <a:r>
              <a:rPr sz="2500" spc="-5" dirty="0">
                <a:solidFill>
                  <a:srgbClr val="363D3D"/>
                </a:solidFill>
                <a:latin typeface="Arial"/>
                <a:cs typeface="Arial"/>
              </a:rPr>
              <a:t>be</a:t>
            </a:r>
            <a:r>
              <a:rPr sz="2500" spc="5" dirty="0">
                <a:solidFill>
                  <a:srgbClr val="363D3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363D3D"/>
                </a:solidFill>
                <a:latin typeface="Arial"/>
                <a:cs typeface="Arial"/>
              </a:rPr>
              <a:t>a</a:t>
            </a:r>
            <a:r>
              <a:rPr sz="2500" spc="5" dirty="0">
                <a:solidFill>
                  <a:srgbClr val="363D3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363D3D"/>
                </a:solidFill>
                <a:latin typeface="Arial"/>
                <a:cs typeface="Arial"/>
              </a:rPr>
              <a:t>function</a:t>
            </a:r>
            <a:r>
              <a:rPr sz="2500" dirty="0">
                <a:solidFill>
                  <a:srgbClr val="363D3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363D3D"/>
                </a:solidFill>
                <a:latin typeface="Arial"/>
                <a:cs typeface="Arial"/>
              </a:rPr>
              <a:t>of</a:t>
            </a:r>
            <a:r>
              <a:rPr sz="2500" spc="15" dirty="0">
                <a:solidFill>
                  <a:srgbClr val="363D3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363D3D"/>
                </a:solidFill>
                <a:latin typeface="Arial"/>
                <a:cs typeface="Arial"/>
              </a:rPr>
              <a:t>covariates</a:t>
            </a:r>
            <a:endParaRPr sz="2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A6A6A6"/>
              </a:buClr>
              <a:buFont typeface="Arial"/>
              <a:buChar char="•"/>
            </a:pPr>
            <a:endParaRPr sz="2200">
              <a:latin typeface="Arial"/>
              <a:cs typeface="Arial"/>
            </a:endParaRPr>
          </a:p>
          <a:p>
            <a:pPr marL="323850" marR="5080" indent="-311785">
              <a:lnSpc>
                <a:spcPts val="2690"/>
              </a:lnSpc>
              <a:buClr>
                <a:srgbClr val="A6A6A6"/>
              </a:buClr>
              <a:buChar char="•"/>
              <a:tabLst>
                <a:tab pos="323850" algn="l"/>
                <a:tab pos="324485" algn="l"/>
              </a:tabLst>
            </a:pPr>
            <a:r>
              <a:rPr sz="2500" spc="-5" dirty="0">
                <a:solidFill>
                  <a:srgbClr val="363D3D"/>
                </a:solidFill>
                <a:latin typeface="Arial"/>
                <a:cs typeface="Arial"/>
              </a:rPr>
              <a:t>When </a:t>
            </a:r>
            <a:r>
              <a:rPr sz="2500" spc="-10" dirty="0">
                <a:solidFill>
                  <a:srgbClr val="363D3D"/>
                </a:solidFill>
                <a:latin typeface="Arial"/>
                <a:cs typeface="Arial"/>
              </a:rPr>
              <a:t>dealing</a:t>
            </a:r>
            <a:r>
              <a:rPr sz="2500" dirty="0">
                <a:solidFill>
                  <a:srgbClr val="363D3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363D3D"/>
                </a:solidFill>
                <a:latin typeface="Arial"/>
                <a:cs typeface="Arial"/>
              </a:rPr>
              <a:t>with probabilities</a:t>
            </a:r>
            <a:r>
              <a:rPr sz="2500" spc="5" dirty="0">
                <a:solidFill>
                  <a:srgbClr val="363D3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363D3D"/>
                </a:solidFill>
                <a:latin typeface="Arial"/>
                <a:cs typeface="Arial"/>
              </a:rPr>
              <a:t>between </a:t>
            </a:r>
            <a:r>
              <a:rPr sz="2500" dirty="0">
                <a:solidFill>
                  <a:srgbClr val="363D3D"/>
                </a:solidFill>
                <a:latin typeface="Arial"/>
                <a:cs typeface="Arial"/>
              </a:rPr>
              <a:t>0 </a:t>
            </a:r>
            <a:r>
              <a:rPr sz="2500" spc="-5" dirty="0">
                <a:solidFill>
                  <a:srgbClr val="363D3D"/>
                </a:solidFill>
                <a:latin typeface="Arial"/>
                <a:cs typeface="Arial"/>
              </a:rPr>
              <a:t>and 1,</a:t>
            </a:r>
            <a:r>
              <a:rPr sz="2500" spc="10" dirty="0">
                <a:solidFill>
                  <a:srgbClr val="363D3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363D3D"/>
                </a:solidFill>
                <a:latin typeface="Arial"/>
                <a:cs typeface="Arial"/>
              </a:rPr>
              <a:t>we need</a:t>
            </a:r>
            <a:r>
              <a:rPr sz="2500" dirty="0">
                <a:solidFill>
                  <a:srgbClr val="363D3D"/>
                </a:solidFill>
                <a:latin typeface="Arial"/>
                <a:cs typeface="Arial"/>
              </a:rPr>
              <a:t> a </a:t>
            </a:r>
            <a:r>
              <a:rPr sz="2500" spc="-10" dirty="0">
                <a:solidFill>
                  <a:srgbClr val="363D3D"/>
                </a:solidFill>
                <a:latin typeface="Arial"/>
                <a:cs typeface="Arial"/>
              </a:rPr>
              <a:t>link </a:t>
            </a:r>
            <a:r>
              <a:rPr sz="2500" spc="-680" dirty="0">
                <a:solidFill>
                  <a:srgbClr val="363D3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363D3D"/>
                </a:solidFill>
                <a:latin typeface="Arial"/>
                <a:cs typeface="Arial"/>
              </a:rPr>
              <a:t>function</a:t>
            </a:r>
            <a:r>
              <a:rPr sz="2500" dirty="0">
                <a:solidFill>
                  <a:srgbClr val="363D3D"/>
                </a:solidFill>
                <a:latin typeface="Arial"/>
                <a:cs typeface="Arial"/>
              </a:rPr>
              <a:t> (as</a:t>
            </a:r>
            <a:r>
              <a:rPr sz="2500" spc="5" dirty="0">
                <a:solidFill>
                  <a:srgbClr val="363D3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363D3D"/>
                </a:solidFill>
                <a:latin typeface="Arial"/>
                <a:cs typeface="Arial"/>
              </a:rPr>
              <a:t>in</a:t>
            </a:r>
            <a:r>
              <a:rPr sz="2500" dirty="0">
                <a:solidFill>
                  <a:srgbClr val="363D3D"/>
                </a:solidFill>
                <a:latin typeface="Arial"/>
                <a:cs typeface="Arial"/>
              </a:rPr>
              <a:t> GLMs)</a:t>
            </a:r>
            <a:r>
              <a:rPr sz="2500" spc="10" dirty="0">
                <a:solidFill>
                  <a:srgbClr val="363D3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363D3D"/>
                </a:solidFill>
                <a:latin typeface="Arial"/>
                <a:cs typeface="Arial"/>
              </a:rPr>
              <a:t>to force </a:t>
            </a:r>
            <a:r>
              <a:rPr sz="2500" spc="-5" dirty="0">
                <a:solidFill>
                  <a:srgbClr val="363D3D"/>
                </a:solidFill>
                <a:latin typeface="Arial"/>
                <a:cs typeface="Arial"/>
              </a:rPr>
              <a:t>estimates</a:t>
            </a:r>
            <a:r>
              <a:rPr sz="2500" spc="5" dirty="0">
                <a:solidFill>
                  <a:srgbClr val="363D3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363D3D"/>
                </a:solidFill>
                <a:latin typeface="Arial"/>
                <a:cs typeface="Arial"/>
              </a:rPr>
              <a:t>to </a:t>
            </a:r>
            <a:r>
              <a:rPr sz="2500" spc="-5" dirty="0">
                <a:solidFill>
                  <a:srgbClr val="363D3D"/>
                </a:solidFill>
                <a:latin typeface="Arial"/>
                <a:cs typeface="Arial"/>
              </a:rPr>
              <a:t>remain</a:t>
            </a:r>
            <a:r>
              <a:rPr sz="2500" dirty="0">
                <a:solidFill>
                  <a:srgbClr val="363D3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363D3D"/>
                </a:solidFill>
                <a:latin typeface="Arial"/>
                <a:cs typeface="Arial"/>
              </a:rPr>
              <a:t>in</a:t>
            </a:r>
            <a:r>
              <a:rPr sz="2500" spc="5" dirty="0">
                <a:solidFill>
                  <a:srgbClr val="363D3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363D3D"/>
                </a:solidFill>
                <a:latin typeface="Arial"/>
                <a:cs typeface="Arial"/>
              </a:rPr>
              <a:t>range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52618" y="3548056"/>
            <a:ext cx="396875" cy="294640"/>
          </a:xfrm>
          <a:custGeom>
            <a:avLst/>
            <a:gdLst/>
            <a:ahLst/>
            <a:cxnLst/>
            <a:rect l="l" t="t" r="r" b="b"/>
            <a:pathLst>
              <a:path w="396875" h="294639">
                <a:moveTo>
                  <a:pt x="302592" y="0"/>
                </a:moveTo>
                <a:lnTo>
                  <a:pt x="298406" y="11936"/>
                </a:lnTo>
                <a:lnTo>
                  <a:pt x="315430" y="19325"/>
                </a:lnTo>
                <a:lnTo>
                  <a:pt x="330070" y="29552"/>
                </a:lnTo>
                <a:lnTo>
                  <a:pt x="359798" y="76957"/>
                </a:lnTo>
                <a:lnTo>
                  <a:pt x="368479" y="120481"/>
                </a:lnTo>
                <a:lnTo>
                  <a:pt x="369564" y="145572"/>
                </a:lnTo>
                <a:lnTo>
                  <a:pt x="368474" y="171510"/>
                </a:lnTo>
                <a:lnTo>
                  <a:pt x="359754" y="216236"/>
                </a:lnTo>
                <a:lnTo>
                  <a:pt x="342255" y="251167"/>
                </a:lnTo>
                <a:lnTo>
                  <a:pt x="298871" y="282153"/>
                </a:lnTo>
                <a:lnTo>
                  <a:pt x="302592" y="294090"/>
                </a:lnTo>
                <a:lnTo>
                  <a:pt x="342706" y="275273"/>
                </a:lnTo>
                <a:lnTo>
                  <a:pt x="372200" y="242698"/>
                </a:lnTo>
                <a:lnTo>
                  <a:pt x="390338" y="199076"/>
                </a:lnTo>
                <a:lnTo>
                  <a:pt x="396384" y="147123"/>
                </a:lnTo>
                <a:lnTo>
                  <a:pt x="394868" y="120162"/>
                </a:lnTo>
                <a:lnTo>
                  <a:pt x="382737" y="72374"/>
                </a:lnTo>
                <a:lnTo>
                  <a:pt x="358678" y="33471"/>
                </a:lnTo>
                <a:lnTo>
                  <a:pt x="323913" y="7698"/>
                </a:lnTo>
                <a:lnTo>
                  <a:pt x="302592" y="0"/>
                </a:lnTo>
                <a:close/>
              </a:path>
              <a:path w="396875" h="294639">
                <a:moveTo>
                  <a:pt x="93792" y="0"/>
                </a:moveTo>
                <a:lnTo>
                  <a:pt x="53775" y="18855"/>
                </a:lnTo>
                <a:lnTo>
                  <a:pt x="24262" y="51546"/>
                </a:lnTo>
                <a:lnTo>
                  <a:pt x="6065" y="95245"/>
                </a:lnTo>
                <a:lnTo>
                  <a:pt x="0" y="147123"/>
                </a:lnTo>
                <a:lnTo>
                  <a:pt x="1511" y="174141"/>
                </a:lnTo>
                <a:lnTo>
                  <a:pt x="13603" y="221929"/>
                </a:lnTo>
                <a:lnTo>
                  <a:pt x="37604" y="260705"/>
                </a:lnTo>
                <a:lnTo>
                  <a:pt x="72407" y="286401"/>
                </a:lnTo>
                <a:lnTo>
                  <a:pt x="93792" y="294090"/>
                </a:lnTo>
                <a:lnTo>
                  <a:pt x="97513" y="282153"/>
                </a:lnTo>
                <a:lnTo>
                  <a:pt x="80755" y="274731"/>
                </a:lnTo>
                <a:lnTo>
                  <a:pt x="66294" y="264402"/>
                </a:lnTo>
                <a:lnTo>
                  <a:pt x="36630" y="216236"/>
                </a:lnTo>
                <a:lnTo>
                  <a:pt x="27909" y="171510"/>
                </a:lnTo>
                <a:lnTo>
                  <a:pt x="26819" y="145572"/>
                </a:lnTo>
                <a:lnTo>
                  <a:pt x="27909" y="120481"/>
                </a:lnTo>
                <a:lnTo>
                  <a:pt x="36630" y="76957"/>
                </a:lnTo>
                <a:lnTo>
                  <a:pt x="54158" y="42618"/>
                </a:lnTo>
                <a:lnTo>
                  <a:pt x="97977" y="11936"/>
                </a:lnTo>
                <a:lnTo>
                  <a:pt x="93792" y="0"/>
                </a:lnTo>
                <a:close/>
              </a:path>
            </a:pathLst>
          </a:custGeom>
          <a:solidFill>
            <a:srgbClr val="36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57668" y="3455415"/>
            <a:ext cx="6855459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4485" indent="-311785">
              <a:lnSpc>
                <a:spcPct val="100000"/>
              </a:lnSpc>
              <a:spcBef>
                <a:spcPts val="100"/>
              </a:spcBef>
              <a:buClr>
                <a:srgbClr val="A6A6A6"/>
              </a:buClr>
              <a:buChar char="•"/>
              <a:tabLst>
                <a:tab pos="323850" algn="l"/>
                <a:tab pos="324485" algn="l"/>
                <a:tab pos="5698490" algn="l"/>
                <a:tab pos="6106795" algn="l"/>
              </a:tabLst>
            </a:pPr>
            <a:r>
              <a:rPr sz="2500" spc="-25" dirty="0">
                <a:solidFill>
                  <a:srgbClr val="363D3D"/>
                </a:solidFill>
                <a:latin typeface="Arial"/>
                <a:cs typeface="Arial"/>
              </a:rPr>
              <a:t>We</a:t>
            </a:r>
            <a:r>
              <a:rPr sz="2500" spc="10" dirty="0">
                <a:solidFill>
                  <a:srgbClr val="363D3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363D3D"/>
                </a:solidFill>
                <a:latin typeface="Arial"/>
                <a:cs typeface="Arial"/>
              </a:rPr>
              <a:t>usually</a:t>
            </a:r>
            <a:r>
              <a:rPr sz="2500" spc="15" dirty="0">
                <a:solidFill>
                  <a:srgbClr val="363D3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363D3D"/>
                </a:solidFill>
                <a:latin typeface="Arial"/>
                <a:cs typeface="Arial"/>
              </a:rPr>
              <a:t>use</a:t>
            </a:r>
            <a:r>
              <a:rPr sz="2500" spc="10" dirty="0">
                <a:solidFill>
                  <a:srgbClr val="363D3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363D3D"/>
                </a:solidFill>
                <a:latin typeface="Arial"/>
                <a:cs typeface="Arial"/>
              </a:rPr>
              <a:t>the</a:t>
            </a:r>
            <a:r>
              <a:rPr sz="2500" spc="10" dirty="0">
                <a:solidFill>
                  <a:srgbClr val="363D3D"/>
                </a:solidFill>
                <a:latin typeface="Arial"/>
                <a:cs typeface="Arial"/>
              </a:rPr>
              <a:t> </a:t>
            </a:r>
            <a:r>
              <a:rPr sz="2500" spc="-10" dirty="0">
                <a:solidFill>
                  <a:srgbClr val="363D3D"/>
                </a:solidFill>
                <a:latin typeface="Arial"/>
                <a:cs typeface="Arial"/>
              </a:rPr>
              <a:t>logit</a:t>
            </a:r>
            <a:r>
              <a:rPr sz="2500" spc="20" dirty="0">
                <a:solidFill>
                  <a:srgbClr val="363D3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363D3D"/>
                </a:solidFill>
                <a:latin typeface="Arial"/>
                <a:cs typeface="Arial"/>
              </a:rPr>
              <a:t>function</a:t>
            </a:r>
            <a:r>
              <a:rPr sz="2500" spc="10" dirty="0">
                <a:solidFill>
                  <a:srgbClr val="363D3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363D3D"/>
                </a:solidFill>
                <a:latin typeface="Cambria Math"/>
                <a:cs typeface="Cambria Math"/>
              </a:rPr>
              <a:t>logit	</a:t>
            </a:r>
            <a:r>
              <a:rPr sz="2500" dirty="0">
                <a:solidFill>
                  <a:srgbClr val="363D3D"/>
                </a:solidFill>
                <a:latin typeface="Cambria Math"/>
                <a:cs typeface="Cambria Math"/>
              </a:rPr>
              <a:t>𝜃	=</a:t>
            </a:r>
            <a:r>
              <a:rPr sz="2500" spc="50" dirty="0">
                <a:solidFill>
                  <a:srgbClr val="363D3D"/>
                </a:solidFill>
                <a:latin typeface="Cambria Math"/>
                <a:cs typeface="Cambria Math"/>
              </a:rPr>
              <a:t> </a:t>
            </a:r>
            <a:r>
              <a:rPr sz="2500" spc="-5" dirty="0">
                <a:solidFill>
                  <a:srgbClr val="363D3D"/>
                </a:solidFill>
                <a:latin typeface="Cambria Math"/>
                <a:cs typeface="Cambria Math"/>
              </a:rPr>
              <a:t>log</a:t>
            </a:r>
            <a:endParaRPr sz="25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081175" y="3433228"/>
            <a:ext cx="711200" cy="523875"/>
          </a:xfrm>
          <a:custGeom>
            <a:avLst/>
            <a:gdLst/>
            <a:ahLst/>
            <a:cxnLst/>
            <a:rect l="l" t="t" r="r" b="b"/>
            <a:pathLst>
              <a:path w="711200" h="523875">
                <a:moveTo>
                  <a:pt x="118135" y="12407"/>
                </a:moveTo>
                <a:lnTo>
                  <a:pt x="66522" y="37363"/>
                </a:lnTo>
                <a:lnTo>
                  <a:pt x="30619" y="96735"/>
                </a:lnTo>
                <a:lnTo>
                  <a:pt x="17221" y="133438"/>
                </a:lnTo>
                <a:lnTo>
                  <a:pt x="7658" y="173164"/>
                </a:lnTo>
                <a:lnTo>
                  <a:pt x="1917" y="215912"/>
                </a:lnTo>
                <a:lnTo>
                  <a:pt x="0" y="261696"/>
                </a:lnTo>
                <a:lnTo>
                  <a:pt x="1917" y="307225"/>
                </a:lnTo>
                <a:lnTo>
                  <a:pt x="7658" y="349897"/>
                </a:lnTo>
                <a:lnTo>
                  <a:pt x="17221" y="389712"/>
                </a:lnTo>
                <a:lnTo>
                  <a:pt x="30619" y="426643"/>
                </a:lnTo>
                <a:lnTo>
                  <a:pt x="66522" y="486410"/>
                </a:lnTo>
                <a:lnTo>
                  <a:pt x="113017" y="523684"/>
                </a:lnTo>
                <a:lnTo>
                  <a:pt x="118135" y="511289"/>
                </a:lnTo>
                <a:lnTo>
                  <a:pt x="98425" y="495376"/>
                </a:lnTo>
                <a:lnTo>
                  <a:pt x="81000" y="474624"/>
                </a:lnTo>
                <a:lnTo>
                  <a:pt x="53022" y="418579"/>
                </a:lnTo>
                <a:lnTo>
                  <a:pt x="35458" y="346570"/>
                </a:lnTo>
                <a:lnTo>
                  <a:pt x="31076" y="305854"/>
                </a:lnTo>
                <a:lnTo>
                  <a:pt x="29616" y="262001"/>
                </a:lnTo>
                <a:lnTo>
                  <a:pt x="31089" y="217449"/>
                </a:lnTo>
                <a:lnTo>
                  <a:pt x="35521" y="176326"/>
                </a:lnTo>
                <a:lnTo>
                  <a:pt x="42913" y="138645"/>
                </a:lnTo>
                <a:lnTo>
                  <a:pt x="66167" y="74269"/>
                </a:lnTo>
                <a:lnTo>
                  <a:pt x="98615" y="28270"/>
                </a:lnTo>
                <a:lnTo>
                  <a:pt x="118135" y="12407"/>
                </a:lnTo>
                <a:close/>
              </a:path>
              <a:path w="711200" h="523875">
                <a:moveTo>
                  <a:pt x="582193" y="250901"/>
                </a:moveTo>
                <a:lnTo>
                  <a:pt x="124993" y="250901"/>
                </a:lnTo>
                <a:lnTo>
                  <a:pt x="124993" y="276301"/>
                </a:lnTo>
                <a:lnTo>
                  <a:pt x="582193" y="276301"/>
                </a:lnTo>
                <a:lnTo>
                  <a:pt x="582193" y="250901"/>
                </a:lnTo>
                <a:close/>
              </a:path>
              <a:path w="711200" h="523875">
                <a:moveTo>
                  <a:pt x="711187" y="261696"/>
                </a:moveTo>
                <a:lnTo>
                  <a:pt x="709269" y="215912"/>
                </a:lnTo>
                <a:lnTo>
                  <a:pt x="703529" y="173164"/>
                </a:lnTo>
                <a:lnTo>
                  <a:pt x="693966" y="133438"/>
                </a:lnTo>
                <a:lnTo>
                  <a:pt x="680567" y="96735"/>
                </a:lnTo>
                <a:lnTo>
                  <a:pt x="644626" y="37363"/>
                </a:lnTo>
                <a:lnTo>
                  <a:pt x="598017" y="0"/>
                </a:lnTo>
                <a:lnTo>
                  <a:pt x="593051" y="12407"/>
                </a:lnTo>
                <a:lnTo>
                  <a:pt x="612571" y="28270"/>
                </a:lnTo>
                <a:lnTo>
                  <a:pt x="629894" y="48895"/>
                </a:lnTo>
                <a:lnTo>
                  <a:pt x="657936" y="104419"/>
                </a:lnTo>
                <a:lnTo>
                  <a:pt x="675665" y="176326"/>
                </a:lnTo>
                <a:lnTo>
                  <a:pt x="680097" y="217449"/>
                </a:lnTo>
                <a:lnTo>
                  <a:pt x="681570" y="262001"/>
                </a:lnTo>
                <a:lnTo>
                  <a:pt x="680110" y="305854"/>
                </a:lnTo>
                <a:lnTo>
                  <a:pt x="675703" y="346570"/>
                </a:lnTo>
                <a:lnTo>
                  <a:pt x="668362" y="384149"/>
                </a:lnTo>
                <a:lnTo>
                  <a:pt x="645210" y="449021"/>
                </a:lnTo>
                <a:lnTo>
                  <a:pt x="612698" y="495376"/>
                </a:lnTo>
                <a:lnTo>
                  <a:pt x="593051" y="511289"/>
                </a:lnTo>
                <a:lnTo>
                  <a:pt x="598017" y="523684"/>
                </a:lnTo>
                <a:lnTo>
                  <a:pt x="644626" y="486410"/>
                </a:lnTo>
                <a:lnTo>
                  <a:pt x="680567" y="426643"/>
                </a:lnTo>
                <a:lnTo>
                  <a:pt x="693966" y="389712"/>
                </a:lnTo>
                <a:lnTo>
                  <a:pt x="703529" y="349897"/>
                </a:lnTo>
                <a:lnTo>
                  <a:pt x="709269" y="307225"/>
                </a:lnTo>
                <a:lnTo>
                  <a:pt x="711187" y="261696"/>
                </a:lnTo>
                <a:close/>
              </a:path>
            </a:pathLst>
          </a:custGeom>
          <a:solidFill>
            <a:srgbClr val="36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347646" y="3358388"/>
            <a:ext cx="170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25" dirty="0">
                <a:solidFill>
                  <a:srgbClr val="363D3D"/>
                </a:solidFill>
                <a:latin typeface="Cambria Math"/>
                <a:cs typeface="Cambria Math"/>
              </a:rPr>
              <a:t>!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96833" y="3702811"/>
            <a:ext cx="471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35" dirty="0">
                <a:solidFill>
                  <a:srgbClr val="363D3D"/>
                </a:solidFill>
                <a:latin typeface="Cambria Math"/>
                <a:cs typeface="Cambria Math"/>
              </a:rPr>
              <a:t>"</a:t>
            </a:r>
            <a:r>
              <a:rPr sz="1800" spc="210" dirty="0">
                <a:solidFill>
                  <a:srgbClr val="363D3D"/>
                </a:solidFill>
                <a:latin typeface="Cambria Math"/>
                <a:cs typeface="Cambria Math"/>
              </a:rPr>
              <a:t>#</a:t>
            </a:r>
            <a:r>
              <a:rPr sz="1800" spc="625" dirty="0">
                <a:solidFill>
                  <a:srgbClr val="363D3D"/>
                </a:solidFill>
                <a:latin typeface="Cambria Math"/>
                <a:cs typeface="Cambria Math"/>
              </a:rPr>
              <a:t>!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68789" y="5046656"/>
            <a:ext cx="534035" cy="294640"/>
          </a:xfrm>
          <a:custGeom>
            <a:avLst/>
            <a:gdLst/>
            <a:ahLst/>
            <a:cxnLst/>
            <a:rect l="l" t="t" r="r" b="b"/>
            <a:pathLst>
              <a:path w="534035" h="294639">
                <a:moveTo>
                  <a:pt x="439879" y="0"/>
                </a:moveTo>
                <a:lnTo>
                  <a:pt x="435693" y="11936"/>
                </a:lnTo>
                <a:lnTo>
                  <a:pt x="452717" y="19325"/>
                </a:lnTo>
                <a:lnTo>
                  <a:pt x="467357" y="29552"/>
                </a:lnTo>
                <a:lnTo>
                  <a:pt x="497085" y="76957"/>
                </a:lnTo>
                <a:lnTo>
                  <a:pt x="505766" y="120481"/>
                </a:lnTo>
                <a:lnTo>
                  <a:pt x="506851" y="145572"/>
                </a:lnTo>
                <a:lnTo>
                  <a:pt x="505761" y="171510"/>
                </a:lnTo>
                <a:lnTo>
                  <a:pt x="497041" y="216236"/>
                </a:lnTo>
                <a:lnTo>
                  <a:pt x="479542" y="251167"/>
                </a:lnTo>
                <a:lnTo>
                  <a:pt x="436158" y="282153"/>
                </a:lnTo>
                <a:lnTo>
                  <a:pt x="439879" y="294090"/>
                </a:lnTo>
                <a:lnTo>
                  <a:pt x="479993" y="275273"/>
                </a:lnTo>
                <a:lnTo>
                  <a:pt x="509487" y="242698"/>
                </a:lnTo>
                <a:lnTo>
                  <a:pt x="527625" y="199076"/>
                </a:lnTo>
                <a:lnTo>
                  <a:pt x="533671" y="147123"/>
                </a:lnTo>
                <a:lnTo>
                  <a:pt x="532155" y="120162"/>
                </a:lnTo>
                <a:lnTo>
                  <a:pt x="520024" y="72374"/>
                </a:lnTo>
                <a:lnTo>
                  <a:pt x="495965" y="33471"/>
                </a:lnTo>
                <a:lnTo>
                  <a:pt x="461200" y="7698"/>
                </a:lnTo>
                <a:lnTo>
                  <a:pt x="439879" y="0"/>
                </a:lnTo>
                <a:close/>
              </a:path>
              <a:path w="534035" h="294639">
                <a:moveTo>
                  <a:pt x="93792" y="0"/>
                </a:moveTo>
                <a:lnTo>
                  <a:pt x="53775" y="18855"/>
                </a:lnTo>
                <a:lnTo>
                  <a:pt x="24262" y="51546"/>
                </a:lnTo>
                <a:lnTo>
                  <a:pt x="6065" y="95245"/>
                </a:lnTo>
                <a:lnTo>
                  <a:pt x="0" y="147123"/>
                </a:lnTo>
                <a:lnTo>
                  <a:pt x="1511" y="174141"/>
                </a:lnTo>
                <a:lnTo>
                  <a:pt x="13603" y="221929"/>
                </a:lnTo>
                <a:lnTo>
                  <a:pt x="37604" y="260705"/>
                </a:lnTo>
                <a:lnTo>
                  <a:pt x="72407" y="286401"/>
                </a:lnTo>
                <a:lnTo>
                  <a:pt x="93792" y="294090"/>
                </a:lnTo>
                <a:lnTo>
                  <a:pt x="97513" y="282153"/>
                </a:lnTo>
                <a:lnTo>
                  <a:pt x="80755" y="274731"/>
                </a:lnTo>
                <a:lnTo>
                  <a:pt x="66293" y="264402"/>
                </a:lnTo>
                <a:lnTo>
                  <a:pt x="36630" y="216236"/>
                </a:lnTo>
                <a:lnTo>
                  <a:pt x="27909" y="171510"/>
                </a:lnTo>
                <a:lnTo>
                  <a:pt x="26819" y="145572"/>
                </a:lnTo>
                <a:lnTo>
                  <a:pt x="27909" y="120481"/>
                </a:lnTo>
                <a:lnTo>
                  <a:pt x="36630" y="76957"/>
                </a:lnTo>
                <a:lnTo>
                  <a:pt x="54158" y="42618"/>
                </a:lnTo>
                <a:lnTo>
                  <a:pt x="97977" y="11936"/>
                </a:lnTo>
                <a:lnTo>
                  <a:pt x="937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19568" y="4205223"/>
            <a:ext cx="9758045" cy="1814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2585" indent="-311785">
              <a:lnSpc>
                <a:spcPct val="100000"/>
              </a:lnSpc>
              <a:spcBef>
                <a:spcPts val="100"/>
              </a:spcBef>
              <a:buClr>
                <a:srgbClr val="A6A6A6"/>
              </a:buClr>
              <a:buChar char="•"/>
              <a:tabLst>
                <a:tab pos="361950" algn="l"/>
                <a:tab pos="362585" algn="l"/>
              </a:tabLst>
            </a:pP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E.g.</a:t>
            </a:r>
            <a:r>
              <a:rPr sz="25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5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5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site-level covariate</a:t>
            </a: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 %</a:t>
            </a:r>
            <a:r>
              <a:rPr sz="25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forest</a:t>
            </a:r>
            <a:r>
              <a:rPr sz="25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cover</a:t>
            </a:r>
            <a:r>
              <a:rPr sz="25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measured</a:t>
            </a: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25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site</a:t>
            </a:r>
            <a:r>
              <a:rPr sz="25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i="1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2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A6A6A6"/>
              </a:buClr>
              <a:buFont typeface="Arial"/>
              <a:buChar char="•"/>
            </a:pPr>
            <a:endParaRPr sz="2500">
              <a:latin typeface="Arial"/>
              <a:cs typeface="Arial"/>
            </a:endParaRPr>
          </a:p>
          <a:p>
            <a:pPr marL="168910" algn="ctr">
              <a:lnSpc>
                <a:spcPct val="100000"/>
              </a:lnSpc>
              <a:spcBef>
                <a:spcPts val="5"/>
              </a:spcBef>
              <a:tabLst>
                <a:tab pos="908685" algn="l"/>
                <a:tab pos="1454150" algn="l"/>
              </a:tabLst>
            </a:pPr>
            <a:r>
              <a:rPr sz="2500" spc="-5" dirty="0">
                <a:solidFill>
                  <a:srgbClr val="FFFFFF"/>
                </a:solidFill>
                <a:latin typeface="Cambria Math"/>
                <a:cs typeface="Cambria Math"/>
              </a:rPr>
              <a:t>logit	</a:t>
            </a:r>
            <a:r>
              <a:rPr sz="2500" spc="-140" dirty="0">
                <a:solidFill>
                  <a:srgbClr val="FFFFFF"/>
                </a:solidFill>
                <a:latin typeface="Cambria Math"/>
                <a:cs typeface="Cambria Math"/>
              </a:rPr>
              <a:t>𝜓</a:t>
            </a:r>
            <a:r>
              <a:rPr sz="2700" spc="-209" baseline="-15432" dirty="0">
                <a:solidFill>
                  <a:srgbClr val="FFFFFF"/>
                </a:solidFill>
                <a:latin typeface="Cambria Math"/>
                <a:cs typeface="Cambria Math"/>
              </a:rPr>
              <a:t>$	</a:t>
            </a:r>
            <a:r>
              <a:rPr sz="2500" dirty="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r>
              <a:rPr sz="2500" spc="120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500" dirty="0">
                <a:solidFill>
                  <a:srgbClr val="FFFFFF"/>
                </a:solidFill>
                <a:latin typeface="Cambria Math"/>
                <a:cs typeface="Cambria Math"/>
              </a:rPr>
              <a:t>𝑎</a:t>
            </a:r>
            <a:r>
              <a:rPr sz="2500" spc="4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500" dirty="0">
                <a:solidFill>
                  <a:srgbClr val="FFFFFF"/>
                </a:solidFill>
                <a:latin typeface="Cambria Math"/>
                <a:cs typeface="Cambria Math"/>
              </a:rPr>
              <a:t>+</a:t>
            </a:r>
            <a:r>
              <a:rPr sz="2500" spc="-1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500" dirty="0">
                <a:solidFill>
                  <a:srgbClr val="FFFFFF"/>
                </a:solidFill>
                <a:latin typeface="Cambria Math"/>
                <a:cs typeface="Cambria Math"/>
              </a:rPr>
              <a:t>𝑏</a:t>
            </a:r>
            <a:r>
              <a:rPr sz="2500" spc="40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500" spc="-40" dirty="0">
                <a:solidFill>
                  <a:srgbClr val="FFFFFF"/>
                </a:solidFill>
                <a:latin typeface="Cambria Math"/>
                <a:cs typeface="Cambria Math"/>
              </a:rPr>
              <a:t>forest</a:t>
            </a:r>
            <a:r>
              <a:rPr sz="2700" spc="-60" baseline="-15432" dirty="0">
                <a:solidFill>
                  <a:srgbClr val="FFFFFF"/>
                </a:solidFill>
                <a:latin typeface="Cambria Math"/>
                <a:cs typeface="Cambria Math"/>
              </a:rPr>
              <a:t>$</a:t>
            </a:r>
            <a:endParaRPr sz="2700" baseline="-15432">
              <a:latin typeface="Cambria Math"/>
              <a:cs typeface="Cambria Math"/>
            </a:endParaRPr>
          </a:p>
          <a:p>
            <a:pPr marL="362585" indent="-311785">
              <a:lnSpc>
                <a:spcPct val="100000"/>
              </a:lnSpc>
              <a:spcBef>
                <a:spcPts val="2180"/>
              </a:spcBef>
              <a:buClr>
                <a:srgbClr val="A6A6A6"/>
              </a:buClr>
              <a:buChar char="•"/>
              <a:tabLst>
                <a:tab pos="361950" algn="l"/>
                <a:tab pos="362585" algn="l"/>
              </a:tabLst>
            </a:pP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Where</a:t>
            </a: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paramaters</a:t>
            </a:r>
            <a:r>
              <a:rPr sz="25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i="1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5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i="1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5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intercept</a:t>
            </a:r>
            <a:r>
              <a:rPr sz="25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slope</a:t>
            </a:r>
            <a:r>
              <a:rPr sz="25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5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estimated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7668" y="324612"/>
            <a:ext cx="233235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5" dirty="0"/>
              <a:t>Covariates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1157668" y="1702815"/>
            <a:ext cx="9347835" cy="140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4485" indent="-311785">
              <a:lnSpc>
                <a:spcPct val="100000"/>
              </a:lnSpc>
              <a:spcBef>
                <a:spcPts val="100"/>
              </a:spcBef>
              <a:buClr>
                <a:srgbClr val="A6A6A6"/>
              </a:buClr>
              <a:buChar char="•"/>
              <a:tabLst>
                <a:tab pos="323850" algn="l"/>
                <a:tab pos="324485" algn="l"/>
              </a:tabLst>
            </a:pPr>
            <a:r>
              <a:rPr sz="2500" spc="-5" dirty="0">
                <a:solidFill>
                  <a:srgbClr val="363D3D"/>
                </a:solidFill>
                <a:latin typeface="Arial"/>
                <a:cs typeface="Arial"/>
              </a:rPr>
              <a:t>Allow occupancy</a:t>
            </a:r>
            <a:r>
              <a:rPr sz="2500" spc="10" dirty="0">
                <a:solidFill>
                  <a:srgbClr val="363D3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363D3D"/>
                </a:solidFill>
                <a:latin typeface="Arial"/>
                <a:cs typeface="Arial"/>
              </a:rPr>
              <a:t>and</a:t>
            </a:r>
            <a:r>
              <a:rPr sz="2500" dirty="0">
                <a:solidFill>
                  <a:srgbClr val="363D3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363D3D"/>
                </a:solidFill>
                <a:latin typeface="Arial"/>
                <a:cs typeface="Arial"/>
              </a:rPr>
              <a:t>detection</a:t>
            </a:r>
            <a:r>
              <a:rPr sz="2500" spc="5" dirty="0">
                <a:solidFill>
                  <a:srgbClr val="363D3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363D3D"/>
                </a:solidFill>
                <a:latin typeface="Arial"/>
                <a:cs typeface="Arial"/>
              </a:rPr>
              <a:t>to </a:t>
            </a:r>
            <a:r>
              <a:rPr sz="2500" spc="-5" dirty="0">
                <a:solidFill>
                  <a:srgbClr val="363D3D"/>
                </a:solidFill>
                <a:latin typeface="Arial"/>
                <a:cs typeface="Arial"/>
              </a:rPr>
              <a:t>be</a:t>
            </a:r>
            <a:r>
              <a:rPr sz="2500" spc="5" dirty="0">
                <a:solidFill>
                  <a:srgbClr val="363D3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363D3D"/>
                </a:solidFill>
                <a:latin typeface="Arial"/>
                <a:cs typeface="Arial"/>
              </a:rPr>
              <a:t>a</a:t>
            </a:r>
            <a:r>
              <a:rPr sz="2500" spc="5" dirty="0">
                <a:solidFill>
                  <a:srgbClr val="363D3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363D3D"/>
                </a:solidFill>
                <a:latin typeface="Arial"/>
                <a:cs typeface="Arial"/>
              </a:rPr>
              <a:t>function</a:t>
            </a:r>
            <a:r>
              <a:rPr sz="2500" dirty="0">
                <a:solidFill>
                  <a:srgbClr val="363D3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363D3D"/>
                </a:solidFill>
                <a:latin typeface="Arial"/>
                <a:cs typeface="Arial"/>
              </a:rPr>
              <a:t>of</a:t>
            </a:r>
            <a:r>
              <a:rPr sz="2500" spc="15" dirty="0">
                <a:solidFill>
                  <a:srgbClr val="363D3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363D3D"/>
                </a:solidFill>
                <a:latin typeface="Arial"/>
                <a:cs typeface="Arial"/>
              </a:rPr>
              <a:t>covariates</a:t>
            </a:r>
            <a:endParaRPr sz="2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A6A6A6"/>
              </a:buClr>
              <a:buFont typeface="Arial"/>
              <a:buChar char="•"/>
            </a:pPr>
            <a:endParaRPr sz="2200">
              <a:latin typeface="Arial"/>
              <a:cs typeface="Arial"/>
            </a:endParaRPr>
          </a:p>
          <a:p>
            <a:pPr marL="323850" marR="5080" indent="-311785">
              <a:lnSpc>
                <a:spcPts val="2690"/>
              </a:lnSpc>
              <a:buClr>
                <a:srgbClr val="A6A6A6"/>
              </a:buClr>
              <a:buChar char="•"/>
              <a:tabLst>
                <a:tab pos="323850" algn="l"/>
                <a:tab pos="324485" algn="l"/>
              </a:tabLst>
            </a:pPr>
            <a:r>
              <a:rPr sz="2500" spc="-5" dirty="0">
                <a:solidFill>
                  <a:srgbClr val="363D3D"/>
                </a:solidFill>
                <a:latin typeface="Arial"/>
                <a:cs typeface="Arial"/>
              </a:rPr>
              <a:t>When </a:t>
            </a:r>
            <a:r>
              <a:rPr sz="2500" spc="-10" dirty="0">
                <a:solidFill>
                  <a:srgbClr val="363D3D"/>
                </a:solidFill>
                <a:latin typeface="Arial"/>
                <a:cs typeface="Arial"/>
              </a:rPr>
              <a:t>dealing</a:t>
            </a:r>
            <a:r>
              <a:rPr sz="2500" dirty="0">
                <a:solidFill>
                  <a:srgbClr val="363D3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363D3D"/>
                </a:solidFill>
                <a:latin typeface="Arial"/>
                <a:cs typeface="Arial"/>
              </a:rPr>
              <a:t>with probabilities</a:t>
            </a:r>
            <a:r>
              <a:rPr sz="2500" spc="5" dirty="0">
                <a:solidFill>
                  <a:srgbClr val="363D3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363D3D"/>
                </a:solidFill>
                <a:latin typeface="Arial"/>
                <a:cs typeface="Arial"/>
              </a:rPr>
              <a:t>between </a:t>
            </a:r>
            <a:r>
              <a:rPr sz="2500" dirty="0">
                <a:solidFill>
                  <a:srgbClr val="363D3D"/>
                </a:solidFill>
                <a:latin typeface="Arial"/>
                <a:cs typeface="Arial"/>
              </a:rPr>
              <a:t>0 </a:t>
            </a:r>
            <a:r>
              <a:rPr sz="2500" spc="-5" dirty="0">
                <a:solidFill>
                  <a:srgbClr val="363D3D"/>
                </a:solidFill>
                <a:latin typeface="Arial"/>
                <a:cs typeface="Arial"/>
              </a:rPr>
              <a:t>and 1,</a:t>
            </a:r>
            <a:r>
              <a:rPr sz="2500" spc="10" dirty="0">
                <a:solidFill>
                  <a:srgbClr val="363D3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363D3D"/>
                </a:solidFill>
                <a:latin typeface="Arial"/>
                <a:cs typeface="Arial"/>
              </a:rPr>
              <a:t>we need</a:t>
            </a:r>
            <a:r>
              <a:rPr sz="2500" dirty="0">
                <a:solidFill>
                  <a:srgbClr val="363D3D"/>
                </a:solidFill>
                <a:latin typeface="Arial"/>
                <a:cs typeface="Arial"/>
              </a:rPr>
              <a:t> a </a:t>
            </a:r>
            <a:r>
              <a:rPr sz="2500" spc="-10" dirty="0">
                <a:solidFill>
                  <a:srgbClr val="363D3D"/>
                </a:solidFill>
                <a:latin typeface="Arial"/>
                <a:cs typeface="Arial"/>
              </a:rPr>
              <a:t>link </a:t>
            </a:r>
            <a:r>
              <a:rPr sz="2500" spc="-680" dirty="0">
                <a:solidFill>
                  <a:srgbClr val="363D3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363D3D"/>
                </a:solidFill>
                <a:latin typeface="Arial"/>
                <a:cs typeface="Arial"/>
              </a:rPr>
              <a:t>function</a:t>
            </a:r>
            <a:r>
              <a:rPr sz="2500" dirty="0">
                <a:solidFill>
                  <a:srgbClr val="363D3D"/>
                </a:solidFill>
                <a:latin typeface="Arial"/>
                <a:cs typeface="Arial"/>
              </a:rPr>
              <a:t> (as</a:t>
            </a:r>
            <a:r>
              <a:rPr sz="2500" spc="5" dirty="0">
                <a:solidFill>
                  <a:srgbClr val="363D3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363D3D"/>
                </a:solidFill>
                <a:latin typeface="Arial"/>
                <a:cs typeface="Arial"/>
              </a:rPr>
              <a:t>in</a:t>
            </a:r>
            <a:r>
              <a:rPr sz="2500" dirty="0">
                <a:solidFill>
                  <a:srgbClr val="363D3D"/>
                </a:solidFill>
                <a:latin typeface="Arial"/>
                <a:cs typeface="Arial"/>
              </a:rPr>
              <a:t> GLMs)</a:t>
            </a:r>
            <a:r>
              <a:rPr sz="2500" spc="10" dirty="0">
                <a:solidFill>
                  <a:srgbClr val="363D3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363D3D"/>
                </a:solidFill>
                <a:latin typeface="Arial"/>
                <a:cs typeface="Arial"/>
              </a:rPr>
              <a:t>to force </a:t>
            </a:r>
            <a:r>
              <a:rPr sz="2500" spc="-5" dirty="0">
                <a:solidFill>
                  <a:srgbClr val="363D3D"/>
                </a:solidFill>
                <a:latin typeface="Arial"/>
                <a:cs typeface="Arial"/>
              </a:rPr>
              <a:t>estimates</a:t>
            </a:r>
            <a:r>
              <a:rPr sz="2500" spc="5" dirty="0">
                <a:solidFill>
                  <a:srgbClr val="363D3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363D3D"/>
                </a:solidFill>
                <a:latin typeface="Arial"/>
                <a:cs typeface="Arial"/>
              </a:rPr>
              <a:t>to </a:t>
            </a:r>
            <a:r>
              <a:rPr sz="2500" spc="-5" dirty="0">
                <a:solidFill>
                  <a:srgbClr val="363D3D"/>
                </a:solidFill>
                <a:latin typeface="Arial"/>
                <a:cs typeface="Arial"/>
              </a:rPr>
              <a:t>remain</a:t>
            </a:r>
            <a:r>
              <a:rPr sz="2500" dirty="0">
                <a:solidFill>
                  <a:srgbClr val="363D3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363D3D"/>
                </a:solidFill>
                <a:latin typeface="Arial"/>
                <a:cs typeface="Arial"/>
              </a:rPr>
              <a:t>in</a:t>
            </a:r>
            <a:r>
              <a:rPr sz="2500" spc="5" dirty="0">
                <a:solidFill>
                  <a:srgbClr val="363D3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363D3D"/>
                </a:solidFill>
                <a:latin typeface="Arial"/>
                <a:cs typeface="Arial"/>
              </a:rPr>
              <a:t>range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52618" y="3548056"/>
            <a:ext cx="396875" cy="294640"/>
          </a:xfrm>
          <a:custGeom>
            <a:avLst/>
            <a:gdLst/>
            <a:ahLst/>
            <a:cxnLst/>
            <a:rect l="l" t="t" r="r" b="b"/>
            <a:pathLst>
              <a:path w="396875" h="294639">
                <a:moveTo>
                  <a:pt x="302592" y="0"/>
                </a:moveTo>
                <a:lnTo>
                  <a:pt x="298406" y="11936"/>
                </a:lnTo>
                <a:lnTo>
                  <a:pt x="315430" y="19325"/>
                </a:lnTo>
                <a:lnTo>
                  <a:pt x="330070" y="29552"/>
                </a:lnTo>
                <a:lnTo>
                  <a:pt x="359798" y="76957"/>
                </a:lnTo>
                <a:lnTo>
                  <a:pt x="368479" y="120481"/>
                </a:lnTo>
                <a:lnTo>
                  <a:pt x="369564" y="145572"/>
                </a:lnTo>
                <a:lnTo>
                  <a:pt x="368474" y="171510"/>
                </a:lnTo>
                <a:lnTo>
                  <a:pt x="359754" y="216236"/>
                </a:lnTo>
                <a:lnTo>
                  <a:pt x="342255" y="251167"/>
                </a:lnTo>
                <a:lnTo>
                  <a:pt x="298871" y="282153"/>
                </a:lnTo>
                <a:lnTo>
                  <a:pt x="302592" y="294090"/>
                </a:lnTo>
                <a:lnTo>
                  <a:pt x="342706" y="275273"/>
                </a:lnTo>
                <a:lnTo>
                  <a:pt x="372200" y="242698"/>
                </a:lnTo>
                <a:lnTo>
                  <a:pt x="390338" y="199076"/>
                </a:lnTo>
                <a:lnTo>
                  <a:pt x="396384" y="147123"/>
                </a:lnTo>
                <a:lnTo>
                  <a:pt x="394868" y="120162"/>
                </a:lnTo>
                <a:lnTo>
                  <a:pt x="382737" y="72374"/>
                </a:lnTo>
                <a:lnTo>
                  <a:pt x="358678" y="33471"/>
                </a:lnTo>
                <a:lnTo>
                  <a:pt x="323913" y="7698"/>
                </a:lnTo>
                <a:lnTo>
                  <a:pt x="302592" y="0"/>
                </a:lnTo>
                <a:close/>
              </a:path>
              <a:path w="396875" h="294639">
                <a:moveTo>
                  <a:pt x="93792" y="0"/>
                </a:moveTo>
                <a:lnTo>
                  <a:pt x="53775" y="18855"/>
                </a:lnTo>
                <a:lnTo>
                  <a:pt x="24262" y="51546"/>
                </a:lnTo>
                <a:lnTo>
                  <a:pt x="6065" y="95245"/>
                </a:lnTo>
                <a:lnTo>
                  <a:pt x="0" y="147123"/>
                </a:lnTo>
                <a:lnTo>
                  <a:pt x="1511" y="174141"/>
                </a:lnTo>
                <a:lnTo>
                  <a:pt x="13603" y="221929"/>
                </a:lnTo>
                <a:lnTo>
                  <a:pt x="37604" y="260705"/>
                </a:lnTo>
                <a:lnTo>
                  <a:pt x="72407" y="286401"/>
                </a:lnTo>
                <a:lnTo>
                  <a:pt x="93792" y="294090"/>
                </a:lnTo>
                <a:lnTo>
                  <a:pt x="97513" y="282153"/>
                </a:lnTo>
                <a:lnTo>
                  <a:pt x="80755" y="274731"/>
                </a:lnTo>
                <a:lnTo>
                  <a:pt x="66294" y="264402"/>
                </a:lnTo>
                <a:lnTo>
                  <a:pt x="36630" y="216236"/>
                </a:lnTo>
                <a:lnTo>
                  <a:pt x="27909" y="171510"/>
                </a:lnTo>
                <a:lnTo>
                  <a:pt x="26819" y="145572"/>
                </a:lnTo>
                <a:lnTo>
                  <a:pt x="27909" y="120481"/>
                </a:lnTo>
                <a:lnTo>
                  <a:pt x="36630" y="76957"/>
                </a:lnTo>
                <a:lnTo>
                  <a:pt x="54158" y="42618"/>
                </a:lnTo>
                <a:lnTo>
                  <a:pt x="97977" y="11936"/>
                </a:lnTo>
                <a:lnTo>
                  <a:pt x="93792" y="0"/>
                </a:lnTo>
                <a:close/>
              </a:path>
            </a:pathLst>
          </a:custGeom>
          <a:solidFill>
            <a:srgbClr val="36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57668" y="3455415"/>
            <a:ext cx="6855459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4485" indent="-311785">
              <a:lnSpc>
                <a:spcPct val="100000"/>
              </a:lnSpc>
              <a:spcBef>
                <a:spcPts val="100"/>
              </a:spcBef>
              <a:buClr>
                <a:srgbClr val="A6A6A6"/>
              </a:buClr>
              <a:buChar char="•"/>
              <a:tabLst>
                <a:tab pos="323850" algn="l"/>
                <a:tab pos="324485" algn="l"/>
                <a:tab pos="5698490" algn="l"/>
                <a:tab pos="6106795" algn="l"/>
              </a:tabLst>
            </a:pPr>
            <a:r>
              <a:rPr sz="2500" spc="-25" dirty="0">
                <a:solidFill>
                  <a:srgbClr val="363D3D"/>
                </a:solidFill>
                <a:latin typeface="Arial"/>
                <a:cs typeface="Arial"/>
              </a:rPr>
              <a:t>We</a:t>
            </a:r>
            <a:r>
              <a:rPr sz="2500" spc="10" dirty="0">
                <a:solidFill>
                  <a:srgbClr val="363D3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363D3D"/>
                </a:solidFill>
                <a:latin typeface="Arial"/>
                <a:cs typeface="Arial"/>
              </a:rPr>
              <a:t>usually</a:t>
            </a:r>
            <a:r>
              <a:rPr sz="2500" spc="15" dirty="0">
                <a:solidFill>
                  <a:srgbClr val="363D3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363D3D"/>
                </a:solidFill>
                <a:latin typeface="Arial"/>
                <a:cs typeface="Arial"/>
              </a:rPr>
              <a:t>use</a:t>
            </a:r>
            <a:r>
              <a:rPr sz="2500" spc="10" dirty="0">
                <a:solidFill>
                  <a:srgbClr val="363D3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363D3D"/>
                </a:solidFill>
                <a:latin typeface="Arial"/>
                <a:cs typeface="Arial"/>
              </a:rPr>
              <a:t>the</a:t>
            </a:r>
            <a:r>
              <a:rPr sz="2500" spc="10" dirty="0">
                <a:solidFill>
                  <a:srgbClr val="363D3D"/>
                </a:solidFill>
                <a:latin typeface="Arial"/>
                <a:cs typeface="Arial"/>
              </a:rPr>
              <a:t> </a:t>
            </a:r>
            <a:r>
              <a:rPr sz="2500" spc="-10" dirty="0">
                <a:solidFill>
                  <a:srgbClr val="363D3D"/>
                </a:solidFill>
                <a:latin typeface="Arial"/>
                <a:cs typeface="Arial"/>
              </a:rPr>
              <a:t>logit</a:t>
            </a:r>
            <a:r>
              <a:rPr sz="2500" spc="20" dirty="0">
                <a:solidFill>
                  <a:srgbClr val="363D3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363D3D"/>
                </a:solidFill>
                <a:latin typeface="Arial"/>
                <a:cs typeface="Arial"/>
              </a:rPr>
              <a:t>function</a:t>
            </a:r>
            <a:r>
              <a:rPr sz="2500" spc="10" dirty="0">
                <a:solidFill>
                  <a:srgbClr val="363D3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363D3D"/>
                </a:solidFill>
                <a:latin typeface="Cambria Math"/>
                <a:cs typeface="Cambria Math"/>
              </a:rPr>
              <a:t>logit	</a:t>
            </a:r>
            <a:r>
              <a:rPr sz="2500" dirty="0">
                <a:solidFill>
                  <a:srgbClr val="363D3D"/>
                </a:solidFill>
                <a:latin typeface="Cambria Math"/>
                <a:cs typeface="Cambria Math"/>
              </a:rPr>
              <a:t>𝜃	=</a:t>
            </a:r>
            <a:r>
              <a:rPr sz="2500" spc="50" dirty="0">
                <a:solidFill>
                  <a:srgbClr val="363D3D"/>
                </a:solidFill>
                <a:latin typeface="Cambria Math"/>
                <a:cs typeface="Cambria Math"/>
              </a:rPr>
              <a:t> </a:t>
            </a:r>
            <a:r>
              <a:rPr sz="2500" spc="-5" dirty="0">
                <a:solidFill>
                  <a:srgbClr val="363D3D"/>
                </a:solidFill>
                <a:latin typeface="Cambria Math"/>
                <a:cs typeface="Cambria Math"/>
              </a:rPr>
              <a:t>log</a:t>
            </a:r>
            <a:endParaRPr sz="25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081175" y="3433228"/>
            <a:ext cx="711200" cy="523875"/>
          </a:xfrm>
          <a:custGeom>
            <a:avLst/>
            <a:gdLst/>
            <a:ahLst/>
            <a:cxnLst/>
            <a:rect l="l" t="t" r="r" b="b"/>
            <a:pathLst>
              <a:path w="711200" h="523875">
                <a:moveTo>
                  <a:pt x="118135" y="12407"/>
                </a:moveTo>
                <a:lnTo>
                  <a:pt x="66522" y="37363"/>
                </a:lnTo>
                <a:lnTo>
                  <a:pt x="30619" y="96735"/>
                </a:lnTo>
                <a:lnTo>
                  <a:pt x="17221" y="133438"/>
                </a:lnTo>
                <a:lnTo>
                  <a:pt x="7658" y="173164"/>
                </a:lnTo>
                <a:lnTo>
                  <a:pt x="1917" y="215912"/>
                </a:lnTo>
                <a:lnTo>
                  <a:pt x="0" y="261696"/>
                </a:lnTo>
                <a:lnTo>
                  <a:pt x="1917" y="307225"/>
                </a:lnTo>
                <a:lnTo>
                  <a:pt x="7658" y="349897"/>
                </a:lnTo>
                <a:lnTo>
                  <a:pt x="17221" y="389712"/>
                </a:lnTo>
                <a:lnTo>
                  <a:pt x="30619" y="426643"/>
                </a:lnTo>
                <a:lnTo>
                  <a:pt x="66522" y="486410"/>
                </a:lnTo>
                <a:lnTo>
                  <a:pt x="113017" y="523684"/>
                </a:lnTo>
                <a:lnTo>
                  <a:pt x="118135" y="511289"/>
                </a:lnTo>
                <a:lnTo>
                  <a:pt x="98425" y="495376"/>
                </a:lnTo>
                <a:lnTo>
                  <a:pt x="81000" y="474624"/>
                </a:lnTo>
                <a:lnTo>
                  <a:pt x="53022" y="418579"/>
                </a:lnTo>
                <a:lnTo>
                  <a:pt x="35458" y="346570"/>
                </a:lnTo>
                <a:lnTo>
                  <a:pt x="31076" y="305854"/>
                </a:lnTo>
                <a:lnTo>
                  <a:pt x="29616" y="262001"/>
                </a:lnTo>
                <a:lnTo>
                  <a:pt x="31089" y="217449"/>
                </a:lnTo>
                <a:lnTo>
                  <a:pt x="35521" y="176326"/>
                </a:lnTo>
                <a:lnTo>
                  <a:pt x="42913" y="138645"/>
                </a:lnTo>
                <a:lnTo>
                  <a:pt x="66167" y="74269"/>
                </a:lnTo>
                <a:lnTo>
                  <a:pt x="98615" y="28270"/>
                </a:lnTo>
                <a:lnTo>
                  <a:pt x="118135" y="12407"/>
                </a:lnTo>
                <a:close/>
              </a:path>
              <a:path w="711200" h="523875">
                <a:moveTo>
                  <a:pt x="582193" y="250901"/>
                </a:moveTo>
                <a:lnTo>
                  <a:pt x="124993" y="250901"/>
                </a:lnTo>
                <a:lnTo>
                  <a:pt x="124993" y="276301"/>
                </a:lnTo>
                <a:lnTo>
                  <a:pt x="582193" y="276301"/>
                </a:lnTo>
                <a:lnTo>
                  <a:pt x="582193" y="250901"/>
                </a:lnTo>
                <a:close/>
              </a:path>
              <a:path w="711200" h="523875">
                <a:moveTo>
                  <a:pt x="711187" y="261696"/>
                </a:moveTo>
                <a:lnTo>
                  <a:pt x="709269" y="215912"/>
                </a:lnTo>
                <a:lnTo>
                  <a:pt x="703529" y="173164"/>
                </a:lnTo>
                <a:lnTo>
                  <a:pt x="693966" y="133438"/>
                </a:lnTo>
                <a:lnTo>
                  <a:pt x="680567" y="96735"/>
                </a:lnTo>
                <a:lnTo>
                  <a:pt x="644626" y="37363"/>
                </a:lnTo>
                <a:lnTo>
                  <a:pt x="598017" y="0"/>
                </a:lnTo>
                <a:lnTo>
                  <a:pt x="593051" y="12407"/>
                </a:lnTo>
                <a:lnTo>
                  <a:pt x="612571" y="28270"/>
                </a:lnTo>
                <a:lnTo>
                  <a:pt x="629894" y="48895"/>
                </a:lnTo>
                <a:lnTo>
                  <a:pt x="657936" y="104419"/>
                </a:lnTo>
                <a:lnTo>
                  <a:pt x="675665" y="176326"/>
                </a:lnTo>
                <a:lnTo>
                  <a:pt x="680097" y="217449"/>
                </a:lnTo>
                <a:lnTo>
                  <a:pt x="681570" y="262001"/>
                </a:lnTo>
                <a:lnTo>
                  <a:pt x="680110" y="305854"/>
                </a:lnTo>
                <a:lnTo>
                  <a:pt x="675703" y="346570"/>
                </a:lnTo>
                <a:lnTo>
                  <a:pt x="668362" y="384149"/>
                </a:lnTo>
                <a:lnTo>
                  <a:pt x="645210" y="449021"/>
                </a:lnTo>
                <a:lnTo>
                  <a:pt x="612698" y="495376"/>
                </a:lnTo>
                <a:lnTo>
                  <a:pt x="593051" y="511289"/>
                </a:lnTo>
                <a:lnTo>
                  <a:pt x="598017" y="523684"/>
                </a:lnTo>
                <a:lnTo>
                  <a:pt x="644626" y="486410"/>
                </a:lnTo>
                <a:lnTo>
                  <a:pt x="680567" y="426643"/>
                </a:lnTo>
                <a:lnTo>
                  <a:pt x="693966" y="389712"/>
                </a:lnTo>
                <a:lnTo>
                  <a:pt x="703529" y="349897"/>
                </a:lnTo>
                <a:lnTo>
                  <a:pt x="709269" y="307225"/>
                </a:lnTo>
                <a:lnTo>
                  <a:pt x="711187" y="261696"/>
                </a:lnTo>
                <a:close/>
              </a:path>
            </a:pathLst>
          </a:custGeom>
          <a:solidFill>
            <a:srgbClr val="36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347646" y="3358388"/>
            <a:ext cx="170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25" dirty="0">
                <a:solidFill>
                  <a:srgbClr val="363D3D"/>
                </a:solidFill>
                <a:latin typeface="Cambria Math"/>
                <a:cs typeface="Cambria Math"/>
              </a:rPr>
              <a:t>!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96833" y="3702811"/>
            <a:ext cx="471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35" dirty="0">
                <a:solidFill>
                  <a:srgbClr val="363D3D"/>
                </a:solidFill>
                <a:latin typeface="Cambria Math"/>
                <a:cs typeface="Cambria Math"/>
              </a:rPr>
              <a:t>"</a:t>
            </a:r>
            <a:r>
              <a:rPr sz="1800" spc="210" dirty="0">
                <a:solidFill>
                  <a:srgbClr val="363D3D"/>
                </a:solidFill>
                <a:latin typeface="Cambria Math"/>
                <a:cs typeface="Cambria Math"/>
              </a:rPr>
              <a:t>#</a:t>
            </a:r>
            <a:r>
              <a:rPr sz="1800" spc="625" dirty="0">
                <a:solidFill>
                  <a:srgbClr val="363D3D"/>
                </a:solidFill>
                <a:latin typeface="Cambria Math"/>
                <a:cs typeface="Cambria Math"/>
              </a:rPr>
              <a:t>!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27071" y="5027262"/>
            <a:ext cx="607695" cy="383540"/>
          </a:xfrm>
          <a:custGeom>
            <a:avLst/>
            <a:gdLst/>
            <a:ahLst/>
            <a:cxnLst/>
            <a:rect l="l" t="t" r="r" b="b"/>
            <a:pathLst>
              <a:path w="607695" h="383539">
                <a:moveTo>
                  <a:pt x="506429" y="0"/>
                </a:moveTo>
                <a:lnTo>
                  <a:pt x="502554" y="12712"/>
                </a:lnTo>
                <a:lnTo>
                  <a:pt x="520174" y="21850"/>
                </a:lnTo>
                <a:lnTo>
                  <a:pt x="535517" y="35153"/>
                </a:lnTo>
                <a:lnTo>
                  <a:pt x="559371" y="74259"/>
                </a:lnTo>
                <a:lnTo>
                  <a:pt x="573847" y="127395"/>
                </a:lnTo>
                <a:lnTo>
                  <a:pt x="578672" y="191926"/>
                </a:lnTo>
                <a:lnTo>
                  <a:pt x="577466" y="225543"/>
                </a:lnTo>
                <a:lnTo>
                  <a:pt x="567815" y="284261"/>
                </a:lnTo>
                <a:lnTo>
                  <a:pt x="548583" y="330963"/>
                </a:lnTo>
                <a:lnTo>
                  <a:pt x="520174" y="361698"/>
                </a:lnTo>
                <a:lnTo>
                  <a:pt x="502554" y="370831"/>
                </a:lnTo>
                <a:lnTo>
                  <a:pt x="506429" y="383542"/>
                </a:lnTo>
                <a:lnTo>
                  <a:pt x="549256" y="360714"/>
                </a:lnTo>
                <a:lnTo>
                  <a:pt x="580998" y="317654"/>
                </a:lnTo>
                <a:lnTo>
                  <a:pt x="600648" y="259597"/>
                </a:lnTo>
                <a:lnTo>
                  <a:pt x="607198" y="191771"/>
                </a:lnTo>
                <a:lnTo>
                  <a:pt x="605561" y="156638"/>
                </a:lnTo>
                <a:lnTo>
                  <a:pt x="592461" y="93696"/>
                </a:lnTo>
                <a:lnTo>
                  <a:pt x="566512" y="41829"/>
                </a:lnTo>
                <a:lnTo>
                  <a:pt x="529228" y="8885"/>
                </a:lnTo>
                <a:lnTo>
                  <a:pt x="506429" y="0"/>
                </a:lnTo>
                <a:close/>
              </a:path>
              <a:path w="607695" h="383539">
                <a:moveTo>
                  <a:pt x="100768" y="0"/>
                </a:moveTo>
                <a:lnTo>
                  <a:pt x="57942" y="22828"/>
                </a:lnTo>
                <a:lnTo>
                  <a:pt x="26200" y="65887"/>
                </a:lnTo>
                <a:lnTo>
                  <a:pt x="6550" y="123946"/>
                </a:lnTo>
                <a:lnTo>
                  <a:pt x="0" y="191771"/>
                </a:lnTo>
                <a:lnTo>
                  <a:pt x="1637" y="226905"/>
                </a:lnTo>
                <a:lnTo>
                  <a:pt x="14737" y="289846"/>
                </a:lnTo>
                <a:lnTo>
                  <a:pt x="40685" y="341713"/>
                </a:lnTo>
                <a:lnTo>
                  <a:pt x="77969" y="374657"/>
                </a:lnTo>
                <a:lnTo>
                  <a:pt x="100768" y="383542"/>
                </a:lnTo>
                <a:lnTo>
                  <a:pt x="104644" y="370831"/>
                </a:lnTo>
                <a:lnTo>
                  <a:pt x="87024" y="361698"/>
                </a:lnTo>
                <a:lnTo>
                  <a:pt x="71681" y="348409"/>
                </a:lnTo>
                <a:lnTo>
                  <a:pt x="47825" y="309361"/>
                </a:lnTo>
                <a:lnTo>
                  <a:pt x="33350" y="256321"/>
                </a:lnTo>
                <a:lnTo>
                  <a:pt x="28531" y="191771"/>
                </a:lnTo>
                <a:lnTo>
                  <a:pt x="29731" y="158236"/>
                </a:lnTo>
                <a:lnTo>
                  <a:pt x="39382" y="99403"/>
                </a:lnTo>
                <a:lnTo>
                  <a:pt x="58614" y="52623"/>
                </a:lnTo>
                <a:lnTo>
                  <a:pt x="87024" y="21850"/>
                </a:lnTo>
                <a:lnTo>
                  <a:pt x="104644" y="12712"/>
                </a:lnTo>
                <a:lnTo>
                  <a:pt x="100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19568" y="4205223"/>
            <a:ext cx="9946005" cy="18789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2585" indent="-311785">
              <a:lnSpc>
                <a:spcPct val="100000"/>
              </a:lnSpc>
              <a:spcBef>
                <a:spcPts val="100"/>
              </a:spcBef>
              <a:buClr>
                <a:srgbClr val="A6A6A6"/>
              </a:buClr>
              <a:buChar char="•"/>
              <a:tabLst>
                <a:tab pos="361950" algn="l"/>
                <a:tab pos="362585" algn="l"/>
              </a:tabLst>
            </a:pP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E.g.</a:t>
            </a:r>
            <a:r>
              <a:rPr sz="25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5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observation-level covariate</a:t>
            </a: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 temperature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25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site </a:t>
            </a:r>
            <a:r>
              <a:rPr sz="2500" i="1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visit</a:t>
            </a:r>
            <a:r>
              <a:rPr sz="25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i="1" dirty="0">
                <a:solidFill>
                  <a:srgbClr val="FFFFFF"/>
                </a:solidFill>
                <a:latin typeface="Arial"/>
                <a:cs typeface="Arial"/>
              </a:rPr>
              <a:t>j </a:t>
            </a: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2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A6A6A6"/>
              </a:buClr>
              <a:buFont typeface="Arial"/>
              <a:buChar char="•"/>
            </a:pPr>
            <a:endParaRPr sz="2650">
              <a:latin typeface="Arial"/>
              <a:cs typeface="Arial"/>
            </a:endParaRPr>
          </a:p>
          <a:p>
            <a:pPr marR="9525" algn="ctr">
              <a:lnSpc>
                <a:spcPct val="100000"/>
              </a:lnSpc>
              <a:tabLst>
                <a:tab pos="750570" algn="l"/>
                <a:tab pos="1358900" algn="l"/>
              </a:tabLst>
            </a:pPr>
            <a:r>
              <a:rPr sz="2500" spc="-5" dirty="0">
                <a:solidFill>
                  <a:srgbClr val="FFFFFF"/>
                </a:solidFill>
                <a:latin typeface="Cambria Math"/>
                <a:cs typeface="Cambria Math"/>
              </a:rPr>
              <a:t>logit	</a:t>
            </a:r>
            <a:r>
              <a:rPr sz="2500" spc="-370" dirty="0">
                <a:solidFill>
                  <a:srgbClr val="FFFFFF"/>
                </a:solidFill>
                <a:latin typeface="Cambria Math"/>
                <a:cs typeface="Cambria Math"/>
              </a:rPr>
              <a:t>𝑝</a:t>
            </a:r>
            <a:r>
              <a:rPr sz="2700" spc="-555" baseline="-15432" dirty="0">
                <a:solidFill>
                  <a:srgbClr val="FFFFFF"/>
                </a:solidFill>
                <a:latin typeface="Cambria Math"/>
                <a:cs typeface="Cambria Math"/>
              </a:rPr>
              <a:t>$%	</a:t>
            </a:r>
            <a:r>
              <a:rPr sz="2500" dirty="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r>
              <a:rPr sz="2500" spc="114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500" dirty="0">
                <a:solidFill>
                  <a:srgbClr val="FFFFFF"/>
                </a:solidFill>
                <a:latin typeface="Cambria Math"/>
                <a:cs typeface="Cambria Math"/>
              </a:rPr>
              <a:t>𝑎</a:t>
            </a:r>
            <a:r>
              <a:rPr sz="2500" spc="4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500" dirty="0">
                <a:solidFill>
                  <a:srgbClr val="FFFFFF"/>
                </a:solidFill>
                <a:latin typeface="Cambria Math"/>
                <a:cs typeface="Cambria Math"/>
              </a:rPr>
              <a:t>+</a:t>
            </a:r>
            <a:r>
              <a:rPr sz="2500" spc="-20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500" dirty="0">
                <a:solidFill>
                  <a:srgbClr val="FFFFFF"/>
                </a:solidFill>
                <a:latin typeface="Cambria Math"/>
                <a:cs typeface="Cambria Math"/>
              </a:rPr>
              <a:t>𝑏</a:t>
            </a:r>
            <a:r>
              <a:rPr sz="2500" spc="40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500" spc="-90" dirty="0">
                <a:solidFill>
                  <a:srgbClr val="FFFFFF"/>
                </a:solidFill>
                <a:latin typeface="Cambria Math"/>
                <a:cs typeface="Cambria Math"/>
              </a:rPr>
              <a:t>temperature</a:t>
            </a:r>
            <a:r>
              <a:rPr sz="2700" spc="-135" baseline="-15432" dirty="0">
                <a:solidFill>
                  <a:srgbClr val="FFFFFF"/>
                </a:solidFill>
                <a:latin typeface="Cambria Math"/>
                <a:cs typeface="Cambria Math"/>
              </a:rPr>
              <a:t>$%</a:t>
            </a:r>
            <a:endParaRPr sz="2700" baseline="-15432">
              <a:latin typeface="Cambria Math"/>
              <a:cs typeface="Cambria Math"/>
            </a:endParaRPr>
          </a:p>
          <a:p>
            <a:pPr marL="362585" indent="-311785">
              <a:lnSpc>
                <a:spcPct val="100000"/>
              </a:lnSpc>
              <a:spcBef>
                <a:spcPts val="2500"/>
              </a:spcBef>
              <a:buClr>
                <a:srgbClr val="A6A6A6"/>
              </a:buClr>
              <a:buChar char="•"/>
              <a:tabLst>
                <a:tab pos="361950" algn="l"/>
                <a:tab pos="362585" algn="l"/>
              </a:tabLst>
            </a:pP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Where</a:t>
            </a: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paramaters</a:t>
            </a:r>
            <a:r>
              <a:rPr sz="25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i="1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5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i="1" dirty="0">
                <a:solidFill>
                  <a:srgbClr val="FFFFFF"/>
                </a:solidFill>
                <a:latin typeface="Arial"/>
                <a:cs typeface="Arial"/>
              </a:rPr>
              <a:t>b </a:t>
            </a: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5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intercept</a:t>
            </a:r>
            <a:r>
              <a:rPr sz="25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slope</a:t>
            </a:r>
            <a:r>
              <a:rPr sz="25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5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estimated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3660" y="2038603"/>
            <a:ext cx="10166985" cy="3863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650" indent="-74295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755015" algn="l"/>
                <a:tab pos="755650" algn="l"/>
              </a:tabLst>
            </a:pP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Sites</a:t>
            </a: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are closed</a:t>
            </a: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(occupation does</a:t>
            </a: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not change)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Arial"/>
              <a:buAutoNum type="arabicPeriod"/>
            </a:pPr>
            <a:endParaRPr sz="3700">
              <a:latin typeface="Arial"/>
              <a:cs typeface="Arial"/>
            </a:endParaRPr>
          </a:p>
          <a:p>
            <a:pPr marL="755650" indent="-742950">
              <a:lnSpc>
                <a:spcPct val="100000"/>
              </a:lnSpc>
              <a:buAutoNum type="arabicPeriod"/>
              <a:tabLst>
                <a:tab pos="755015" algn="l"/>
                <a:tab pos="755650" algn="l"/>
              </a:tabLst>
            </a:pP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Independent</a:t>
            </a:r>
            <a:r>
              <a:rPr sz="36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detections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FFFFF"/>
              </a:buClr>
              <a:buFont typeface="Arial"/>
              <a:buAutoNum type="arabicPeriod"/>
            </a:pPr>
            <a:endParaRPr sz="3750">
              <a:latin typeface="Arial"/>
              <a:cs typeface="Arial"/>
            </a:endParaRPr>
          </a:p>
          <a:p>
            <a:pPr marL="755650" indent="-742950">
              <a:lnSpc>
                <a:spcPct val="100000"/>
              </a:lnSpc>
              <a:buAutoNum type="arabicPeriod"/>
              <a:tabLst>
                <a:tab pos="755015" algn="l"/>
                <a:tab pos="755650" algn="l"/>
              </a:tabLst>
            </a:pP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36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unmodelled</a:t>
            </a:r>
            <a:r>
              <a:rPr sz="36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heterogeneity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Arial"/>
              <a:buAutoNum type="arabicPeriod"/>
            </a:pPr>
            <a:endParaRPr sz="3700">
              <a:latin typeface="Arial"/>
              <a:cs typeface="Arial"/>
            </a:endParaRPr>
          </a:p>
          <a:p>
            <a:pPr marL="755650" indent="-74295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755015" algn="l"/>
                <a:tab pos="755650" algn="l"/>
              </a:tabLst>
            </a:pP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36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false</a:t>
            </a:r>
            <a:r>
              <a:rPr sz="36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positives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05806" y="304800"/>
            <a:ext cx="8177530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45100" algn="l"/>
              </a:tabLst>
            </a:pPr>
            <a:r>
              <a:rPr sz="4100" dirty="0"/>
              <a:t>K</a:t>
            </a:r>
            <a:r>
              <a:rPr sz="4100" spc="-10" dirty="0"/>
              <a:t>e</a:t>
            </a:r>
            <a:r>
              <a:rPr sz="4100" dirty="0"/>
              <a:t>y</a:t>
            </a:r>
            <a:r>
              <a:rPr sz="4100" spc="-5" dirty="0"/>
              <a:t> </a:t>
            </a:r>
            <a:r>
              <a:rPr sz="4100" spc="-10" dirty="0"/>
              <a:t>o</a:t>
            </a:r>
            <a:r>
              <a:rPr sz="4100" dirty="0"/>
              <a:t>cc</a:t>
            </a:r>
            <a:r>
              <a:rPr sz="4100" spc="-5" dirty="0"/>
              <a:t>u</a:t>
            </a:r>
            <a:r>
              <a:rPr sz="4100" spc="-10" dirty="0"/>
              <a:t>pan</a:t>
            </a:r>
            <a:r>
              <a:rPr sz="4100" dirty="0"/>
              <a:t>cy</a:t>
            </a:r>
            <a:r>
              <a:rPr sz="4100" spc="-5" dirty="0"/>
              <a:t> m</a:t>
            </a:r>
            <a:r>
              <a:rPr sz="4100" spc="-10" dirty="0"/>
              <a:t>ode</a:t>
            </a:r>
            <a:r>
              <a:rPr sz="4100" dirty="0"/>
              <a:t>l	</a:t>
            </a:r>
            <a:r>
              <a:rPr sz="4100" spc="-10" dirty="0"/>
              <a:t>a</a:t>
            </a:r>
            <a:r>
              <a:rPr sz="4100" dirty="0"/>
              <a:t>ss</a:t>
            </a:r>
            <a:r>
              <a:rPr sz="4100" spc="-5" dirty="0"/>
              <a:t>um</a:t>
            </a:r>
            <a:r>
              <a:rPr sz="4100" spc="-10" dirty="0"/>
              <a:t>p</a:t>
            </a:r>
            <a:r>
              <a:rPr sz="4100" spc="-5" dirty="0"/>
              <a:t>t</a:t>
            </a:r>
            <a:r>
              <a:rPr sz="4100" dirty="0"/>
              <a:t>i</a:t>
            </a:r>
            <a:r>
              <a:rPr sz="4100" spc="-10" dirty="0"/>
              <a:t>on</a:t>
            </a:r>
            <a:r>
              <a:rPr sz="4100" dirty="0"/>
              <a:t>s</a:t>
            </a:r>
            <a:endParaRPr sz="41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3660" y="2038603"/>
            <a:ext cx="9932035" cy="2282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0" indent="-508634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1334" algn="l"/>
              </a:tabLst>
            </a:pP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Sites</a:t>
            </a: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are not</a:t>
            </a: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closed (occupation</a:t>
            </a: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does change)</a:t>
            </a:r>
            <a:endParaRPr sz="3600">
              <a:latin typeface="Arial"/>
              <a:cs typeface="Arial"/>
            </a:endParaRPr>
          </a:p>
          <a:p>
            <a:pPr marL="1268095" lvl="1" indent="-217804">
              <a:lnSpc>
                <a:spcPct val="100000"/>
              </a:lnSpc>
              <a:spcBef>
                <a:spcPts val="3390"/>
              </a:spcBef>
              <a:buChar char="-"/>
              <a:tabLst>
                <a:tab pos="1268730" algn="l"/>
              </a:tabLst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Occupancy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should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interpreted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‘use’.</a:t>
            </a:r>
            <a:endParaRPr sz="2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endParaRPr sz="2900">
              <a:latin typeface="Arial"/>
              <a:cs typeface="Arial"/>
            </a:endParaRPr>
          </a:p>
          <a:p>
            <a:pPr marL="1268095" lvl="1" indent="-217804">
              <a:lnSpc>
                <a:spcPct val="100000"/>
              </a:lnSpc>
              <a:buChar char="-"/>
              <a:tabLst>
                <a:tab pos="1268730" algn="l"/>
              </a:tabLst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Relax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assumption,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see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3.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05806" y="304800"/>
            <a:ext cx="8177530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45100" algn="l"/>
              </a:tabLst>
            </a:pPr>
            <a:r>
              <a:rPr sz="4100" dirty="0"/>
              <a:t>K</a:t>
            </a:r>
            <a:r>
              <a:rPr sz="4100" spc="-10" dirty="0"/>
              <a:t>e</a:t>
            </a:r>
            <a:r>
              <a:rPr sz="4100" dirty="0"/>
              <a:t>y</a:t>
            </a:r>
            <a:r>
              <a:rPr sz="4100" spc="-5" dirty="0"/>
              <a:t> </a:t>
            </a:r>
            <a:r>
              <a:rPr sz="4100" spc="-10" dirty="0"/>
              <a:t>o</a:t>
            </a:r>
            <a:r>
              <a:rPr sz="4100" dirty="0"/>
              <a:t>cc</a:t>
            </a:r>
            <a:r>
              <a:rPr sz="4100" spc="-5" dirty="0"/>
              <a:t>u</a:t>
            </a:r>
            <a:r>
              <a:rPr sz="4100" spc="-10" dirty="0"/>
              <a:t>pan</a:t>
            </a:r>
            <a:r>
              <a:rPr sz="4100" dirty="0"/>
              <a:t>cy</a:t>
            </a:r>
            <a:r>
              <a:rPr sz="4100" spc="-5" dirty="0"/>
              <a:t> m</a:t>
            </a:r>
            <a:r>
              <a:rPr sz="4100" spc="-10" dirty="0"/>
              <a:t>ode</a:t>
            </a:r>
            <a:r>
              <a:rPr sz="4100" dirty="0"/>
              <a:t>l	</a:t>
            </a:r>
            <a:r>
              <a:rPr sz="4100" spc="-10" dirty="0"/>
              <a:t>a</a:t>
            </a:r>
            <a:r>
              <a:rPr sz="4100" dirty="0"/>
              <a:t>ss</a:t>
            </a:r>
            <a:r>
              <a:rPr sz="4100" spc="-5" dirty="0"/>
              <a:t>um</a:t>
            </a:r>
            <a:r>
              <a:rPr sz="4100" spc="-10" dirty="0"/>
              <a:t>p</a:t>
            </a:r>
            <a:r>
              <a:rPr sz="4100" spc="-5" dirty="0"/>
              <a:t>t</a:t>
            </a:r>
            <a:r>
              <a:rPr sz="4100" dirty="0"/>
              <a:t>i</a:t>
            </a:r>
            <a:r>
              <a:rPr sz="4100" spc="-10" dirty="0"/>
              <a:t>on</a:t>
            </a:r>
            <a:r>
              <a:rPr sz="4100" dirty="0"/>
              <a:t>s</a:t>
            </a:r>
            <a:endParaRPr sz="41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3660" y="2038603"/>
            <a:ext cx="10556875" cy="2715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0" indent="-50800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520700" algn="l"/>
              </a:tabLst>
            </a:pP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Dependent</a:t>
            </a:r>
            <a:r>
              <a:rPr sz="36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detections</a:t>
            </a:r>
            <a:endParaRPr sz="3600">
              <a:latin typeface="Arial"/>
              <a:cs typeface="Arial"/>
            </a:endParaRPr>
          </a:p>
          <a:p>
            <a:pPr marL="1050925" marR="5080" lvl="1">
              <a:lnSpc>
                <a:spcPct val="100699"/>
              </a:lnSpc>
              <a:spcBef>
                <a:spcPts val="3365"/>
              </a:spcBef>
              <a:buChar char="-"/>
              <a:tabLst>
                <a:tab pos="1268730" algn="l"/>
              </a:tabLst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Species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easier/more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difficult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detect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site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 where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has </a:t>
            </a:r>
            <a:r>
              <a:rPr sz="2800" spc="-7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already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been detected,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or sampling close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in time.</a:t>
            </a:r>
            <a:endParaRPr sz="2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Arial"/>
              <a:buChar char="-"/>
            </a:pPr>
            <a:endParaRPr sz="2900">
              <a:latin typeface="Arial"/>
              <a:cs typeface="Arial"/>
            </a:endParaRPr>
          </a:p>
          <a:p>
            <a:pPr marL="1248410" lvl="1" indent="-198120">
              <a:lnSpc>
                <a:spcPct val="100000"/>
              </a:lnSpc>
              <a:buChar char="-"/>
              <a:tabLst>
                <a:tab pos="1249045" algn="l"/>
              </a:tabLst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Adapt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sampling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design;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account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dependence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model.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05806" y="304800"/>
            <a:ext cx="8177530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45100" algn="l"/>
              </a:tabLst>
            </a:pPr>
            <a:r>
              <a:rPr sz="4100" dirty="0"/>
              <a:t>K</a:t>
            </a:r>
            <a:r>
              <a:rPr sz="4100" spc="-10" dirty="0"/>
              <a:t>e</a:t>
            </a:r>
            <a:r>
              <a:rPr sz="4100" dirty="0"/>
              <a:t>y</a:t>
            </a:r>
            <a:r>
              <a:rPr sz="4100" spc="-5" dirty="0"/>
              <a:t> </a:t>
            </a:r>
            <a:r>
              <a:rPr sz="4100" spc="-10" dirty="0"/>
              <a:t>o</a:t>
            </a:r>
            <a:r>
              <a:rPr sz="4100" dirty="0"/>
              <a:t>cc</a:t>
            </a:r>
            <a:r>
              <a:rPr sz="4100" spc="-5" dirty="0"/>
              <a:t>u</a:t>
            </a:r>
            <a:r>
              <a:rPr sz="4100" spc="-10" dirty="0"/>
              <a:t>pan</a:t>
            </a:r>
            <a:r>
              <a:rPr sz="4100" dirty="0"/>
              <a:t>cy</a:t>
            </a:r>
            <a:r>
              <a:rPr sz="4100" spc="-5" dirty="0"/>
              <a:t> m</a:t>
            </a:r>
            <a:r>
              <a:rPr sz="4100" spc="-10" dirty="0"/>
              <a:t>ode</a:t>
            </a:r>
            <a:r>
              <a:rPr sz="4100" dirty="0"/>
              <a:t>l	</a:t>
            </a:r>
            <a:r>
              <a:rPr sz="4100" spc="-10" dirty="0"/>
              <a:t>a</a:t>
            </a:r>
            <a:r>
              <a:rPr sz="4100" dirty="0"/>
              <a:t>ss</a:t>
            </a:r>
            <a:r>
              <a:rPr sz="4100" spc="-5" dirty="0"/>
              <a:t>um</a:t>
            </a:r>
            <a:r>
              <a:rPr sz="4100" spc="-10" dirty="0"/>
              <a:t>p</a:t>
            </a:r>
            <a:r>
              <a:rPr sz="4100" spc="-5" dirty="0"/>
              <a:t>t</a:t>
            </a:r>
            <a:r>
              <a:rPr sz="4100" dirty="0"/>
              <a:t>i</a:t>
            </a:r>
            <a:r>
              <a:rPr sz="4100" spc="-10" dirty="0"/>
              <a:t>on</a:t>
            </a:r>
            <a:r>
              <a:rPr sz="4100" dirty="0"/>
              <a:t>s</a:t>
            </a:r>
            <a:endParaRPr sz="41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3660" y="2038603"/>
            <a:ext cx="9714865" cy="3565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0" indent="-508000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520700" algn="l"/>
              </a:tabLst>
            </a:pP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Heterogeneity</a:t>
            </a:r>
            <a:r>
              <a:rPr sz="3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3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detection</a:t>
            </a:r>
            <a:endParaRPr sz="3600">
              <a:latin typeface="Arial"/>
              <a:cs typeface="Arial"/>
            </a:endParaRPr>
          </a:p>
          <a:p>
            <a:pPr marL="1268095" lvl="1" indent="-217804">
              <a:lnSpc>
                <a:spcPct val="100000"/>
              </a:lnSpc>
              <a:spcBef>
                <a:spcPts val="3390"/>
              </a:spcBef>
              <a:buChar char="-"/>
              <a:tabLst>
                <a:tab pos="1268730" algn="l"/>
              </a:tabLst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Occupancy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lower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than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should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be.</a:t>
            </a:r>
            <a:endParaRPr sz="2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Arial"/>
              <a:buChar char="-"/>
            </a:pPr>
            <a:endParaRPr sz="2850">
              <a:latin typeface="Arial"/>
              <a:cs typeface="Arial"/>
            </a:endParaRPr>
          </a:p>
          <a:p>
            <a:pPr marL="1050925" marR="5080" lvl="1">
              <a:lnSpc>
                <a:spcPct val="100200"/>
              </a:lnSpc>
              <a:spcBef>
                <a:spcPts val="5"/>
              </a:spcBef>
              <a:buChar char="-"/>
              <a:tabLst>
                <a:tab pos="1249045" algn="l"/>
              </a:tabLst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Account for heterogeneity in model (random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effects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[package </a:t>
            </a:r>
            <a:r>
              <a:rPr sz="2800" i="1" dirty="0">
                <a:solidFill>
                  <a:srgbClr val="FFFFFF"/>
                </a:solidFill>
                <a:latin typeface="Arial"/>
                <a:cs typeface="Arial"/>
              </a:rPr>
              <a:t>ubms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],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finite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mixtures, Royle-Nichols model if </a:t>
            </a:r>
            <a:r>
              <a:rPr sz="2800" spc="-7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heterogeneity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due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 variation in abundance [function 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occuRN()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800" i="1" dirty="0">
                <a:solidFill>
                  <a:srgbClr val="FFFFFF"/>
                </a:solidFill>
                <a:latin typeface="Arial"/>
                <a:cs typeface="Arial"/>
              </a:rPr>
              <a:t>unmarked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]).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05806" y="304800"/>
            <a:ext cx="8177530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45100" algn="l"/>
              </a:tabLst>
            </a:pPr>
            <a:r>
              <a:rPr sz="4100" dirty="0"/>
              <a:t>K</a:t>
            </a:r>
            <a:r>
              <a:rPr sz="4100" spc="-10" dirty="0"/>
              <a:t>e</a:t>
            </a:r>
            <a:r>
              <a:rPr sz="4100" dirty="0"/>
              <a:t>y</a:t>
            </a:r>
            <a:r>
              <a:rPr sz="4100" spc="-5" dirty="0"/>
              <a:t> </a:t>
            </a:r>
            <a:r>
              <a:rPr sz="4100" spc="-10" dirty="0"/>
              <a:t>o</a:t>
            </a:r>
            <a:r>
              <a:rPr sz="4100" dirty="0"/>
              <a:t>cc</a:t>
            </a:r>
            <a:r>
              <a:rPr sz="4100" spc="-5" dirty="0"/>
              <a:t>u</a:t>
            </a:r>
            <a:r>
              <a:rPr sz="4100" spc="-10" dirty="0"/>
              <a:t>pan</a:t>
            </a:r>
            <a:r>
              <a:rPr sz="4100" dirty="0"/>
              <a:t>cy</a:t>
            </a:r>
            <a:r>
              <a:rPr sz="4100" spc="-5" dirty="0"/>
              <a:t> m</a:t>
            </a:r>
            <a:r>
              <a:rPr sz="4100" spc="-10" dirty="0"/>
              <a:t>ode</a:t>
            </a:r>
            <a:r>
              <a:rPr sz="4100" dirty="0"/>
              <a:t>l	</a:t>
            </a:r>
            <a:r>
              <a:rPr sz="4100" spc="-10" dirty="0"/>
              <a:t>a</a:t>
            </a:r>
            <a:r>
              <a:rPr sz="4100" dirty="0"/>
              <a:t>ss</a:t>
            </a:r>
            <a:r>
              <a:rPr sz="4100" spc="-5" dirty="0"/>
              <a:t>um</a:t>
            </a:r>
            <a:r>
              <a:rPr sz="4100" spc="-10" dirty="0"/>
              <a:t>p</a:t>
            </a:r>
            <a:r>
              <a:rPr sz="4100" spc="-5" dirty="0"/>
              <a:t>t</a:t>
            </a:r>
            <a:r>
              <a:rPr sz="4100" dirty="0"/>
              <a:t>i</a:t>
            </a:r>
            <a:r>
              <a:rPr sz="4100" spc="-10" dirty="0"/>
              <a:t>on</a:t>
            </a:r>
            <a:r>
              <a:rPr sz="4100" dirty="0"/>
              <a:t>s</a:t>
            </a:r>
            <a:endParaRPr sz="41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3660" y="2038603"/>
            <a:ext cx="3597910" cy="1431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4.</a:t>
            </a:r>
            <a:r>
              <a:rPr sz="36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False</a:t>
            </a:r>
            <a:r>
              <a:rPr sz="36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positives</a:t>
            </a:r>
            <a:endParaRPr sz="3600">
              <a:latin typeface="Arial"/>
              <a:cs typeface="Arial"/>
            </a:endParaRPr>
          </a:p>
          <a:p>
            <a:pPr marL="1050925">
              <a:lnSpc>
                <a:spcPct val="100000"/>
              </a:lnSpc>
              <a:spcBef>
                <a:spcPts val="3390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See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4.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05806" y="304800"/>
            <a:ext cx="8177530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45100" algn="l"/>
              </a:tabLst>
            </a:pPr>
            <a:r>
              <a:rPr sz="4100" dirty="0"/>
              <a:t>K</a:t>
            </a:r>
            <a:r>
              <a:rPr sz="4100" spc="-10" dirty="0"/>
              <a:t>e</a:t>
            </a:r>
            <a:r>
              <a:rPr sz="4100" dirty="0"/>
              <a:t>y</a:t>
            </a:r>
            <a:r>
              <a:rPr sz="4100" spc="-5" dirty="0"/>
              <a:t> </a:t>
            </a:r>
            <a:r>
              <a:rPr sz="4100" spc="-10" dirty="0"/>
              <a:t>o</a:t>
            </a:r>
            <a:r>
              <a:rPr sz="4100" dirty="0"/>
              <a:t>cc</a:t>
            </a:r>
            <a:r>
              <a:rPr sz="4100" spc="-5" dirty="0"/>
              <a:t>u</a:t>
            </a:r>
            <a:r>
              <a:rPr sz="4100" spc="-10" dirty="0"/>
              <a:t>pan</a:t>
            </a:r>
            <a:r>
              <a:rPr sz="4100" dirty="0"/>
              <a:t>cy</a:t>
            </a:r>
            <a:r>
              <a:rPr sz="4100" spc="-5" dirty="0"/>
              <a:t> m</a:t>
            </a:r>
            <a:r>
              <a:rPr sz="4100" spc="-10" dirty="0"/>
              <a:t>ode</a:t>
            </a:r>
            <a:r>
              <a:rPr sz="4100" dirty="0"/>
              <a:t>l	</a:t>
            </a:r>
            <a:r>
              <a:rPr sz="4100" spc="-10" dirty="0"/>
              <a:t>a</a:t>
            </a:r>
            <a:r>
              <a:rPr sz="4100" dirty="0"/>
              <a:t>ss</a:t>
            </a:r>
            <a:r>
              <a:rPr sz="4100" spc="-5" dirty="0"/>
              <a:t>um</a:t>
            </a:r>
            <a:r>
              <a:rPr sz="4100" spc="-10" dirty="0"/>
              <a:t>p</a:t>
            </a:r>
            <a:r>
              <a:rPr sz="4100" spc="-5" dirty="0"/>
              <a:t>t</a:t>
            </a:r>
            <a:r>
              <a:rPr sz="4100" dirty="0"/>
              <a:t>i</a:t>
            </a:r>
            <a:r>
              <a:rPr sz="4100" spc="-10" dirty="0"/>
              <a:t>on</a:t>
            </a:r>
            <a:r>
              <a:rPr sz="4100" dirty="0"/>
              <a:t>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7912" y="1568450"/>
            <a:ext cx="10032999" cy="3721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0" y="284988"/>
            <a:ext cx="60420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Issue</a:t>
            </a:r>
            <a:r>
              <a:rPr sz="4400" spc="-10" dirty="0"/>
              <a:t> </a:t>
            </a:r>
            <a:r>
              <a:rPr sz="4400" dirty="0"/>
              <a:t>of</a:t>
            </a:r>
            <a:r>
              <a:rPr sz="4400" spc="-5" dirty="0"/>
              <a:t> detectability</a:t>
            </a:r>
            <a:r>
              <a:rPr sz="4400" spc="-15" dirty="0"/>
              <a:t> </a:t>
            </a:r>
            <a:r>
              <a:rPr sz="4400" dirty="0"/>
              <a:t>&lt;</a:t>
            </a:r>
            <a:r>
              <a:rPr sz="4400" spc="-5" dirty="0"/>
              <a:t> </a:t>
            </a:r>
            <a:r>
              <a:rPr sz="4400" dirty="0"/>
              <a:t>1</a:t>
            </a:r>
            <a:endParaRPr sz="4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023043" y="2228734"/>
          <a:ext cx="2273299" cy="3078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2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41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4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A8B2B2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A8B2B2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 dirty="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900" dirty="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A8B2B2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A8B2B2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A8B2B2"/>
                      </a:solidFill>
                      <a:prstDash val="solid"/>
                    </a:lnL>
                    <a:lnR w="19050">
                      <a:solidFill>
                        <a:srgbClr val="A8B2B2"/>
                      </a:solidFill>
                      <a:prstDash val="solid"/>
                    </a:lnR>
                    <a:lnT w="19050">
                      <a:solidFill>
                        <a:srgbClr val="A8B2B2"/>
                      </a:solidFill>
                      <a:prstDash val="solid"/>
                    </a:lnT>
                    <a:lnB w="19050">
                      <a:solidFill>
                        <a:srgbClr val="A8B2B2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A8B2B2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A8B2B2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900" dirty="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259267" y="5392419"/>
            <a:ext cx="366585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True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occupancy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25%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01662" y="2245359"/>
            <a:ext cx="2117725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2770" algn="l"/>
              </a:tabLst>
            </a:pPr>
            <a:r>
              <a:rPr sz="37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700" b="1" spc="5" dirty="0">
                <a:solidFill>
                  <a:srgbClr val="FFFFFF"/>
                </a:solidFill>
                <a:latin typeface="Arial"/>
                <a:cs typeface="Arial"/>
              </a:rPr>
              <a:t>ect</a:t>
            </a:r>
            <a:r>
              <a:rPr sz="3700" b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700" b="1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700" b="1" dirty="0">
                <a:solidFill>
                  <a:srgbClr val="FFFFFF"/>
                </a:solidFill>
                <a:latin typeface="Arial"/>
                <a:cs typeface="Arial"/>
              </a:rPr>
              <a:t>e	3</a:t>
            </a:r>
            <a:endParaRPr sz="3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0713" y="3248151"/>
            <a:ext cx="10200005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Dynamic</a:t>
            </a:r>
            <a:r>
              <a:rPr sz="37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aka</a:t>
            </a:r>
            <a:r>
              <a:rPr sz="37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multiple-season</a:t>
            </a:r>
            <a:r>
              <a:rPr sz="37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occupancy</a:t>
            </a:r>
            <a:r>
              <a:rPr sz="37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models</a:t>
            </a:r>
            <a:endParaRPr sz="3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4074" y="6105144"/>
            <a:ext cx="435419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5" dirty="0">
                <a:solidFill>
                  <a:srgbClr val="FFFFFF"/>
                </a:solidFill>
                <a:latin typeface="Arial"/>
                <a:cs typeface="Arial"/>
              </a:rPr>
              <a:t>Estimating</a:t>
            </a:r>
            <a:r>
              <a:rPr sz="23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Arial"/>
                <a:cs typeface="Arial"/>
              </a:rPr>
              <a:t>occupancy</a:t>
            </a:r>
            <a:r>
              <a:rPr sz="23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3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2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3660" y="2038603"/>
            <a:ext cx="10166985" cy="3863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650" indent="-74295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755015" algn="l"/>
                <a:tab pos="755650" algn="l"/>
              </a:tabLst>
            </a:pP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Sites</a:t>
            </a: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are closed</a:t>
            </a: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(occupation does</a:t>
            </a: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not change)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Arial"/>
              <a:buAutoNum type="arabicPeriod"/>
            </a:pPr>
            <a:endParaRPr sz="3700">
              <a:latin typeface="Arial"/>
              <a:cs typeface="Arial"/>
            </a:endParaRPr>
          </a:p>
          <a:p>
            <a:pPr marL="755650" indent="-742950">
              <a:lnSpc>
                <a:spcPct val="100000"/>
              </a:lnSpc>
              <a:buAutoNum type="arabicPeriod"/>
              <a:tabLst>
                <a:tab pos="755015" algn="l"/>
                <a:tab pos="755650" algn="l"/>
              </a:tabLst>
            </a:pP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Independent</a:t>
            </a:r>
            <a:r>
              <a:rPr sz="36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detections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FFFFF"/>
              </a:buClr>
              <a:buFont typeface="Arial"/>
              <a:buAutoNum type="arabicPeriod"/>
            </a:pPr>
            <a:endParaRPr sz="3750">
              <a:latin typeface="Arial"/>
              <a:cs typeface="Arial"/>
            </a:endParaRPr>
          </a:p>
          <a:p>
            <a:pPr marL="755650" indent="-742950">
              <a:lnSpc>
                <a:spcPct val="100000"/>
              </a:lnSpc>
              <a:buAutoNum type="arabicPeriod"/>
              <a:tabLst>
                <a:tab pos="755015" algn="l"/>
                <a:tab pos="755650" algn="l"/>
              </a:tabLst>
            </a:pP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36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unmodelled</a:t>
            </a:r>
            <a:r>
              <a:rPr sz="36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heterogeneity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Arial"/>
              <a:buAutoNum type="arabicPeriod"/>
            </a:pPr>
            <a:endParaRPr sz="3700">
              <a:latin typeface="Arial"/>
              <a:cs typeface="Arial"/>
            </a:endParaRPr>
          </a:p>
          <a:p>
            <a:pPr marL="755650" indent="-74295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755015" algn="l"/>
                <a:tab pos="755650" algn="l"/>
              </a:tabLst>
            </a:pP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36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false</a:t>
            </a:r>
            <a:r>
              <a:rPr sz="36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positives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21693" y="304800"/>
            <a:ext cx="7946390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13325" algn="l"/>
              </a:tabLst>
            </a:pPr>
            <a:r>
              <a:rPr sz="4100" dirty="0"/>
              <a:t>Si</a:t>
            </a:r>
            <a:r>
              <a:rPr sz="4100" spc="-10" dirty="0"/>
              <a:t>ng</a:t>
            </a:r>
            <a:r>
              <a:rPr sz="4100" dirty="0"/>
              <a:t>l</a:t>
            </a:r>
            <a:r>
              <a:rPr sz="4100" spc="-10" dirty="0"/>
              <a:t>e</a:t>
            </a:r>
            <a:r>
              <a:rPr sz="4100" spc="-5" dirty="0"/>
              <a:t>-</a:t>
            </a:r>
            <a:r>
              <a:rPr sz="4100" dirty="0"/>
              <a:t>s</a:t>
            </a:r>
            <a:r>
              <a:rPr sz="4100" spc="-5" dirty="0"/>
              <a:t>e</a:t>
            </a:r>
            <a:r>
              <a:rPr sz="4100" spc="-10" dirty="0"/>
              <a:t>a</a:t>
            </a:r>
            <a:r>
              <a:rPr sz="4100" dirty="0"/>
              <a:t>s</a:t>
            </a:r>
            <a:r>
              <a:rPr sz="4100" spc="-5" dirty="0"/>
              <a:t>o</a:t>
            </a:r>
            <a:r>
              <a:rPr sz="4100" dirty="0"/>
              <a:t>n</a:t>
            </a:r>
            <a:r>
              <a:rPr sz="4100" spc="-10" dirty="0"/>
              <a:t> </a:t>
            </a:r>
            <a:r>
              <a:rPr sz="4100" spc="-5" dirty="0"/>
              <a:t>m</a:t>
            </a:r>
            <a:r>
              <a:rPr sz="4100" spc="-10" dirty="0"/>
              <a:t>ode</a:t>
            </a:r>
            <a:r>
              <a:rPr sz="4100" dirty="0"/>
              <a:t>l	</a:t>
            </a:r>
            <a:r>
              <a:rPr sz="4100" spc="-10" dirty="0"/>
              <a:t>a</a:t>
            </a:r>
            <a:r>
              <a:rPr sz="4100" dirty="0"/>
              <a:t>ss</a:t>
            </a:r>
            <a:r>
              <a:rPr sz="4100" spc="-5" dirty="0"/>
              <a:t>um</a:t>
            </a:r>
            <a:r>
              <a:rPr sz="4100" spc="-10" dirty="0"/>
              <a:t>p</a:t>
            </a:r>
            <a:r>
              <a:rPr sz="4100" spc="-5" dirty="0"/>
              <a:t>t</a:t>
            </a:r>
            <a:r>
              <a:rPr sz="4100" dirty="0"/>
              <a:t>i</a:t>
            </a:r>
            <a:r>
              <a:rPr sz="4100" spc="-10" dirty="0"/>
              <a:t>on</a:t>
            </a:r>
            <a:r>
              <a:rPr sz="4100" dirty="0"/>
              <a:t>s</a:t>
            </a:r>
            <a:endParaRPr sz="41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3660" y="2038603"/>
            <a:ext cx="10166985" cy="3863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650" indent="-74295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755015" algn="l"/>
                <a:tab pos="755650" algn="l"/>
              </a:tabLst>
            </a:pP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Sites</a:t>
            </a: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are not</a:t>
            </a: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closed (occupation</a:t>
            </a: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does change)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AutoNum type="arabicPeriod"/>
            </a:pPr>
            <a:endParaRPr sz="3700">
              <a:latin typeface="Arial"/>
              <a:cs typeface="Arial"/>
            </a:endParaRPr>
          </a:p>
          <a:p>
            <a:pPr marL="755650" indent="-742950">
              <a:lnSpc>
                <a:spcPct val="100000"/>
              </a:lnSpc>
              <a:buAutoNum type="arabicPeriod"/>
              <a:tabLst>
                <a:tab pos="755015" algn="l"/>
                <a:tab pos="755650" algn="l"/>
              </a:tabLst>
            </a:pPr>
            <a:r>
              <a:rPr sz="3600" dirty="0">
                <a:solidFill>
                  <a:srgbClr val="262626"/>
                </a:solidFill>
                <a:latin typeface="Arial"/>
                <a:cs typeface="Arial"/>
              </a:rPr>
              <a:t>Independent</a:t>
            </a:r>
            <a:r>
              <a:rPr sz="3600" spc="-6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262626"/>
                </a:solidFill>
                <a:latin typeface="Arial"/>
                <a:cs typeface="Arial"/>
              </a:rPr>
              <a:t>detections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AutoNum type="arabicPeriod"/>
            </a:pPr>
            <a:endParaRPr sz="3750">
              <a:latin typeface="Arial"/>
              <a:cs typeface="Arial"/>
            </a:endParaRPr>
          </a:p>
          <a:p>
            <a:pPr marL="755650" indent="-742950">
              <a:lnSpc>
                <a:spcPct val="100000"/>
              </a:lnSpc>
              <a:buAutoNum type="arabicPeriod"/>
              <a:tabLst>
                <a:tab pos="755015" algn="l"/>
                <a:tab pos="755650" algn="l"/>
              </a:tabLst>
            </a:pPr>
            <a:r>
              <a:rPr sz="3600" dirty="0">
                <a:solidFill>
                  <a:srgbClr val="262626"/>
                </a:solidFill>
                <a:latin typeface="Arial"/>
                <a:cs typeface="Arial"/>
              </a:rPr>
              <a:t>No</a:t>
            </a:r>
            <a:r>
              <a:rPr sz="3600" spc="-30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262626"/>
                </a:solidFill>
                <a:latin typeface="Arial"/>
                <a:cs typeface="Arial"/>
              </a:rPr>
              <a:t>unmodelled</a:t>
            </a:r>
            <a:r>
              <a:rPr sz="3600" spc="-30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262626"/>
                </a:solidFill>
                <a:latin typeface="Arial"/>
                <a:cs typeface="Arial"/>
              </a:rPr>
              <a:t>heterogeneity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AutoNum type="arabicPeriod"/>
            </a:pPr>
            <a:endParaRPr sz="3700">
              <a:latin typeface="Arial"/>
              <a:cs typeface="Arial"/>
            </a:endParaRPr>
          </a:p>
          <a:p>
            <a:pPr marL="755650" indent="-74295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755015" algn="l"/>
                <a:tab pos="755650" algn="l"/>
              </a:tabLst>
            </a:pPr>
            <a:r>
              <a:rPr sz="3600" dirty="0">
                <a:solidFill>
                  <a:srgbClr val="262626"/>
                </a:solidFill>
                <a:latin typeface="Arial"/>
                <a:cs typeface="Arial"/>
              </a:rPr>
              <a:t>No</a:t>
            </a:r>
            <a:r>
              <a:rPr sz="3600" spc="-2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262626"/>
                </a:solidFill>
                <a:latin typeface="Arial"/>
                <a:cs typeface="Arial"/>
              </a:rPr>
              <a:t>false</a:t>
            </a:r>
            <a:r>
              <a:rPr sz="3600" spc="-2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262626"/>
                </a:solidFill>
                <a:latin typeface="Arial"/>
                <a:cs typeface="Arial"/>
              </a:rPr>
              <a:t>positives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21693" y="304800"/>
            <a:ext cx="7946390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13325" algn="l"/>
              </a:tabLst>
            </a:pPr>
            <a:r>
              <a:rPr sz="4100" dirty="0"/>
              <a:t>Si</a:t>
            </a:r>
            <a:r>
              <a:rPr sz="4100" spc="-10" dirty="0"/>
              <a:t>ng</a:t>
            </a:r>
            <a:r>
              <a:rPr sz="4100" dirty="0"/>
              <a:t>l</a:t>
            </a:r>
            <a:r>
              <a:rPr sz="4100" spc="-10" dirty="0"/>
              <a:t>e</a:t>
            </a:r>
            <a:r>
              <a:rPr sz="4100" spc="-5" dirty="0"/>
              <a:t>-</a:t>
            </a:r>
            <a:r>
              <a:rPr sz="4100" dirty="0"/>
              <a:t>s</a:t>
            </a:r>
            <a:r>
              <a:rPr sz="4100" spc="-5" dirty="0"/>
              <a:t>e</a:t>
            </a:r>
            <a:r>
              <a:rPr sz="4100" spc="-10" dirty="0"/>
              <a:t>a</a:t>
            </a:r>
            <a:r>
              <a:rPr sz="4100" dirty="0"/>
              <a:t>s</a:t>
            </a:r>
            <a:r>
              <a:rPr sz="4100" spc="-5" dirty="0"/>
              <a:t>o</a:t>
            </a:r>
            <a:r>
              <a:rPr sz="4100" dirty="0"/>
              <a:t>n</a:t>
            </a:r>
            <a:r>
              <a:rPr sz="4100" spc="-10" dirty="0"/>
              <a:t> </a:t>
            </a:r>
            <a:r>
              <a:rPr sz="4100" spc="-5" dirty="0"/>
              <a:t>m</a:t>
            </a:r>
            <a:r>
              <a:rPr sz="4100" spc="-10" dirty="0"/>
              <a:t>ode</a:t>
            </a:r>
            <a:r>
              <a:rPr sz="4100" dirty="0"/>
              <a:t>l	</a:t>
            </a:r>
            <a:r>
              <a:rPr sz="4100" spc="-10" dirty="0"/>
              <a:t>a</a:t>
            </a:r>
            <a:r>
              <a:rPr sz="4100" dirty="0"/>
              <a:t>ss</a:t>
            </a:r>
            <a:r>
              <a:rPr sz="4100" spc="-5" dirty="0"/>
              <a:t>um</a:t>
            </a:r>
            <a:r>
              <a:rPr sz="4100" spc="-10" dirty="0"/>
              <a:t>p</a:t>
            </a:r>
            <a:r>
              <a:rPr sz="4100" spc="-5" dirty="0"/>
              <a:t>t</a:t>
            </a:r>
            <a:r>
              <a:rPr sz="4100" dirty="0"/>
              <a:t>i</a:t>
            </a:r>
            <a:r>
              <a:rPr sz="4100" spc="-10" dirty="0"/>
              <a:t>on</a:t>
            </a:r>
            <a:r>
              <a:rPr sz="4100" dirty="0"/>
              <a:t>s</a:t>
            </a:r>
            <a:endParaRPr sz="41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7668" y="324612"/>
            <a:ext cx="305308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5" dirty="0"/>
              <a:t>Data</a:t>
            </a:r>
            <a:r>
              <a:rPr sz="3800" spc="-90" dirty="0"/>
              <a:t> </a:t>
            </a:r>
            <a:r>
              <a:rPr sz="3800" spc="-5" dirty="0"/>
              <a:t>structure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1157668" y="1742439"/>
            <a:ext cx="619188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4485" indent="-311785">
              <a:lnSpc>
                <a:spcPct val="100000"/>
              </a:lnSpc>
              <a:spcBef>
                <a:spcPts val="100"/>
              </a:spcBef>
              <a:buClr>
                <a:srgbClr val="A6A6A6"/>
              </a:buClr>
              <a:buChar char="•"/>
              <a:tabLst>
                <a:tab pos="323850" algn="l"/>
                <a:tab pos="324485" algn="l"/>
              </a:tabLst>
            </a:pPr>
            <a:r>
              <a:rPr sz="2500" spc="-25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 do repeated</a:t>
            </a: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observations</a:t>
            </a: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25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 site</a:t>
            </a:r>
            <a:endParaRPr sz="25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57660" y="2879110"/>
          <a:ext cx="3792220" cy="3075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8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8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244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season</a:t>
                      </a:r>
                      <a:r>
                        <a:rPr sz="2000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4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L="94615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visit</a:t>
                      </a:r>
                      <a:r>
                        <a:rPr sz="2000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visit</a:t>
                      </a:r>
                      <a:r>
                        <a:rPr sz="2000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R="87630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visit</a:t>
                      </a:r>
                      <a:r>
                        <a:rPr sz="2000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site</a:t>
                      </a:r>
                      <a:r>
                        <a:rPr sz="20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L="94615"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R="87630"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1B1B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8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site</a:t>
                      </a:r>
                      <a:r>
                        <a:rPr sz="20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L="9461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R="8763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solidFill>
                      <a:srgbClr val="1B1B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8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L="9525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R="8699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solidFill>
                      <a:srgbClr val="1B1B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24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site</a:t>
                      </a:r>
                      <a:r>
                        <a:rPr sz="20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L="9461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R="8763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7668" y="324612"/>
            <a:ext cx="305308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5" dirty="0"/>
              <a:t>Data</a:t>
            </a:r>
            <a:r>
              <a:rPr sz="3800" spc="-90" dirty="0"/>
              <a:t> </a:t>
            </a:r>
            <a:r>
              <a:rPr sz="3800" spc="-5" dirty="0"/>
              <a:t>structure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1157668" y="1742439"/>
            <a:ext cx="949071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4485" indent="-311785">
              <a:lnSpc>
                <a:spcPct val="100000"/>
              </a:lnSpc>
              <a:spcBef>
                <a:spcPts val="100"/>
              </a:spcBef>
              <a:buClr>
                <a:srgbClr val="A6A6A6"/>
              </a:buClr>
              <a:buChar char="•"/>
              <a:tabLst>
                <a:tab pos="323850" algn="l"/>
                <a:tab pos="324485" algn="l"/>
              </a:tabLst>
            </a:pPr>
            <a:r>
              <a:rPr sz="2500" spc="-25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sz="25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repeated</a:t>
            </a:r>
            <a:r>
              <a:rPr sz="25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observations</a:t>
            </a:r>
            <a:r>
              <a:rPr sz="25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25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sz="25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site </a:t>
            </a:r>
            <a:r>
              <a:rPr sz="2500" spc="-10" dirty="0">
                <a:solidFill>
                  <a:srgbClr val="FFFFFF"/>
                </a:solidFill>
                <a:latin typeface="Arial"/>
                <a:cs typeface="Arial"/>
              </a:rPr>
              <a:t>within</a:t>
            </a:r>
            <a:r>
              <a:rPr sz="25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season</a:t>
            </a:r>
            <a:r>
              <a:rPr sz="25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(or</a:t>
            </a:r>
            <a:r>
              <a:rPr sz="25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year)</a:t>
            </a:r>
            <a:endParaRPr sz="25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57660" y="2879110"/>
          <a:ext cx="6636384" cy="3075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8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8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8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85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28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244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season</a:t>
                      </a:r>
                      <a:r>
                        <a:rPr sz="2000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season</a:t>
                      </a:r>
                      <a:r>
                        <a:rPr sz="2000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4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L="94615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visit</a:t>
                      </a:r>
                      <a:r>
                        <a:rPr sz="2000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visit</a:t>
                      </a:r>
                      <a:r>
                        <a:rPr sz="2000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R="87630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visit</a:t>
                      </a:r>
                      <a:r>
                        <a:rPr sz="2000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L="95250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visit</a:t>
                      </a:r>
                      <a:r>
                        <a:rPr sz="2000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visit</a:t>
                      </a:r>
                      <a:r>
                        <a:rPr sz="2000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R="87630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visit</a:t>
                      </a:r>
                      <a:r>
                        <a:rPr sz="2000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site</a:t>
                      </a:r>
                      <a:r>
                        <a:rPr sz="20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L="94615"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R="87630"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L="95250"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R="87630"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1B1B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8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site</a:t>
                      </a:r>
                      <a:r>
                        <a:rPr sz="20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L="9461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R="8763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L="9525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R="8763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solidFill>
                      <a:srgbClr val="1B1B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8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L="9525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R="8699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L="9525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R="8699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solidFill>
                      <a:srgbClr val="1B1B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24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site</a:t>
                      </a:r>
                      <a:r>
                        <a:rPr sz="20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L="9461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R="8763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L="9525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R="8763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7668" y="324612"/>
            <a:ext cx="305308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5" dirty="0"/>
              <a:t>Data</a:t>
            </a:r>
            <a:r>
              <a:rPr sz="3800" spc="-90" dirty="0"/>
              <a:t> </a:t>
            </a:r>
            <a:r>
              <a:rPr sz="3800" spc="-5" dirty="0"/>
              <a:t>structure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1157668" y="1742439"/>
            <a:ext cx="949071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4485" indent="-311785">
              <a:lnSpc>
                <a:spcPct val="100000"/>
              </a:lnSpc>
              <a:spcBef>
                <a:spcPts val="100"/>
              </a:spcBef>
              <a:buClr>
                <a:srgbClr val="A6A6A6"/>
              </a:buClr>
              <a:buChar char="•"/>
              <a:tabLst>
                <a:tab pos="323850" algn="l"/>
                <a:tab pos="324485" algn="l"/>
              </a:tabLst>
            </a:pPr>
            <a:r>
              <a:rPr sz="2500" spc="-25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sz="25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repeated</a:t>
            </a:r>
            <a:r>
              <a:rPr sz="25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observations</a:t>
            </a:r>
            <a:r>
              <a:rPr sz="25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25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sz="25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site </a:t>
            </a:r>
            <a:r>
              <a:rPr sz="2500" spc="-10" dirty="0">
                <a:solidFill>
                  <a:srgbClr val="FFFFFF"/>
                </a:solidFill>
                <a:latin typeface="Arial"/>
                <a:cs typeface="Arial"/>
              </a:rPr>
              <a:t>within</a:t>
            </a:r>
            <a:r>
              <a:rPr sz="25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season</a:t>
            </a:r>
            <a:r>
              <a:rPr sz="25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(or</a:t>
            </a:r>
            <a:r>
              <a:rPr sz="25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year)</a:t>
            </a:r>
            <a:endParaRPr sz="25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57660" y="2879110"/>
          <a:ext cx="9480550" cy="3075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8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8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8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85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28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28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385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528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1244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season</a:t>
                      </a:r>
                      <a:r>
                        <a:rPr sz="2000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season</a:t>
                      </a:r>
                      <a:r>
                        <a:rPr sz="2000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season</a:t>
                      </a:r>
                      <a:r>
                        <a:rPr sz="2000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4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L="94615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visit</a:t>
                      </a:r>
                      <a:r>
                        <a:rPr sz="2000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visit</a:t>
                      </a:r>
                      <a:r>
                        <a:rPr sz="2000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R="87630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visit</a:t>
                      </a:r>
                      <a:r>
                        <a:rPr sz="2000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L="95250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visit</a:t>
                      </a:r>
                      <a:r>
                        <a:rPr sz="2000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visit</a:t>
                      </a:r>
                      <a:r>
                        <a:rPr sz="2000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R="87630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visit</a:t>
                      </a:r>
                      <a:r>
                        <a:rPr sz="2000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L="95250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visit</a:t>
                      </a:r>
                      <a:r>
                        <a:rPr sz="2000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visit</a:t>
                      </a:r>
                      <a:r>
                        <a:rPr sz="2000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R="87630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visit</a:t>
                      </a:r>
                      <a:r>
                        <a:rPr sz="2000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site</a:t>
                      </a:r>
                      <a:r>
                        <a:rPr sz="20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L="94615"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R="87630"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L="95250"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R="87630"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L="95250"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R="87630"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1B1B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8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site</a:t>
                      </a:r>
                      <a:r>
                        <a:rPr sz="20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L="9461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R="8763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L="9525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R="8763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L="9525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R="8763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solidFill>
                      <a:srgbClr val="1B1B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8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L="9525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R="8699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L="9525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R="8699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L="9525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R="8699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solidFill>
                      <a:srgbClr val="1B1B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24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site</a:t>
                      </a:r>
                      <a:r>
                        <a:rPr sz="20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L="9461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R="8763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L="9525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R="8763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L="9525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R="8763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7668" y="324612"/>
            <a:ext cx="305308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5" dirty="0"/>
              <a:t>Data</a:t>
            </a:r>
            <a:r>
              <a:rPr sz="3800" spc="-90" dirty="0"/>
              <a:t> </a:t>
            </a:r>
            <a:r>
              <a:rPr sz="3800" spc="-5" dirty="0"/>
              <a:t>structure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1157668" y="1742439"/>
            <a:ext cx="88582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50" marR="5080" indent="-311785">
              <a:lnSpc>
                <a:spcPct val="100000"/>
              </a:lnSpc>
              <a:spcBef>
                <a:spcPts val="100"/>
              </a:spcBef>
              <a:buClr>
                <a:srgbClr val="A6A6A6"/>
              </a:buClr>
              <a:buChar char="•"/>
              <a:tabLst>
                <a:tab pos="323850" algn="l"/>
                <a:tab pos="324485" algn="l"/>
              </a:tabLst>
            </a:pP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sequence of single-season studies conducted over several </a:t>
            </a:r>
            <a:r>
              <a:rPr sz="2500" spc="-6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seasons </a:t>
            </a: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(or</a:t>
            </a:r>
            <a:r>
              <a:rPr sz="25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years)</a:t>
            </a:r>
            <a:r>
              <a:rPr sz="25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25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same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sites</a:t>
            </a:r>
            <a:endParaRPr sz="25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57660" y="2879110"/>
          <a:ext cx="9480550" cy="3075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8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8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8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85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28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28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385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528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1244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season</a:t>
                      </a:r>
                      <a:r>
                        <a:rPr sz="2000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season</a:t>
                      </a:r>
                      <a:r>
                        <a:rPr sz="2000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season</a:t>
                      </a:r>
                      <a:r>
                        <a:rPr sz="2000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4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L="94615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visit</a:t>
                      </a:r>
                      <a:r>
                        <a:rPr sz="2000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visit</a:t>
                      </a:r>
                      <a:r>
                        <a:rPr sz="2000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R="87630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visit</a:t>
                      </a:r>
                      <a:r>
                        <a:rPr sz="2000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L="95250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visit</a:t>
                      </a:r>
                      <a:r>
                        <a:rPr sz="2000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visit</a:t>
                      </a:r>
                      <a:r>
                        <a:rPr sz="2000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R="87630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visit</a:t>
                      </a:r>
                      <a:r>
                        <a:rPr sz="2000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L="95250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visit</a:t>
                      </a:r>
                      <a:r>
                        <a:rPr sz="2000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visit</a:t>
                      </a:r>
                      <a:r>
                        <a:rPr sz="2000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R="87630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visit</a:t>
                      </a:r>
                      <a:r>
                        <a:rPr sz="2000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site</a:t>
                      </a:r>
                      <a:r>
                        <a:rPr sz="20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L="94615"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R="87630"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L="95250"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R="87630"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L="95250"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R="87630"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1B1B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8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site</a:t>
                      </a:r>
                      <a:r>
                        <a:rPr sz="20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L="9461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R="8763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L="9525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R="8763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L="9525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R="8763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solidFill>
                      <a:srgbClr val="1B1B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8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L="9525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R="8699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L="9525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R="8699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L="9525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R="8699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solidFill>
                      <a:srgbClr val="1B1B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24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site</a:t>
                      </a:r>
                      <a:r>
                        <a:rPr sz="20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L="9461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R="8763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L="9525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R="8763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L="9525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R="8763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7668" y="324612"/>
            <a:ext cx="305308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5" dirty="0"/>
              <a:t>Data</a:t>
            </a:r>
            <a:r>
              <a:rPr sz="3800" spc="-90" dirty="0"/>
              <a:t> </a:t>
            </a:r>
            <a:r>
              <a:rPr sz="3800" spc="-5" dirty="0"/>
              <a:t>structure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1157668" y="1742439"/>
            <a:ext cx="967041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4485" indent="-311785">
              <a:lnSpc>
                <a:spcPct val="100000"/>
              </a:lnSpc>
              <a:spcBef>
                <a:spcPts val="100"/>
              </a:spcBef>
              <a:buClr>
                <a:srgbClr val="A6A6A6"/>
              </a:buClr>
              <a:buChar char="•"/>
              <a:tabLst>
                <a:tab pos="323850" algn="l"/>
                <a:tab pos="324485" algn="l"/>
              </a:tabLst>
            </a:pP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Sites</a:t>
            </a:r>
            <a:r>
              <a:rPr sz="25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5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closed</a:t>
            </a: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i="1" spc="-10" dirty="0">
                <a:solidFill>
                  <a:srgbClr val="FFFFFF"/>
                </a:solidFill>
                <a:latin typeface="Arial"/>
                <a:cs typeface="Arial"/>
              </a:rPr>
              <a:t>within</a:t>
            </a:r>
            <a:r>
              <a:rPr sz="25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season,</a:t>
            </a:r>
            <a:r>
              <a:rPr sz="25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but</a:t>
            </a:r>
            <a:r>
              <a:rPr sz="25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occupancy</a:t>
            </a:r>
            <a:r>
              <a:rPr sz="25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may</a:t>
            </a:r>
            <a:r>
              <a:rPr sz="25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change</a:t>
            </a: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i="1" spc="-5" dirty="0">
                <a:solidFill>
                  <a:srgbClr val="FFFFFF"/>
                </a:solidFill>
                <a:latin typeface="Arial"/>
                <a:cs typeface="Arial"/>
              </a:rPr>
              <a:t>across</a:t>
            </a:r>
            <a:endParaRPr sz="2500">
              <a:latin typeface="Arial"/>
              <a:cs typeface="Arial"/>
            </a:endParaRPr>
          </a:p>
          <a:p>
            <a:pPr marL="323850">
              <a:lnSpc>
                <a:spcPct val="100000"/>
              </a:lnSpc>
            </a:pP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seasons due </a:t>
            </a: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colonisation/extinction events</a:t>
            </a:r>
            <a:endParaRPr sz="25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57660" y="2879110"/>
          <a:ext cx="9480550" cy="3075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8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8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8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85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28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28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385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528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1244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season</a:t>
                      </a:r>
                      <a:r>
                        <a:rPr sz="2000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season</a:t>
                      </a:r>
                      <a:r>
                        <a:rPr sz="2000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season</a:t>
                      </a:r>
                      <a:r>
                        <a:rPr sz="2000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4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L="94615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visit</a:t>
                      </a:r>
                      <a:r>
                        <a:rPr sz="2000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visit</a:t>
                      </a:r>
                      <a:r>
                        <a:rPr sz="2000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R="87630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visit</a:t>
                      </a:r>
                      <a:r>
                        <a:rPr sz="2000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L="95250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visit</a:t>
                      </a:r>
                      <a:r>
                        <a:rPr sz="2000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visit</a:t>
                      </a:r>
                      <a:r>
                        <a:rPr sz="2000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R="87630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visit</a:t>
                      </a:r>
                      <a:r>
                        <a:rPr sz="2000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L="95250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visit</a:t>
                      </a:r>
                      <a:r>
                        <a:rPr sz="2000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visit</a:t>
                      </a:r>
                      <a:r>
                        <a:rPr sz="2000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R="87630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visit</a:t>
                      </a:r>
                      <a:r>
                        <a:rPr sz="2000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site</a:t>
                      </a:r>
                      <a:r>
                        <a:rPr sz="20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L="94615"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R="87630"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L="95250"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R="87630"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L="95250"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R="87630"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1B1B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8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site</a:t>
                      </a:r>
                      <a:r>
                        <a:rPr sz="20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L="9461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R="8763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L="9525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R="8763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L="9525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R="8763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solidFill>
                      <a:srgbClr val="1B1B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8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L="9525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R="8699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L="9525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R="8699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L="9525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R="8699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solidFill>
                      <a:srgbClr val="1B1B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24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site</a:t>
                      </a:r>
                      <a:r>
                        <a:rPr sz="20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L="9461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R="8763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L="9525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R="8763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L="9525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R="8763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7668" y="324612"/>
            <a:ext cx="466090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5" dirty="0"/>
              <a:t>Dynamic</a:t>
            </a:r>
            <a:r>
              <a:rPr sz="3800" spc="-35" dirty="0"/>
              <a:t> </a:t>
            </a:r>
            <a:r>
              <a:rPr sz="3800" spc="-5" dirty="0"/>
              <a:t>of</a:t>
            </a:r>
            <a:r>
              <a:rPr sz="3800" spc="-35" dirty="0"/>
              <a:t> </a:t>
            </a:r>
            <a:r>
              <a:rPr sz="3800" spc="-5" dirty="0"/>
              <a:t>the</a:t>
            </a:r>
            <a:r>
              <a:rPr sz="3800" spc="-30" dirty="0"/>
              <a:t> </a:t>
            </a:r>
            <a:r>
              <a:rPr sz="3800" spc="-5" dirty="0"/>
              <a:t>states</a:t>
            </a:r>
            <a:endParaRPr sz="3800"/>
          </a:p>
        </p:txBody>
      </p:sp>
      <p:grpSp>
        <p:nvGrpSpPr>
          <p:cNvPr id="3" name="object 3"/>
          <p:cNvGrpSpPr/>
          <p:nvPr/>
        </p:nvGrpSpPr>
        <p:grpSpPr>
          <a:xfrm>
            <a:off x="3702926" y="3216819"/>
            <a:ext cx="455930" cy="437515"/>
            <a:chOff x="3702926" y="3216819"/>
            <a:chExt cx="455930" cy="437515"/>
          </a:xfrm>
        </p:grpSpPr>
        <p:sp>
          <p:nvSpPr>
            <p:cNvPr id="4" name="object 4"/>
            <p:cNvSpPr/>
            <p:nvPr/>
          </p:nvSpPr>
          <p:spPr>
            <a:xfrm>
              <a:off x="3709276" y="3223169"/>
              <a:ext cx="443230" cy="424815"/>
            </a:xfrm>
            <a:custGeom>
              <a:avLst/>
              <a:gdLst/>
              <a:ahLst/>
              <a:cxnLst/>
              <a:rect l="l" t="t" r="r" b="b"/>
              <a:pathLst>
                <a:path w="443229" h="424814">
                  <a:moveTo>
                    <a:pt x="443059" y="0"/>
                  </a:moveTo>
                  <a:lnTo>
                    <a:pt x="0" y="0"/>
                  </a:lnTo>
                  <a:lnTo>
                    <a:pt x="0" y="424206"/>
                  </a:lnTo>
                  <a:lnTo>
                    <a:pt x="443059" y="424206"/>
                  </a:lnTo>
                  <a:lnTo>
                    <a:pt x="4430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09276" y="3223169"/>
              <a:ext cx="443230" cy="424815"/>
            </a:xfrm>
            <a:custGeom>
              <a:avLst/>
              <a:gdLst/>
              <a:ahLst/>
              <a:cxnLst/>
              <a:rect l="l" t="t" r="r" b="b"/>
              <a:pathLst>
                <a:path w="443229" h="424814">
                  <a:moveTo>
                    <a:pt x="0" y="0"/>
                  </a:moveTo>
                  <a:lnTo>
                    <a:pt x="443060" y="0"/>
                  </a:lnTo>
                  <a:lnTo>
                    <a:pt x="443060" y="424207"/>
                  </a:lnTo>
                  <a:lnTo>
                    <a:pt x="0" y="42420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709276" y="5406679"/>
            <a:ext cx="443230" cy="424815"/>
          </a:xfrm>
          <a:custGeom>
            <a:avLst/>
            <a:gdLst/>
            <a:ahLst/>
            <a:cxnLst/>
            <a:rect l="l" t="t" r="r" b="b"/>
            <a:pathLst>
              <a:path w="443229" h="424814">
                <a:moveTo>
                  <a:pt x="0" y="0"/>
                </a:moveTo>
                <a:lnTo>
                  <a:pt x="443060" y="0"/>
                </a:lnTo>
                <a:lnTo>
                  <a:pt x="443060" y="424207"/>
                </a:lnTo>
                <a:lnTo>
                  <a:pt x="0" y="42420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68341" y="3457307"/>
            <a:ext cx="981710" cy="902969"/>
          </a:xfrm>
          <a:custGeom>
            <a:avLst/>
            <a:gdLst/>
            <a:ahLst/>
            <a:cxnLst/>
            <a:rect l="l" t="t" r="r" b="b"/>
            <a:pathLst>
              <a:path w="981710" h="902970">
                <a:moveTo>
                  <a:pt x="917458" y="43366"/>
                </a:moveTo>
                <a:lnTo>
                  <a:pt x="0" y="886171"/>
                </a:lnTo>
                <a:lnTo>
                  <a:pt x="15035" y="902539"/>
                </a:lnTo>
                <a:lnTo>
                  <a:pt x="932494" y="59733"/>
                </a:lnTo>
                <a:lnTo>
                  <a:pt x="917458" y="43366"/>
                </a:lnTo>
                <a:close/>
              </a:path>
              <a:path w="981710" h="902970">
                <a:moveTo>
                  <a:pt x="967838" y="34775"/>
                </a:moveTo>
                <a:lnTo>
                  <a:pt x="926810" y="34775"/>
                </a:lnTo>
                <a:lnTo>
                  <a:pt x="941845" y="51142"/>
                </a:lnTo>
                <a:lnTo>
                  <a:pt x="932494" y="59733"/>
                </a:lnTo>
                <a:lnTo>
                  <a:pt x="950751" y="79607"/>
                </a:lnTo>
                <a:lnTo>
                  <a:pt x="967838" y="34775"/>
                </a:lnTo>
                <a:close/>
              </a:path>
              <a:path w="981710" h="902970">
                <a:moveTo>
                  <a:pt x="926810" y="34775"/>
                </a:moveTo>
                <a:lnTo>
                  <a:pt x="917458" y="43366"/>
                </a:lnTo>
                <a:lnTo>
                  <a:pt x="932494" y="59733"/>
                </a:lnTo>
                <a:lnTo>
                  <a:pt x="941845" y="51142"/>
                </a:lnTo>
                <a:lnTo>
                  <a:pt x="926810" y="34775"/>
                </a:lnTo>
                <a:close/>
              </a:path>
              <a:path w="981710" h="902970">
                <a:moveTo>
                  <a:pt x="981092" y="0"/>
                </a:moveTo>
                <a:lnTo>
                  <a:pt x="899200" y="23492"/>
                </a:lnTo>
                <a:lnTo>
                  <a:pt x="917458" y="43366"/>
                </a:lnTo>
                <a:lnTo>
                  <a:pt x="926810" y="34775"/>
                </a:lnTo>
                <a:lnTo>
                  <a:pt x="967838" y="34775"/>
                </a:lnTo>
                <a:lnTo>
                  <a:pt x="9810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49040" y="4794590"/>
            <a:ext cx="954405" cy="747395"/>
          </a:xfrm>
          <a:custGeom>
            <a:avLst/>
            <a:gdLst/>
            <a:ahLst/>
            <a:cxnLst/>
            <a:rect l="l" t="t" r="r" b="b"/>
            <a:pathLst>
              <a:path w="954404" h="747395">
                <a:moveTo>
                  <a:pt x="886987" y="708818"/>
                </a:moveTo>
                <a:lnTo>
                  <a:pt x="870398" y="730103"/>
                </a:lnTo>
                <a:lnTo>
                  <a:pt x="953922" y="746894"/>
                </a:lnTo>
                <a:lnTo>
                  <a:pt x="939481" y="716624"/>
                </a:lnTo>
                <a:lnTo>
                  <a:pt x="897003" y="716624"/>
                </a:lnTo>
                <a:lnTo>
                  <a:pt x="886987" y="708818"/>
                </a:lnTo>
                <a:close/>
              </a:path>
              <a:path w="954404" h="747395">
                <a:moveTo>
                  <a:pt x="900649" y="691287"/>
                </a:moveTo>
                <a:lnTo>
                  <a:pt x="886987" y="708818"/>
                </a:lnTo>
                <a:lnTo>
                  <a:pt x="897003" y="716624"/>
                </a:lnTo>
                <a:lnTo>
                  <a:pt x="910666" y="699094"/>
                </a:lnTo>
                <a:lnTo>
                  <a:pt x="900649" y="691287"/>
                </a:lnTo>
                <a:close/>
              </a:path>
              <a:path w="954404" h="747395">
                <a:moveTo>
                  <a:pt x="917239" y="670001"/>
                </a:moveTo>
                <a:lnTo>
                  <a:pt x="900649" y="691287"/>
                </a:lnTo>
                <a:lnTo>
                  <a:pt x="910666" y="699094"/>
                </a:lnTo>
                <a:lnTo>
                  <a:pt x="897003" y="716624"/>
                </a:lnTo>
                <a:lnTo>
                  <a:pt x="939481" y="716624"/>
                </a:lnTo>
                <a:lnTo>
                  <a:pt x="917239" y="670001"/>
                </a:lnTo>
                <a:close/>
              </a:path>
              <a:path w="954404" h="747395">
                <a:moveTo>
                  <a:pt x="13661" y="0"/>
                </a:moveTo>
                <a:lnTo>
                  <a:pt x="0" y="17529"/>
                </a:lnTo>
                <a:lnTo>
                  <a:pt x="886987" y="708818"/>
                </a:lnTo>
                <a:lnTo>
                  <a:pt x="900649" y="691287"/>
                </a:lnTo>
                <a:lnTo>
                  <a:pt x="136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95965" y="3421379"/>
            <a:ext cx="1043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occup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50870" y="5137403"/>
            <a:ext cx="13258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unoccup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97037" y="1888235"/>
            <a:ext cx="11131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season</a:t>
            </a:r>
            <a:r>
              <a:rPr sz="20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7668" y="324612"/>
            <a:ext cx="466090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5" dirty="0"/>
              <a:t>Dynamic</a:t>
            </a:r>
            <a:r>
              <a:rPr sz="3800" spc="-35" dirty="0"/>
              <a:t> </a:t>
            </a:r>
            <a:r>
              <a:rPr sz="3800" spc="-5" dirty="0"/>
              <a:t>of</a:t>
            </a:r>
            <a:r>
              <a:rPr sz="3800" spc="-35" dirty="0"/>
              <a:t> </a:t>
            </a:r>
            <a:r>
              <a:rPr sz="3800" spc="-5" dirty="0"/>
              <a:t>the</a:t>
            </a:r>
            <a:r>
              <a:rPr sz="3800" spc="-30" dirty="0"/>
              <a:t> </a:t>
            </a:r>
            <a:r>
              <a:rPr sz="3800" spc="-5" dirty="0"/>
              <a:t>states</a:t>
            </a:r>
            <a:endParaRPr sz="3800"/>
          </a:p>
        </p:txBody>
      </p:sp>
      <p:grpSp>
        <p:nvGrpSpPr>
          <p:cNvPr id="3" name="object 3"/>
          <p:cNvGrpSpPr/>
          <p:nvPr/>
        </p:nvGrpSpPr>
        <p:grpSpPr>
          <a:xfrm>
            <a:off x="3702926" y="3216819"/>
            <a:ext cx="455930" cy="437515"/>
            <a:chOff x="3702926" y="3216819"/>
            <a:chExt cx="455930" cy="437515"/>
          </a:xfrm>
        </p:grpSpPr>
        <p:sp>
          <p:nvSpPr>
            <p:cNvPr id="4" name="object 4"/>
            <p:cNvSpPr/>
            <p:nvPr/>
          </p:nvSpPr>
          <p:spPr>
            <a:xfrm>
              <a:off x="3709276" y="3223169"/>
              <a:ext cx="443230" cy="424815"/>
            </a:xfrm>
            <a:custGeom>
              <a:avLst/>
              <a:gdLst/>
              <a:ahLst/>
              <a:cxnLst/>
              <a:rect l="l" t="t" r="r" b="b"/>
              <a:pathLst>
                <a:path w="443229" h="424814">
                  <a:moveTo>
                    <a:pt x="443059" y="0"/>
                  </a:moveTo>
                  <a:lnTo>
                    <a:pt x="0" y="0"/>
                  </a:lnTo>
                  <a:lnTo>
                    <a:pt x="0" y="424206"/>
                  </a:lnTo>
                  <a:lnTo>
                    <a:pt x="443059" y="424206"/>
                  </a:lnTo>
                  <a:lnTo>
                    <a:pt x="4430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09276" y="3223169"/>
              <a:ext cx="443230" cy="424815"/>
            </a:xfrm>
            <a:custGeom>
              <a:avLst/>
              <a:gdLst/>
              <a:ahLst/>
              <a:cxnLst/>
              <a:rect l="l" t="t" r="r" b="b"/>
              <a:pathLst>
                <a:path w="443229" h="424814">
                  <a:moveTo>
                    <a:pt x="0" y="0"/>
                  </a:moveTo>
                  <a:lnTo>
                    <a:pt x="443060" y="0"/>
                  </a:lnTo>
                  <a:lnTo>
                    <a:pt x="443060" y="424207"/>
                  </a:lnTo>
                  <a:lnTo>
                    <a:pt x="0" y="42420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6466598" y="5406679"/>
            <a:ext cx="443230" cy="424815"/>
          </a:xfrm>
          <a:custGeom>
            <a:avLst/>
            <a:gdLst/>
            <a:ahLst/>
            <a:cxnLst/>
            <a:rect l="l" t="t" r="r" b="b"/>
            <a:pathLst>
              <a:path w="443229" h="424814">
                <a:moveTo>
                  <a:pt x="0" y="0"/>
                </a:moveTo>
                <a:lnTo>
                  <a:pt x="443060" y="0"/>
                </a:lnTo>
                <a:lnTo>
                  <a:pt x="443060" y="424207"/>
                </a:lnTo>
                <a:lnTo>
                  <a:pt x="0" y="42420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91700" y="3397173"/>
            <a:ext cx="1687830" cy="76200"/>
          </a:xfrm>
          <a:custGeom>
            <a:avLst/>
            <a:gdLst/>
            <a:ahLst/>
            <a:cxnLst/>
            <a:rect l="l" t="t" r="r" b="b"/>
            <a:pathLst>
              <a:path w="1687829" h="76200">
                <a:moveTo>
                  <a:pt x="1611198" y="49212"/>
                </a:moveTo>
                <a:lnTo>
                  <a:pt x="1611198" y="76200"/>
                </a:lnTo>
                <a:lnTo>
                  <a:pt x="1665173" y="49212"/>
                </a:lnTo>
                <a:lnTo>
                  <a:pt x="1611198" y="49212"/>
                </a:lnTo>
                <a:close/>
              </a:path>
              <a:path w="1687829" h="76200">
                <a:moveTo>
                  <a:pt x="1611198" y="26987"/>
                </a:moveTo>
                <a:lnTo>
                  <a:pt x="1611198" y="49212"/>
                </a:lnTo>
                <a:lnTo>
                  <a:pt x="1623898" y="49212"/>
                </a:lnTo>
                <a:lnTo>
                  <a:pt x="1623898" y="26987"/>
                </a:lnTo>
                <a:lnTo>
                  <a:pt x="1611198" y="26987"/>
                </a:lnTo>
                <a:close/>
              </a:path>
              <a:path w="1687829" h="76200">
                <a:moveTo>
                  <a:pt x="1611198" y="0"/>
                </a:moveTo>
                <a:lnTo>
                  <a:pt x="1611198" y="26987"/>
                </a:lnTo>
                <a:lnTo>
                  <a:pt x="1623898" y="26987"/>
                </a:lnTo>
                <a:lnTo>
                  <a:pt x="1623898" y="49212"/>
                </a:lnTo>
                <a:lnTo>
                  <a:pt x="1665175" y="49211"/>
                </a:lnTo>
                <a:lnTo>
                  <a:pt x="1687398" y="38100"/>
                </a:lnTo>
                <a:lnTo>
                  <a:pt x="1611198" y="0"/>
                </a:lnTo>
                <a:close/>
              </a:path>
              <a:path w="1687829" h="76200">
                <a:moveTo>
                  <a:pt x="0" y="26986"/>
                </a:moveTo>
                <a:lnTo>
                  <a:pt x="0" y="49211"/>
                </a:lnTo>
                <a:lnTo>
                  <a:pt x="1611198" y="49212"/>
                </a:lnTo>
                <a:lnTo>
                  <a:pt x="1611198" y="26987"/>
                </a:lnTo>
                <a:lnTo>
                  <a:pt x="0" y="269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87181" y="3850731"/>
            <a:ext cx="1591945" cy="1250315"/>
          </a:xfrm>
          <a:custGeom>
            <a:avLst/>
            <a:gdLst/>
            <a:ahLst/>
            <a:cxnLst/>
            <a:rect l="l" t="t" r="r" b="b"/>
            <a:pathLst>
              <a:path w="1591945" h="1250314">
                <a:moveTo>
                  <a:pt x="1525073" y="1211844"/>
                </a:moveTo>
                <a:lnTo>
                  <a:pt x="1508433" y="1233092"/>
                </a:lnTo>
                <a:lnTo>
                  <a:pt x="1591917" y="1250078"/>
                </a:lnTo>
                <a:lnTo>
                  <a:pt x="1577500" y="1219674"/>
                </a:lnTo>
                <a:lnTo>
                  <a:pt x="1535071" y="1219674"/>
                </a:lnTo>
                <a:lnTo>
                  <a:pt x="1525073" y="1211844"/>
                </a:lnTo>
                <a:close/>
              </a:path>
              <a:path w="1591945" h="1250314">
                <a:moveTo>
                  <a:pt x="1538776" y="1194347"/>
                </a:moveTo>
                <a:lnTo>
                  <a:pt x="1525073" y="1211844"/>
                </a:lnTo>
                <a:lnTo>
                  <a:pt x="1535071" y="1219674"/>
                </a:lnTo>
                <a:lnTo>
                  <a:pt x="1548775" y="1202178"/>
                </a:lnTo>
                <a:lnTo>
                  <a:pt x="1538776" y="1194347"/>
                </a:lnTo>
                <a:close/>
              </a:path>
              <a:path w="1591945" h="1250314">
                <a:moveTo>
                  <a:pt x="1555415" y="1173100"/>
                </a:moveTo>
                <a:lnTo>
                  <a:pt x="1538776" y="1194347"/>
                </a:lnTo>
                <a:lnTo>
                  <a:pt x="1548775" y="1202178"/>
                </a:lnTo>
                <a:lnTo>
                  <a:pt x="1535071" y="1219674"/>
                </a:lnTo>
                <a:lnTo>
                  <a:pt x="1577500" y="1219674"/>
                </a:lnTo>
                <a:lnTo>
                  <a:pt x="1555415" y="1173100"/>
                </a:lnTo>
                <a:close/>
              </a:path>
              <a:path w="1591945" h="1250314">
                <a:moveTo>
                  <a:pt x="13703" y="0"/>
                </a:moveTo>
                <a:lnTo>
                  <a:pt x="0" y="17498"/>
                </a:lnTo>
                <a:lnTo>
                  <a:pt x="1525073" y="1211844"/>
                </a:lnTo>
                <a:lnTo>
                  <a:pt x="1538776" y="1194347"/>
                </a:lnTo>
                <a:lnTo>
                  <a:pt x="137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68341" y="3457307"/>
            <a:ext cx="981710" cy="902969"/>
          </a:xfrm>
          <a:custGeom>
            <a:avLst/>
            <a:gdLst/>
            <a:ahLst/>
            <a:cxnLst/>
            <a:rect l="l" t="t" r="r" b="b"/>
            <a:pathLst>
              <a:path w="981710" h="902970">
                <a:moveTo>
                  <a:pt x="917458" y="43366"/>
                </a:moveTo>
                <a:lnTo>
                  <a:pt x="0" y="886171"/>
                </a:lnTo>
                <a:lnTo>
                  <a:pt x="15035" y="902539"/>
                </a:lnTo>
                <a:lnTo>
                  <a:pt x="932494" y="59733"/>
                </a:lnTo>
                <a:lnTo>
                  <a:pt x="917458" y="43366"/>
                </a:lnTo>
                <a:close/>
              </a:path>
              <a:path w="981710" h="902970">
                <a:moveTo>
                  <a:pt x="967838" y="34775"/>
                </a:moveTo>
                <a:lnTo>
                  <a:pt x="926810" y="34775"/>
                </a:lnTo>
                <a:lnTo>
                  <a:pt x="941845" y="51142"/>
                </a:lnTo>
                <a:lnTo>
                  <a:pt x="932494" y="59733"/>
                </a:lnTo>
                <a:lnTo>
                  <a:pt x="950751" y="79607"/>
                </a:lnTo>
                <a:lnTo>
                  <a:pt x="967838" y="34775"/>
                </a:lnTo>
                <a:close/>
              </a:path>
              <a:path w="981710" h="902970">
                <a:moveTo>
                  <a:pt x="926810" y="34775"/>
                </a:moveTo>
                <a:lnTo>
                  <a:pt x="917458" y="43366"/>
                </a:lnTo>
                <a:lnTo>
                  <a:pt x="932494" y="59733"/>
                </a:lnTo>
                <a:lnTo>
                  <a:pt x="941845" y="51142"/>
                </a:lnTo>
                <a:lnTo>
                  <a:pt x="926810" y="34775"/>
                </a:lnTo>
                <a:close/>
              </a:path>
              <a:path w="981710" h="902970">
                <a:moveTo>
                  <a:pt x="981092" y="0"/>
                </a:moveTo>
                <a:lnTo>
                  <a:pt x="899200" y="23492"/>
                </a:lnTo>
                <a:lnTo>
                  <a:pt x="917458" y="43366"/>
                </a:lnTo>
                <a:lnTo>
                  <a:pt x="926810" y="34775"/>
                </a:lnTo>
                <a:lnTo>
                  <a:pt x="967838" y="34775"/>
                </a:lnTo>
                <a:lnTo>
                  <a:pt x="9810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95965" y="3421379"/>
            <a:ext cx="1043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occup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14509" y="2900171"/>
            <a:ext cx="1450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extinction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 rot="2280000">
            <a:off x="5001514" y="4144311"/>
            <a:ext cx="1107743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sz="3000" spc="-44" baseline="2777" dirty="0">
                <a:solidFill>
                  <a:srgbClr val="FFFFFF"/>
                </a:solidFill>
                <a:latin typeface="Arial"/>
                <a:cs typeface="Arial"/>
              </a:rPr>
              <a:t>exti</a:t>
            </a:r>
            <a:r>
              <a:rPr sz="3000" spc="-44" baseline="1388" dirty="0">
                <a:solidFill>
                  <a:srgbClr val="FFFFFF"/>
                </a:solidFill>
                <a:latin typeface="Arial"/>
                <a:cs typeface="Arial"/>
              </a:rPr>
              <a:t>ncti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97037" y="1888235"/>
            <a:ext cx="11131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season</a:t>
            </a:r>
            <a:r>
              <a:rPr sz="20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36918" y="1888235"/>
            <a:ext cx="11131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season</a:t>
            </a:r>
            <a:r>
              <a:rPr sz="20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460248" y="3216821"/>
            <a:ext cx="455930" cy="437515"/>
            <a:chOff x="6460248" y="3216821"/>
            <a:chExt cx="455930" cy="437515"/>
          </a:xfrm>
        </p:grpSpPr>
        <p:sp>
          <p:nvSpPr>
            <p:cNvPr id="16" name="object 16"/>
            <p:cNvSpPr/>
            <p:nvPr/>
          </p:nvSpPr>
          <p:spPr>
            <a:xfrm>
              <a:off x="6466598" y="3223171"/>
              <a:ext cx="443230" cy="424815"/>
            </a:xfrm>
            <a:custGeom>
              <a:avLst/>
              <a:gdLst/>
              <a:ahLst/>
              <a:cxnLst/>
              <a:rect l="l" t="t" r="r" b="b"/>
              <a:pathLst>
                <a:path w="443229" h="424814">
                  <a:moveTo>
                    <a:pt x="443059" y="0"/>
                  </a:moveTo>
                  <a:lnTo>
                    <a:pt x="0" y="0"/>
                  </a:lnTo>
                  <a:lnTo>
                    <a:pt x="0" y="424206"/>
                  </a:lnTo>
                  <a:lnTo>
                    <a:pt x="443059" y="424206"/>
                  </a:lnTo>
                  <a:lnTo>
                    <a:pt x="4430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466598" y="3223171"/>
              <a:ext cx="443230" cy="424815"/>
            </a:xfrm>
            <a:custGeom>
              <a:avLst/>
              <a:gdLst/>
              <a:ahLst/>
              <a:cxnLst/>
              <a:rect l="l" t="t" r="r" b="b"/>
              <a:pathLst>
                <a:path w="443229" h="424814">
                  <a:moveTo>
                    <a:pt x="0" y="0"/>
                  </a:moveTo>
                  <a:lnTo>
                    <a:pt x="443060" y="0"/>
                  </a:lnTo>
                  <a:lnTo>
                    <a:pt x="443060" y="424207"/>
                  </a:lnTo>
                  <a:lnTo>
                    <a:pt x="0" y="42420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9267" y="5392419"/>
            <a:ext cx="366585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True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occupancy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25%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0" y="284988"/>
            <a:ext cx="60420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Issue</a:t>
            </a:r>
            <a:r>
              <a:rPr sz="4400" spc="-10" dirty="0"/>
              <a:t> </a:t>
            </a:r>
            <a:r>
              <a:rPr sz="4400" dirty="0"/>
              <a:t>of</a:t>
            </a:r>
            <a:r>
              <a:rPr sz="4400" spc="-5" dirty="0"/>
              <a:t> detectability</a:t>
            </a:r>
            <a:r>
              <a:rPr sz="4400" spc="-15" dirty="0"/>
              <a:t> </a:t>
            </a:r>
            <a:r>
              <a:rPr sz="4400" dirty="0"/>
              <a:t>&lt;</a:t>
            </a:r>
            <a:r>
              <a:rPr sz="4400" spc="-5" dirty="0"/>
              <a:t> </a:t>
            </a:r>
            <a:r>
              <a:rPr sz="4400" dirty="0"/>
              <a:t>1</a:t>
            </a:r>
            <a:endParaRPr sz="44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440248" y="2228737"/>
          <a:ext cx="2273299" cy="3078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2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41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4810"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5F5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A8B2B2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A8B2B2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5F5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A8B2B2"/>
                      </a:solidFill>
                      <a:prstDash val="solid"/>
                    </a:lnB>
                    <a:solidFill>
                      <a:srgbClr val="FF5F5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A8B2B2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5F5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A8B2B2"/>
                      </a:solidFill>
                      <a:prstDash val="solid"/>
                    </a:lnL>
                    <a:lnR w="19050">
                      <a:solidFill>
                        <a:srgbClr val="A8B2B2"/>
                      </a:solidFill>
                      <a:prstDash val="solid"/>
                    </a:lnR>
                    <a:lnT w="19050">
                      <a:solidFill>
                        <a:srgbClr val="A8B2B2"/>
                      </a:solidFill>
                      <a:prstDash val="solid"/>
                    </a:lnT>
                    <a:lnB w="19050">
                      <a:solidFill>
                        <a:srgbClr val="A8B2B2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A8B2B2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A8B2B2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5F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5F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677692" y="5358891"/>
            <a:ext cx="57867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Species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detected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occupied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sites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023043" y="2228734"/>
          <a:ext cx="2273299" cy="3078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2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41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4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A8B2B2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A8B2B2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A8B2B2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A8B2B2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A8B2B2"/>
                      </a:solidFill>
                      <a:prstDash val="solid"/>
                    </a:lnL>
                    <a:lnR w="19050">
                      <a:solidFill>
                        <a:srgbClr val="A8B2B2"/>
                      </a:solidFill>
                      <a:prstDash val="solid"/>
                    </a:lnR>
                    <a:lnT w="19050">
                      <a:solidFill>
                        <a:srgbClr val="A8B2B2"/>
                      </a:solidFill>
                      <a:prstDash val="solid"/>
                    </a:lnT>
                    <a:lnB w="19050">
                      <a:solidFill>
                        <a:srgbClr val="A8B2B2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A8B2B2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A8B2B2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7668" y="324612"/>
            <a:ext cx="466090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5" dirty="0"/>
              <a:t>Dynamic</a:t>
            </a:r>
            <a:r>
              <a:rPr sz="3800" spc="-35" dirty="0"/>
              <a:t> </a:t>
            </a:r>
            <a:r>
              <a:rPr sz="3800" spc="-5" dirty="0"/>
              <a:t>of</a:t>
            </a:r>
            <a:r>
              <a:rPr sz="3800" spc="-35" dirty="0"/>
              <a:t> </a:t>
            </a:r>
            <a:r>
              <a:rPr sz="3800" spc="-5" dirty="0"/>
              <a:t>the</a:t>
            </a:r>
            <a:r>
              <a:rPr sz="3800" spc="-30" dirty="0"/>
              <a:t> </a:t>
            </a:r>
            <a:r>
              <a:rPr sz="3800" spc="-5" dirty="0"/>
              <a:t>states</a:t>
            </a:r>
            <a:endParaRPr sz="3800"/>
          </a:p>
        </p:txBody>
      </p:sp>
      <p:sp>
        <p:nvSpPr>
          <p:cNvPr id="3" name="object 3"/>
          <p:cNvSpPr/>
          <p:nvPr/>
        </p:nvSpPr>
        <p:spPr>
          <a:xfrm>
            <a:off x="3709276" y="5406679"/>
            <a:ext cx="443230" cy="424815"/>
          </a:xfrm>
          <a:custGeom>
            <a:avLst/>
            <a:gdLst/>
            <a:ahLst/>
            <a:cxnLst/>
            <a:rect l="l" t="t" r="r" b="b"/>
            <a:pathLst>
              <a:path w="443229" h="424814">
                <a:moveTo>
                  <a:pt x="0" y="0"/>
                </a:moveTo>
                <a:lnTo>
                  <a:pt x="443060" y="0"/>
                </a:lnTo>
                <a:lnTo>
                  <a:pt x="443060" y="424207"/>
                </a:lnTo>
                <a:lnTo>
                  <a:pt x="0" y="42420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6460248" y="3216821"/>
            <a:ext cx="455930" cy="437515"/>
            <a:chOff x="6460248" y="3216821"/>
            <a:chExt cx="455930" cy="437515"/>
          </a:xfrm>
        </p:grpSpPr>
        <p:sp>
          <p:nvSpPr>
            <p:cNvPr id="5" name="object 5"/>
            <p:cNvSpPr/>
            <p:nvPr/>
          </p:nvSpPr>
          <p:spPr>
            <a:xfrm>
              <a:off x="6466598" y="3223171"/>
              <a:ext cx="443230" cy="424815"/>
            </a:xfrm>
            <a:custGeom>
              <a:avLst/>
              <a:gdLst/>
              <a:ahLst/>
              <a:cxnLst/>
              <a:rect l="l" t="t" r="r" b="b"/>
              <a:pathLst>
                <a:path w="443229" h="424814">
                  <a:moveTo>
                    <a:pt x="443059" y="0"/>
                  </a:moveTo>
                  <a:lnTo>
                    <a:pt x="0" y="0"/>
                  </a:lnTo>
                  <a:lnTo>
                    <a:pt x="0" y="424206"/>
                  </a:lnTo>
                  <a:lnTo>
                    <a:pt x="443059" y="424206"/>
                  </a:lnTo>
                  <a:lnTo>
                    <a:pt x="4430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66598" y="3223171"/>
              <a:ext cx="443230" cy="424815"/>
            </a:xfrm>
            <a:custGeom>
              <a:avLst/>
              <a:gdLst/>
              <a:ahLst/>
              <a:cxnLst/>
              <a:rect l="l" t="t" r="r" b="b"/>
              <a:pathLst>
                <a:path w="443229" h="424814">
                  <a:moveTo>
                    <a:pt x="0" y="0"/>
                  </a:moveTo>
                  <a:lnTo>
                    <a:pt x="443060" y="0"/>
                  </a:lnTo>
                  <a:lnTo>
                    <a:pt x="443060" y="424207"/>
                  </a:lnTo>
                  <a:lnTo>
                    <a:pt x="0" y="42420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6466598" y="5406679"/>
            <a:ext cx="443230" cy="424815"/>
          </a:xfrm>
          <a:custGeom>
            <a:avLst/>
            <a:gdLst/>
            <a:ahLst/>
            <a:cxnLst/>
            <a:rect l="l" t="t" r="r" b="b"/>
            <a:pathLst>
              <a:path w="443229" h="424814">
                <a:moveTo>
                  <a:pt x="0" y="0"/>
                </a:moveTo>
                <a:lnTo>
                  <a:pt x="443060" y="0"/>
                </a:lnTo>
                <a:lnTo>
                  <a:pt x="443060" y="424207"/>
                </a:lnTo>
                <a:lnTo>
                  <a:pt x="0" y="42420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1700" y="5580682"/>
            <a:ext cx="1687830" cy="76200"/>
          </a:xfrm>
          <a:custGeom>
            <a:avLst/>
            <a:gdLst/>
            <a:ahLst/>
            <a:cxnLst/>
            <a:rect l="l" t="t" r="r" b="b"/>
            <a:pathLst>
              <a:path w="1687829" h="76200">
                <a:moveTo>
                  <a:pt x="1611198" y="49213"/>
                </a:moveTo>
                <a:lnTo>
                  <a:pt x="1611198" y="76200"/>
                </a:lnTo>
                <a:lnTo>
                  <a:pt x="1665173" y="49213"/>
                </a:lnTo>
                <a:lnTo>
                  <a:pt x="1611198" y="49213"/>
                </a:lnTo>
                <a:close/>
              </a:path>
              <a:path w="1687829" h="76200">
                <a:moveTo>
                  <a:pt x="1611198" y="26988"/>
                </a:moveTo>
                <a:lnTo>
                  <a:pt x="1611198" y="49213"/>
                </a:lnTo>
                <a:lnTo>
                  <a:pt x="1623898" y="49213"/>
                </a:lnTo>
                <a:lnTo>
                  <a:pt x="1623898" y="26988"/>
                </a:lnTo>
                <a:lnTo>
                  <a:pt x="1611198" y="26988"/>
                </a:lnTo>
                <a:close/>
              </a:path>
              <a:path w="1687829" h="76200">
                <a:moveTo>
                  <a:pt x="1611198" y="0"/>
                </a:moveTo>
                <a:lnTo>
                  <a:pt x="1611198" y="26988"/>
                </a:lnTo>
                <a:lnTo>
                  <a:pt x="1623898" y="26988"/>
                </a:lnTo>
                <a:lnTo>
                  <a:pt x="1623898" y="49213"/>
                </a:lnTo>
                <a:lnTo>
                  <a:pt x="1665175" y="49211"/>
                </a:lnTo>
                <a:lnTo>
                  <a:pt x="1687398" y="38100"/>
                </a:lnTo>
                <a:lnTo>
                  <a:pt x="1611198" y="0"/>
                </a:lnTo>
                <a:close/>
              </a:path>
              <a:path w="1687829" h="76200">
                <a:moveTo>
                  <a:pt x="0" y="26986"/>
                </a:moveTo>
                <a:lnTo>
                  <a:pt x="0" y="49211"/>
                </a:lnTo>
                <a:lnTo>
                  <a:pt x="1611198" y="49213"/>
                </a:lnTo>
                <a:lnTo>
                  <a:pt x="1611198" y="26988"/>
                </a:lnTo>
                <a:lnTo>
                  <a:pt x="0" y="269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5400" y="3778786"/>
            <a:ext cx="1506220" cy="1417955"/>
          </a:xfrm>
          <a:custGeom>
            <a:avLst/>
            <a:gdLst/>
            <a:ahLst/>
            <a:cxnLst/>
            <a:rect l="l" t="t" r="r" b="b"/>
            <a:pathLst>
              <a:path w="1506220" h="1417954">
                <a:moveTo>
                  <a:pt x="1442792" y="44116"/>
                </a:moveTo>
                <a:lnTo>
                  <a:pt x="0" y="1401361"/>
                </a:lnTo>
                <a:lnTo>
                  <a:pt x="15228" y="1417549"/>
                </a:lnTo>
                <a:lnTo>
                  <a:pt x="1458020" y="60305"/>
                </a:lnTo>
                <a:lnTo>
                  <a:pt x="1442792" y="44116"/>
                </a:lnTo>
                <a:close/>
              </a:path>
              <a:path w="1506220" h="1417954">
                <a:moveTo>
                  <a:pt x="1492888" y="35417"/>
                </a:moveTo>
                <a:lnTo>
                  <a:pt x="1452039" y="35417"/>
                </a:lnTo>
                <a:lnTo>
                  <a:pt x="1467267" y="51606"/>
                </a:lnTo>
                <a:lnTo>
                  <a:pt x="1458020" y="60305"/>
                </a:lnTo>
                <a:lnTo>
                  <a:pt x="1476512" y="79961"/>
                </a:lnTo>
                <a:lnTo>
                  <a:pt x="1492888" y="35417"/>
                </a:lnTo>
                <a:close/>
              </a:path>
              <a:path w="1506220" h="1417954">
                <a:moveTo>
                  <a:pt x="1452039" y="35417"/>
                </a:moveTo>
                <a:lnTo>
                  <a:pt x="1442792" y="44116"/>
                </a:lnTo>
                <a:lnTo>
                  <a:pt x="1458020" y="60305"/>
                </a:lnTo>
                <a:lnTo>
                  <a:pt x="1467267" y="51606"/>
                </a:lnTo>
                <a:lnTo>
                  <a:pt x="1452039" y="35417"/>
                </a:lnTo>
                <a:close/>
              </a:path>
              <a:path w="1506220" h="1417954">
                <a:moveTo>
                  <a:pt x="1505908" y="0"/>
                </a:moveTo>
                <a:lnTo>
                  <a:pt x="1424301" y="24460"/>
                </a:lnTo>
                <a:lnTo>
                  <a:pt x="1442792" y="44116"/>
                </a:lnTo>
                <a:lnTo>
                  <a:pt x="1452039" y="35417"/>
                </a:lnTo>
                <a:lnTo>
                  <a:pt x="1492888" y="35417"/>
                </a:lnTo>
                <a:lnTo>
                  <a:pt x="15059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49040" y="4794590"/>
            <a:ext cx="954405" cy="747395"/>
          </a:xfrm>
          <a:custGeom>
            <a:avLst/>
            <a:gdLst/>
            <a:ahLst/>
            <a:cxnLst/>
            <a:rect l="l" t="t" r="r" b="b"/>
            <a:pathLst>
              <a:path w="954404" h="747395">
                <a:moveTo>
                  <a:pt x="886987" y="708818"/>
                </a:moveTo>
                <a:lnTo>
                  <a:pt x="870398" y="730103"/>
                </a:lnTo>
                <a:lnTo>
                  <a:pt x="953922" y="746894"/>
                </a:lnTo>
                <a:lnTo>
                  <a:pt x="939481" y="716624"/>
                </a:lnTo>
                <a:lnTo>
                  <a:pt x="897003" y="716624"/>
                </a:lnTo>
                <a:lnTo>
                  <a:pt x="886987" y="708818"/>
                </a:lnTo>
                <a:close/>
              </a:path>
              <a:path w="954404" h="747395">
                <a:moveTo>
                  <a:pt x="900649" y="691287"/>
                </a:moveTo>
                <a:lnTo>
                  <a:pt x="886987" y="708818"/>
                </a:lnTo>
                <a:lnTo>
                  <a:pt x="897003" y="716624"/>
                </a:lnTo>
                <a:lnTo>
                  <a:pt x="910666" y="699094"/>
                </a:lnTo>
                <a:lnTo>
                  <a:pt x="900649" y="691287"/>
                </a:lnTo>
                <a:close/>
              </a:path>
              <a:path w="954404" h="747395">
                <a:moveTo>
                  <a:pt x="917239" y="670001"/>
                </a:moveTo>
                <a:lnTo>
                  <a:pt x="900649" y="691287"/>
                </a:lnTo>
                <a:lnTo>
                  <a:pt x="910666" y="699094"/>
                </a:lnTo>
                <a:lnTo>
                  <a:pt x="897003" y="716624"/>
                </a:lnTo>
                <a:lnTo>
                  <a:pt x="939481" y="716624"/>
                </a:lnTo>
                <a:lnTo>
                  <a:pt x="917239" y="670001"/>
                </a:lnTo>
                <a:close/>
              </a:path>
              <a:path w="954404" h="747395">
                <a:moveTo>
                  <a:pt x="13661" y="0"/>
                </a:moveTo>
                <a:lnTo>
                  <a:pt x="0" y="17529"/>
                </a:lnTo>
                <a:lnTo>
                  <a:pt x="886987" y="708818"/>
                </a:lnTo>
                <a:lnTo>
                  <a:pt x="900649" y="691287"/>
                </a:lnTo>
                <a:lnTo>
                  <a:pt x="136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50870" y="5137403"/>
            <a:ext cx="13258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unoccup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 rot="18900000">
            <a:off x="4879683" y="4521594"/>
            <a:ext cx="136870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colon</a:t>
            </a:r>
            <a:r>
              <a:rPr sz="3000" spc="-22" baseline="1388" dirty="0">
                <a:solidFill>
                  <a:srgbClr val="FFFFFF"/>
                </a:solidFill>
                <a:latin typeface="Arial"/>
                <a:cs typeface="Arial"/>
              </a:rPr>
              <a:t>ization</a:t>
            </a:r>
            <a:endParaRPr sz="3000" baseline="1388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97384" y="5820155"/>
            <a:ext cx="17214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colonization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97037" y="1888235"/>
            <a:ext cx="11131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season</a:t>
            </a:r>
            <a:r>
              <a:rPr sz="20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36918" y="1888235"/>
            <a:ext cx="11131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season</a:t>
            </a:r>
            <a:r>
              <a:rPr sz="20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7668" y="324612"/>
            <a:ext cx="466090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5" dirty="0"/>
              <a:t>Dynamic</a:t>
            </a:r>
            <a:r>
              <a:rPr sz="3800" spc="-35" dirty="0"/>
              <a:t> </a:t>
            </a:r>
            <a:r>
              <a:rPr sz="3800" spc="-5" dirty="0"/>
              <a:t>of</a:t>
            </a:r>
            <a:r>
              <a:rPr sz="3800" spc="-35" dirty="0"/>
              <a:t> </a:t>
            </a:r>
            <a:r>
              <a:rPr sz="3800" spc="-5" dirty="0"/>
              <a:t>the</a:t>
            </a:r>
            <a:r>
              <a:rPr sz="3800" spc="-30" dirty="0"/>
              <a:t> </a:t>
            </a:r>
            <a:r>
              <a:rPr sz="3800" spc="-5" dirty="0"/>
              <a:t>states</a:t>
            </a:r>
            <a:endParaRPr sz="3800"/>
          </a:p>
        </p:txBody>
      </p:sp>
      <p:grpSp>
        <p:nvGrpSpPr>
          <p:cNvPr id="3" name="object 3"/>
          <p:cNvGrpSpPr/>
          <p:nvPr/>
        </p:nvGrpSpPr>
        <p:grpSpPr>
          <a:xfrm>
            <a:off x="3702926" y="3216819"/>
            <a:ext cx="455930" cy="437515"/>
            <a:chOff x="3702926" y="3216819"/>
            <a:chExt cx="455930" cy="437515"/>
          </a:xfrm>
        </p:grpSpPr>
        <p:sp>
          <p:nvSpPr>
            <p:cNvPr id="4" name="object 4"/>
            <p:cNvSpPr/>
            <p:nvPr/>
          </p:nvSpPr>
          <p:spPr>
            <a:xfrm>
              <a:off x="3709276" y="3223169"/>
              <a:ext cx="443230" cy="424815"/>
            </a:xfrm>
            <a:custGeom>
              <a:avLst/>
              <a:gdLst/>
              <a:ahLst/>
              <a:cxnLst/>
              <a:rect l="l" t="t" r="r" b="b"/>
              <a:pathLst>
                <a:path w="443229" h="424814">
                  <a:moveTo>
                    <a:pt x="443059" y="0"/>
                  </a:moveTo>
                  <a:lnTo>
                    <a:pt x="0" y="0"/>
                  </a:lnTo>
                  <a:lnTo>
                    <a:pt x="0" y="424206"/>
                  </a:lnTo>
                  <a:lnTo>
                    <a:pt x="443059" y="424206"/>
                  </a:lnTo>
                  <a:lnTo>
                    <a:pt x="4430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09276" y="3223169"/>
              <a:ext cx="443230" cy="424815"/>
            </a:xfrm>
            <a:custGeom>
              <a:avLst/>
              <a:gdLst/>
              <a:ahLst/>
              <a:cxnLst/>
              <a:rect l="l" t="t" r="r" b="b"/>
              <a:pathLst>
                <a:path w="443229" h="424814">
                  <a:moveTo>
                    <a:pt x="0" y="0"/>
                  </a:moveTo>
                  <a:lnTo>
                    <a:pt x="443060" y="0"/>
                  </a:lnTo>
                  <a:lnTo>
                    <a:pt x="443060" y="424207"/>
                  </a:lnTo>
                  <a:lnTo>
                    <a:pt x="0" y="42420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709276" y="5406679"/>
            <a:ext cx="443230" cy="424815"/>
          </a:xfrm>
          <a:custGeom>
            <a:avLst/>
            <a:gdLst/>
            <a:ahLst/>
            <a:cxnLst/>
            <a:rect l="l" t="t" r="r" b="b"/>
            <a:pathLst>
              <a:path w="443229" h="424814">
                <a:moveTo>
                  <a:pt x="0" y="0"/>
                </a:moveTo>
                <a:lnTo>
                  <a:pt x="443060" y="0"/>
                </a:lnTo>
                <a:lnTo>
                  <a:pt x="443060" y="424207"/>
                </a:lnTo>
                <a:lnTo>
                  <a:pt x="0" y="42420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6460248" y="3216821"/>
            <a:ext cx="455930" cy="437515"/>
            <a:chOff x="6460248" y="3216821"/>
            <a:chExt cx="455930" cy="437515"/>
          </a:xfrm>
        </p:grpSpPr>
        <p:sp>
          <p:nvSpPr>
            <p:cNvPr id="8" name="object 8"/>
            <p:cNvSpPr/>
            <p:nvPr/>
          </p:nvSpPr>
          <p:spPr>
            <a:xfrm>
              <a:off x="6466598" y="3223171"/>
              <a:ext cx="443230" cy="424815"/>
            </a:xfrm>
            <a:custGeom>
              <a:avLst/>
              <a:gdLst/>
              <a:ahLst/>
              <a:cxnLst/>
              <a:rect l="l" t="t" r="r" b="b"/>
              <a:pathLst>
                <a:path w="443229" h="424814">
                  <a:moveTo>
                    <a:pt x="443059" y="0"/>
                  </a:moveTo>
                  <a:lnTo>
                    <a:pt x="0" y="0"/>
                  </a:lnTo>
                  <a:lnTo>
                    <a:pt x="0" y="424206"/>
                  </a:lnTo>
                  <a:lnTo>
                    <a:pt x="443059" y="424206"/>
                  </a:lnTo>
                  <a:lnTo>
                    <a:pt x="4430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66598" y="3223171"/>
              <a:ext cx="443230" cy="424815"/>
            </a:xfrm>
            <a:custGeom>
              <a:avLst/>
              <a:gdLst/>
              <a:ahLst/>
              <a:cxnLst/>
              <a:rect l="l" t="t" r="r" b="b"/>
              <a:pathLst>
                <a:path w="443229" h="424814">
                  <a:moveTo>
                    <a:pt x="0" y="0"/>
                  </a:moveTo>
                  <a:lnTo>
                    <a:pt x="443060" y="0"/>
                  </a:lnTo>
                  <a:lnTo>
                    <a:pt x="443060" y="424207"/>
                  </a:lnTo>
                  <a:lnTo>
                    <a:pt x="0" y="42420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6466598" y="5406679"/>
            <a:ext cx="443230" cy="424815"/>
          </a:xfrm>
          <a:custGeom>
            <a:avLst/>
            <a:gdLst/>
            <a:ahLst/>
            <a:cxnLst/>
            <a:rect l="l" t="t" r="r" b="b"/>
            <a:pathLst>
              <a:path w="443229" h="424814">
                <a:moveTo>
                  <a:pt x="0" y="0"/>
                </a:moveTo>
                <a:lnTo>
                  <a:pt x="443060" y="0"/>
                </a:lnTo>
                <a:lnTo>
                  <a:pt x="443060" y="424207"/>
                </a:lnTo>
                <a:lnTo>
                  <a:pt x="0" y="42420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91700" y="3397173"/>
            <a:ext cx="1687830" cy="76200"/>
          </a:xfrm>
          <a:custGeom>
            <a:avLst/>
            <a:gdLst/>
            <a:ahLst/>
            <a:cxnLst/>
            <a:rect l="l" t="t" r="r" b="b"/>
            <a:pathLst>
              <a:path w="1687829" h="76200">
                <a:moveTo>
                  <a:pt x="1611198" y="49212"/>
                </a:moveTo>
                <a:lnTo>
                  <a:pt x="1611198" y="76200"/>
                </a:lnTo>
                <a:lnTo>
                  <a:pt x="1665173" y="49212"/>
                </a:lnTo>
                <a:lnTo>
                  <a:pt x="1611198" y="49212"/>
                </a:lnTo>
                <a:close/>
              </a:path>
              <a:path w="1687829" h="76200">
                <a:moveTo>
                  <a:pt x="1611198" y="26987"/>
                </a:moveTo>
                <a:lnTo>
                  <a:pt x="1611198" y="49212"/>
                </a:lnTo>
                <a:lnTo>
                  <a:pt x="1623898" y="49212"/>
                </a:lnTo>
                <a:lnTo>
                  <a:pt x="1623898" y="26987"/>
                </a:lnTo>
                <a:lnTo>
                  <a:pt x="1611198" y="26987"/>
                </a:lnTo>
                <a:close/>
              </a:path>
              <a:path w="1687829" h="76200">
                <a:moveTo>
                  <a:pt x="1611198" y="0"/>
                </a:moveTo>
                <a:lnTo>
                  <a:pt x="1611198" y="26987"/>
                </a:lnTo>
                <a:lnTo>
                  <a:pt x="1623898" y="26987"/>
                </a:lnTo>
                <a:lnTo>
                  <a:pt x="1623898" y="49212"/>
                </a:lnTo>
                <a:lnTo>
                  <a:pt x="1665175" y="49211"/>
                </a:lnTo>
                <a:lnTo>
                  <a:pt x="1687398" y="38100"/>
                </a:lnTo>
                <a:lnTo>
                  <a:pt x="1611198" y="0"/>
                </a:lnTo>
                <a:close/>
              </a:path>
              <a:path w="1687829" h="76200">
                <a:moveTo>
                  <a:pt x="0" y="26986"/>
                </a:moveTo>
                <a:lnTo>
                  <a:pt x="0" y="49211"/>
                </a:lnTo>
                <a:lnTo>
                  <a:pt x="1611198" y="49212"/>
                </a:lnTo>
                <a:lnTo>
                  <a:pt x="1611198" y="26987"/>
                </a:lnTo>
                <a:lnTo>
                  <a:pt x="0" y="269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91700" y="5580682"/>
            <a:ext cx="1687830" cy="76200"/>
          </a:xfrm>
          <a:custGeom>
            <a:avLst/>
            <a:gdLst/>
            <a:ahLst/>
            <a:cxnLst/>
            <a:rect l="l" t="t" r="r" b="b"/>
            <a:pathLst>
              <a:path w="1687829" h="76200">
                <a:moveTo>
                  <a:pt x="1611198" y="49213"/>
                </a:moveTo>
                <a:lnTo>
                  <a:pt x="1611198" y="76200"/>
                </a:lnTo>
                <a:lnTo>
                  <a:pt x="1665173" y="49213"/>
                </a:lnTo>
                <a:lnTo>
                  <a:pt x="1611198" y="49213"/>
                </a:lnTo>
                <a:close/>
              </a:path>
              <a:path w="1687829" h="76200">
                <a:moveTo>
                  <a:pt x="1611198" y="26988"/>
                </a:moveTo>
                <a:lnTo>
                  <a:pt x="1611198" y="49213"/>
                </a:lnTo>
                <a:lnTo>
                  <a:pt x="1623898" y="49213"/>
                </a:lnTo>
                <a:lnTo>
                  <a:pt x="1623898" y="26988"/>
                </a:lnTo>
                <a:lnTo>
                  <a:pt x="1611198" y="26988"/>
                </a:lnTo>
                <a:close/>
              </a:path>
              <a:path w="1687829" h="76200">
                <a:moveTo>
                  <a:pt x="1611198" y="0"/>
                </a:moveTo>
                <a:lnTo>
                  <a:pt x="1611198" y="26988"/>
                </a:lnTo>
                <a:lnTo>
                  <a:pt x="1623898" y="26988"/>
                </a:lnTo>
                <a:lnTo>
                  <a:pt x="1623898" y="49213"/>
                </a:lnTo>
                <a:lnTo>
                  <a:pt x="1665175" y="49211"/>
                </a:lnTo>
                <a:lnTo>
                  <a:pt x="1687398" y="38100"/>
                </a:lnTo>
                <a:lnTo>
                  <a:pt x="1611198" y="0"/>
                </a:lnTo>
                <a:close/>
              </a:path>
              <a:path w="1687829" h="76200">
                <a:moveTo>
                  <a:pt x="0" y="26986"/>
                </a:moveTo>
                <a:lnTo>
                  <a:pt x="0" y="49211"/>
                </a:lnTo>
                <a:lnTo>
                  <a:pt x="1611198" y="49213"/>
                </a:lnTo>
                <a:lnTo>
                  <a:pt x="1611198" y="26988"/>
                </a:lnTo>
                <a:lnTo>
                  <a:pt x="0" y="269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75391" y="3778796"/>
            <a:ext cx="1604010" cy="1417955"/>
          </a:xfrm>
          <a:custGeom>
            <a:avLst/>
            <a:gdLst/>
            <a:ahLst/>
            <a:cxnLst/>
            <a:rect l="l" t="t" r="r" b="b"/>
            <a:pathLst>
              <a:path w="1604010" h="1417954">
                <a:moveTo>
                  <a:pt x="1603705" y="1322019"/>
                </a:moveTo>
                <a:lnTo>
                  <a:pt x="1589290" y="1291615"/>
                </a:lnTo>
                <a:lnTo>
                  <a:pt x="1567205" y="1245044"/>
                </a:lnTo>
                <a:lnTo>
                  <a:pt x="1550555" y="1266291"/>
                </a:lnTo>
                <a:lnTo>
                  <a:pt x="800468" y="678878"/>
                </a:lnTo>
                <a:lnTo>
                  <a:pt x="1458023" y="60299"/>
                </a:lnTo>
                <a:lnTo>
                  <a:pt x="1476514" y="79959"/>
                </a:lnTo>
                <a:lnTo>
                  <a:pt x="1492897" y="35407"/>
                </a:lnTo>
                <a:lnTo>
                  <a:pt x="1505915" y="0"/>
                </a:lnTo>
                <a:lnTo>
                  <a:pt x="1424305" y="24460"/>
                </a:lnTo>
                <a:lnTo>
                  <a:pt x="1442796" y="44107"/>
                </a:lnTo>
                <a:lnTo>
                  <a:pt x="782764" y="665010"/>
                </a:lnTo>
                <a:lnTo>
                  <a:pt x="25488" y="71945"/>
                </a:lnTo>
                <a:lnTo>
                  <a:pt x="11785" y="89433"/>
                </a:lnTo>
                <a:lnTo>
                  <a:pt x="766381" y="680415"/>
                </a:lnTo>
                <a:lnTo>
                  <a:pt x="0" y="1401356"/>
                </a:lnTo>
                <a:lnTo>
                  <a:pt x="15227" y="1417548"/>
                </a:lnTo>
                <a:lnTo>
                  <a:pt x="784085" y="694270"/>
                </a:lnTo>
                <a:lnTo>
                  <a:pt x="1536852" y="1283792"/>
                </a:lnTo>
                <a:lnTo>
                  <a:pt x="1520215" y="1305039"/>
                </a:lnTo>
                <a:lnTo>
                  <a:pt x="1603705" y="1322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68341" y="3457307"/>
            <a:ext cx="981710" cy="902969"/>
          </a:xfrm>
          <a:custGeom>
            <a:avLst/>
            <a:gdLst/>
            <a:ahLst/>
            <a:cxnLst/>
            <a:rect l="l" t="t" r="r" b="b"/>
            <a:pathLst>
              <a:path w="981710" h="902970">
                <a:moveTo>
                  <a:pt x="917458" y="43366"/>
                </a:moveTo>
                <a:lnTo>
                  <a:pt x="0" y="886171"/>
                </a:lnTo>
                <a:lnTo>
                  <a:pt x="15035" y="902539"/>
                </a:lnTo>
                <a:lnTo>
                  <a:pt x="932494" y="59733"/>
                </a:lnTo>
                <a:lnTo>
                  <a:pt x="917458" y="43366"/>
                </a:lnTo>
                <a:close/>
              </a:path>
              <a:path w="981710" h="902970">
                <a:moveTo>
                  <a:pt x="967838" y="34775"/>
                </a:moveTo>
                <a:lnTo>
                  <a:pt x="926810" y="34775"/>
                </a:lnTo>
                <a:lnTo>
                  <a:pt x="941845" y="51142"/>
                </a:lnTo>
                <a:lnTo>
                  <a:pt x="932494" y="59733"/>
                </a:lnTo>
                <a:lnTo>
                  <a:pt x="950751" y="79607"/>
                </a:lnTo>
                <a:lnTo>
                  <a:pt x="967838" y="34775"/>
                </a:lnTo>
                <a:close/>
              </a:path>
              <a:path w="981710" h="902970">
                <a:moveTo>
                  <a:pt x="926810" y="34775"/>
                </a:moveTo>
                <a:lnTo>
                  <a:pt x="917458" y="43366"/>
                </a:lnTo>
                <a:lnTo>
                  <a:pt x="932494" y="59733"/>
                </a:lnTo>
                <a:lnTo>
                  <a:pt x="941845" y="51142"/>
                </a:lnTo>
                <a:lnTo>
                  <a:pt x="926810" y="34775"/>
                </a:lnTo>
                <a:close/>
              </a:path>
              <a:path w="981710" h="902970">
                <a:moveTo>
                  <a:pt x="981092" y="0"/>
                </a:moveTo>
                <a:lnTo>
                  <a:pt x="899200" y="23492"/>
                </a:lnTo>
                <a:lnTo>
                  <a:pt x="917458" y="43366"/>
                </a:lnTo>
                <a:lnTo>
                  <a:pt x="926810" y="34775"/>
                </a:lnTo>
                <a:lnTo>
                  <a:pt x="967838" y="34775"/>
                </a:lnTo>
                <a:lnTo>
                  <a:pt x="9810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49040" y="4794590"/>
            <a:ext cx="954405" cy="747395"/>
          </a:xfrm>
          <a:custGeom>
            <a:avLst/>
            <a:gdLst/>
            <a:ahLst/>
            <a:cxnLst/>
            <a:rect l="l" t="t" r="r" b="b"/>
            <a:pathLst>
              <a:path w="954404" h="747395">
                <a:moveTo>
                  <a:pt x="886987" y="708818"/>
                </a:moveTo>
                <a:lnTo>
                  <a:pt x="870398" y="730103"/>
                </a:lnTo>
                <a:lnTo>
                  <a:pt x="953922" y="746894"/>
                </a:lnTo>
                <a:lnTo>
                  <a:pt x="939481" y="716624"/>
                </a:lnTo>
                <a:lnTo>
                  <a:pt x="897003" y="716624"/>
                </a:lnTo>
                <a:lnTo>
                  <a:pt x="886987" y="708818"/>
                </a:lnTo>
                <a:close/>
              </a:path>
              <a:path w="954404" h="747395">
                <a:moveTo>
                  <a:pt x="900649" y="691287"/>
                </a:moveTo>
                <a:lnTo>
                  <a:pt x="886987" y="708818"/>
                </a:lnTo>
                <a:lnTo>
                  <a:pt x="897003" y="716624"/>
                </a:lnTo>
                <a:lnTo>
                  <a:pt x="910666" y="699094"/>
                </a:lnTo>
                <a:lnTo>
                  <a:pt x="900649" y="691287"/>
                </a:lnTo>
                <a:close/>
              </a:path>
              <a:path w="954404" h="747395">
                <a:moveTo>
                  <a:pt x="917239" y="670001"/>
                </a:moveTo>
                <a:lnTo>
                  <a:pt x="900649" y="691287"/>
                </a:lnTo>
                <a:lnTo>
                  <a:pt x="910666" y="699094"/>
                </a:lnTo>
                <a:lnTo>
                  <a:pt x="897003" y="716624"/>
                </a:lnTo>
                <a:lnTo>
                  <a:pt x="939481" y="716624"/>
                </a:lnTo>
                <a:lnTo>
                  <a:pt x="917239" y="670001"/>
                </a:lnTo>
                <a:close/>
              </a:path>
              <a:path w="954404" h="747395">
                <a:moveTo>
                  <a:pt x="13661" y="0"/>
                </a:moveTo>
                <a:lnTo>
                  <a:pt x="0" y="17529"/>
                </a:lnTo>
                <a:lnTo>
                  <a:pt x="886987" y="708818"/>
                </a:lnTo>
                <a:lnTo>
                  <a:pt x="900649" y="691287"/>
                </a:lnTo>
                <a:lnTo>
                  <a:pt x="136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795965" y="3421379"/>
            <a:ext cx="1043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occup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50870" y="5137403"/>
            <a:ext cx="13258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unoccup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14509" y="2900171"/>
            <a:ext cx="1450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extinction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 rot="2400000">
            <a:off x="4954337" y="3858516"/>
            <a:ext cx="483561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 rot="18840000">
            <a:off x="4980216" y="4813523"/>
            <a:ext cx="472266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97384" y="5820155"/>
            <a:ext cx="17214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colonization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97037" y="1888235"/>
            <a:ext cx="11131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season</a:t>
            </a:r>
            <a:r>
              <a:rPr sz="20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036918" y="1888235"/>
            <a:ext cx="11131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season</a:t>
            </a:r>
            <a:r>
              <a:rPr sz="20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7668" y="324612"/>
            <a:ext cx="466090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5" dirty="0"/>
              <a:t>Dynamic</a:t>
            </a:r>
            <a:r>
              <a:rPr sz="3800" spc="-35" dirty="0"/>
              <a:t> </a:t>
            </a:r>
            <a:r>
              <a:rPr sz="3800" spc="-5" dirty="0"/>
              <a:t>of</a:t>
            </a:r>
            <a:r>
              <a:rPr sz="3800" spc="-35" dirty="0"/>
              <a:t> </a:t>
            </a:r>
            <a:r>
              <a:rPr sz="3800" spc="-5" dirty="0"/>
              <a:t>the</a:t>
            </a:r>
            <a:r>
              <a:rPr sz="3800" spc="-30" dirty="0"/>
              <a:t> </a:t>
            </a:r>
            <a:r>
              <a:rPr sz="3800" spc="-5" dirty="0"/>
              <a:t>states</a:t>
            </a:r>
            <a:endParaRPr sz="3800"/>
          </a:p>
        </p:txBody>
      </p:sp>
      <p:grpSp>
        <p:nvGrpSpPr>
          <p:cNvPr id="3" name="object 3"/>
          <p:cNvGrpSpPr/>
          <p:nvPr/>
        </p:nvGrpSpPr>
        <p:grpSpPr>
          <a:xfrm>
            <a:off x="3702926" y="3216819"/>
            <a:ext cx="455930" cy="437515"/>
            <a:chOff x="3702926" y="3216819"/>
            <a:chExt cx="455930" cy="437515"/>
          </a:xfrm>
        </p:grpSpPr>
        <p:sp>
          <p:nvSpPr>
            <p:cNvPr id="4" name="object 4"/>
            <p:cNvSpPr/>
            <p:nvPr/>
          </p:nvSpPr>
          <p:spPr>
            <a:xfrm>
              <a:off x="3709276" y="3223169"/>
              <a:ext cx="443230" cy="424815"/>
            </a:xfrm>
            <a:custGeom>
              <a:avLst/>
              <a:gdLst/>
              <a:ahLst/>
              <a:cxnLst/>
              <a:rect l="l" t="t" r="r" b="b"/>
              <a:pathLst>
                <a:path w="443229" h="424814">
                  <a:moveTo>
                    <a:pt x="443059" y="0"/>
                  </a:moveTo>
                  <a:lnTo>
                    <a:pt x="0" y="0"/>
                  </a:lnTo>
                  <a:lnTo>
                    <a:pt x="0" y="424206"/>
                  </a:lnTo>
                  <a:lnTo>
                    <a:pt x="443059" y="424206"/>
                  </a:lnTo>
                  <a:lnTo>
                    <a:pt x="4430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09276" y="3223169"/>
              <a:ext cx="443230" cy="424815"/>
            </a:xfrm>
            <a:custGeom>
              <a:avLst/>
              <a:gdLst/>
              <a:ahLst/>
              <a:cxnLst/>
              <a:rect l="l" t="t" r="r" b="b"/>
              <a:pathLst>
                <a:path w="443229" h="424814">
                  <a:moveTo>
                    <a:pt x="0" y="0"/>
                  </a:moveTo>
                  <a:lnTo>
                    <a:pt x="443060" y="0"/>
                  </a:lnTo>
                  <a:lnTo>
                    <a:pt x="443060" y="424207"/>
                  </a:lnTo>
                  <a:lnTo>
                    <a:pt x="0" y="42420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709276" y="5406679"/>
            <a:ext cx="443230" cy="424815"/>
          </a:xfrm>
          <a:custGeom>
            <a:avLst/>
            <a:gdLst/>
            <a:ahLst/>
            <a:cxnLst/>
            <a:rect l="l" t="t" r="r" b="b"/>
            <a:pathLst>
              <a:path w="443229" h="424814">
                <a:moveTo>
                  <a:pt x="0" y="0"/>
                </a:moveTo>
                <a:lnTo>
                  <a:pt x="443060" y="0"/>
                </a:lnTo>
                <a:lnTo>
                  <a:pt x="443060" y="424207"/>
                </a:lnTo>
                <a:lnTo>
                  <a:pt x="0" y="42420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6460248" y="3216821"/>
            <a:ext cx="455930" cy="437515"/>
            <a:chOff x="6460248" y="3216821"/>
            <a:chExt cx="455930" cy="437515"/>
          </a:xfrm>
        </p:grpSpPr>
        <p:sp>
          <p:nvSpPr>
            <p:cNvPr id="8" name="object 8"/>
            <p:cNvSpPr/>
            <p:nvPr/>
          </p:nvSpPr>
          <p:spPr>
            <a:xfrm>
              <a:off x="6466598" y="3223171"/>
              <a:ext cx="443230" cy="424815"/>
            </a:xfrm>
            <a:custGeom>
              <a:avLst/>
              <a:gdLst/>
              <a:ahLst/>
              <a:cxnLst/>
              <a:rect l="l" t="t" r="r" b="b"/>
              <a:pathLst>
                <a:path w="443229" h="424814">
                  <a:moveTo>
                    <a:pt x="443059" y="0"/>
                  </a:moveTo>
                  <a:lnTo>
                    <a:pt x="0" y="0"/>
                  </a:lnTo>
                  <a:lnTo>
                    <a:pt x="0" y="424206"/>
                  </a:lnTo>
                  <a:lnTo>
                    <a:pt x="443059" y="424206"/>
                  </a:lnTo>
                  <a:lnTo>
                    <a:pt x="4430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66598" y="3223171"/>
              <a:ext cx="443230" cy="424815"/>
            </a:xfrm>
            <a:custGeom>
              <a:avLst/>
              <a:gdLst/>
              <a:ahLst/>
              <a:cxnLst/>
              <a:rect l="l" t="t" r="r" b="b"/>
              <a:pathLst>
                <a:path w="443229" h="424814">
                  <a:moveTo>
                    <a:pt x="0" y="0"/>
                  </a:moveTo>
                  <a:lnTo>
                    <a:pt x="443060" y="0"/>
                  </a:lnTo>
                  <a:lnTo>
                    <a:pt x="443060" y="424207"/>
                  </a:lnTo>
                  <a:lnTo>
                    <a:pt x="0" y="42420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6466598" y="5406679"/>
            <a:ext cx="443230" cy="424815"/>
          </a:xfrm>
          <a:custGeom>
            <a:avLst/>
            <a:gdLst/>
            <a:ahLst/>
            <a:cxnLst/>
            <a:rect l="l" t="t" r="r" b="b"/>
            <a:pathLst>
              <a:path w="443229" h="424814">
                <a:moveTo>
                  <a:pt x="0" y="0"/>
                </a:moveTo>
                <a:lnTo>
                  <a:pt x="443060" y="0"/>
                </a:lnTo>
                <a:lnTo>
                  <a:pt x="443060" y="424207"/>
                </a:lnTo>
                <a:lnTo>
                  <a:pt x="0" y="42420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9217572" y="3216819"/>
            <a:ext cx="455930" cy="437515"/>
            <a:chOff x="9217572" y="3216819"/>
            <a:chExt cx="455930" cy="437515"/>
          </a:xfrm>
        </p:grpSpPr>
        <p:sp>
          <p:nvSpPr>
            <p:cNvPr id="12" name="object 12"/>
            <p:cNvSpPr/>
            <p:nvPr/>
          </p:nvSpPr>
          <p:spPr>
            <a:xfrm>
              <a:off x="9223922" y="3223169"/>
              <a:ext cx="443230" cy="424815"/>
            </a:xfrm>
            <a:custGeom>
              <a:avLst/>
              <a:gdLst/>
              <a:ahLst/>
              <a:cxnLst/>
              <a:rect l="l" t="t" r="r" b="b"/>
              <a:pathLst>
                <a:path w="443229" h="424814">
                  <a:moveTo>
                    <a:pt x="443059" y="0"/>
                  </a:moveTo>
                  <a:lnTo>
                    <a:pt x="0" y="0"/>
                  </a:lnTo>
                  <a:lnTo>
                    <a:pt x="0" y="424206"/>
                  </a:lnTo>
                  <a:lnTo>
                    <a:pt x="443059" y="424206"/>
                  </a:lnTo>
                  <a:lnTo>
                    <a:pt x="4430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223922" y="3223169"/>
              <a:ext cx="443230" cy="424815"/>
            </a:xfrm>
            <a:custGeom>
              <a:avLst/>
              <a:gdLst/>
              <a:ahLst/>
              <a:cxnLst/>
              <a:rect l="l" t="t" r="r" b="b"/>
              <a:pathLst>
                <a:path w="443229" h="424814">
                  <a:moveTo>
                    <a:pt x="0" y="0"/>
                  </a:moveTo>
                  <a:lnTo>
                    <a:pt x="443060" y="0"/>
                  </a:lnTo>
                  <a:lnTo>
                    <a:pt x="443060" y="424207"/>
                  </a:lnTo>
                  <a:lnTo>
                    <a:pt x="0" y="42420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9223922" y="5406679"/>
            <a:ext cx="443230" cy="424815"/>
          </a:xfrm>
          <a:custGeom>
            <a:avLst/>
            <a:gdLst/>
            <a:ahLst/>
            <a:cxnLst/>
            <a:rect l="l" t="t" r="r" b="b"/>
            <a:pathLst>
              <a:path w="443229" h="424814">
                <a:moveTo>
                  <a:pt x="0" y="0"/>
                </a:moveTo>
                <a:lnTo>
                  <a:pt x="443060" y="0"/>
                </a:lnTo>
                <a:lnTo>
                  <a:pt x="443060" y="424207"/>
                </a:lnTo>
                <a:lnTo>
                  <a:pt x="0" y="42420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91700" y="3397173"/>
            <a:ext cx="1687830" cy="76200"/>
          </a:xfrm>
          <a:custGeom>
            <a:avLst/>
            <a:gdLst/>
            <a:ahLst/>
            <a:cxnLst/>
            <a:rect l="l" t="t" r="r" b="b"/>
            <a:pathLst>
              <a:path w="1687829" h="76200">
                <a:moveTo>
                  <a:pt x="1611198" y="49212"/>
                </a:moveTo>
                <a:lnTo>
                  <a:pt x="1611198" y="76200"/>
                </a:lnTo>
                <a:lnTo>
                  <a:pt x="1665173" y="49212"/>
                </a:lnTo>
                <a:lnTo>
                  <a:pt x="1611198" y="49212"/>
                </a:lnTo>
                <a:close/>
              </a:path>
              <a:path w="1687829" h="76200">
                <a:moveTo>
                  <a:pt x="1611198" y="26987"/>
                </a:moveTo>
                <a:lnTo>
                  <a:pt x="1611198" y="49212"/>
                </a:lnTo>
                <a:lnTo>
                  <a:pt x="1623898" y="49212"/>
                </a:lnTo>
                <a:lnTo>
                  <a:pt x="1623898" y="26987"/>
                </a:lnTo>
                <a:lnTo>
                  <a:pt x="1611198" y="26987"/>
                </a:lnTo>
                <a:close/>
              </a:path>
              <a:path w="1687829" h="76200">
                <a:moveTo>
                  <a:pt x="1611198" y="0"/>
                </a:moveTo>
                <a:lnTo>
                  <a:pt x="1611198" y="26987"/>
                </a:lnTo>
                <a:lnTo>
                  <a:pt x="1623898" y="26987"/>
                </a:lnTo>
                <a:lnTo>
                  <a:pt x="1623898" y="49212"/>
                </a:lnTo>
                <a:lnTo>
                  <a:pt x="1665175" y="49211"/>
                </a:lnTo>
                <a:lnTo>
                  <a:pt x="1687398" y="38100"/>
                </a:lnTo>
                <a:lnTo>
                  <a:pt x="1611198" y="0"/>
                </a:lnTo>
                <a:close/>
              </a:path>
              <a:path w="1687829" h="76200">
                <a:moveTo>
                  <a:pt x="0" y="26986"/>
                </a:moveTo>
                <a:lnTo>
                  <a:pt x="0" y="49211"/>
                </a:lnTo>
                <a:lnTo>
                  <a:pt x="1611198" y="49212"/>
                </a:lnTo>
                <a:lnTo>
                  <a:pt x="1611198" y="26987"/>
                </a:lnTo>
                <a:lnTo>
                  <a:pt x="0" y="269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91700" y="5580682"/>
            <a:ext cx="1687830" cy="76200"/>
          </a:xfrm>
          <a:custGeom>
            <a:avLst/>
            <a:gdLst/>
            <a:ahLst/>
            <a:cxnLst/>
            <a:rect l="l" t="t" r="r" b="b"/>
            <a:pathLst>
              <a:path w="1687829" h="76200">
                <a:moveTo>
                  <a:pt x="1611198" y="49213"/>
                </a:moveTo>
                <a:lnTo>
                  <a:pt x="1611198" y="76200"/>
                </a:lnTo>
                <a:lnTo>
                  <a:pt x="1665173" y="49213"/>
                </a:lnTo>
                <a:lnTo>
                  <a:pt x="1611198" y="49213"/>
                </a:lnTo>
                <a:close/>
              </a:path>
              <a:path w="1687829" h="76200">
                <a:moveTo>
                  <a:pt x="1611198" y="26988"/>
                </a:moveTo>
                <a:lnTo>
                  <a:pt x="1611198" y="49213"/>
                </a:lnTo>
                <a:lnTo>
                  <a:pt x="1623898" y="49213"/>
                </a:lnTo>
                <a:lnTo>
                  <a:pt x="1623898" y="26988"/>
                </a:lnTo>
                <a:lnTo>
                  <a:pt x="1611198" y="26988"/>
                </a:lnTo>
                <a:close/>
              </a:path>
              <a:path w="1687829" h="76200">
                <a:moveTo>
                  <a:pt x="1611198" y="0"/>
                </a:moveTo>
                <a:lnTo>
                  <a:pt x="1611198" y="26988"/>
                </a:lnTo>
                <a:lnTo>
                  <a:pt x="1623898" y="26988"/>
                </a:lnTo>
                <a:lnTo>
                  <a:pt x="1623898" y="49213"/>
                </a:lnTo>
                <a:lnTo>
                  <a:pt x="1665175" y="49211"/>
                </a:lnTo>
                <a:lnTo>
                  <a:pt x="1687398" y="38100"/>
                </a:lnTo>
                <a:lnTo>
                  <a:pt x="1611198" y="0"/>
                </a:lnTo>
                <a:close/>
              </a:path>
              <a:path w="1687829" h="76200">
                <a:moveTo>
                  <a:pt x="0" y="26986"/>
                </a:moveTo>
                <a:lnTo>
                  <a:pt x="0" y="49211"/>
                </a:lnTo>
                <a:lnTo>
                  <a:pt x="1611198" y="49213"/>
                </a:lnTo>
                <a:lnTo>
                  <a:pt x="1611198" y="26988"/>
                </a:lnTo>
                <a:lnTo>
                  <a:pt x="0" y="269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22048" y="5580682"/>
            <a:ext cx="1687830" cy="76200"/>
          </a:xfrm>
          <a:custGeom>
            <a:avLst/>
            <a:gdLst/>
            <a:ahLst/>
            <a:cxnLst/>
            <a:rect l="l" t="t" r="r" b="b"/>
            <a:pathLst>
              <a:path w="1687829" h="76200">
                <a:moveTo>
                  <a:pt x="1611196" y="49213"/>
                </a:moveTo>
                <a:lnTo>
                  <a:pt x="1611196" y="76200"/>
                </a:lnTo>
                <a:lnTo>
                  <a:pt x="1665171" y="49213"/>
                </a:lnTo>
                <a:lnTo>
                  <a:pt x="1611196" y="49213"/>
                </a:lnTo>
                <a:close/>
              </a:path>
              <a:path w="1687829" h="76200">
                <a:moveTo>
                  <a:pt x="1611196" y="26988"/>
                </a:moveTo>
                <a:lnTo>
                  <a:pt x="1611196" y="49213"/>
                </a:lnTo>
                <a:lnTo>
                  <a:pt x="1623896" y="49213"/>
                </a:lnTo>
                <a:lnTo>
                  <a:pt x="1623896" y="26988"/>
                </a:lnTo>
                <a:lnTo>
                  <a:pt x="1611196" y="26988"/>
                </a:lnTo>
                <a:close/>
              </a:path>
              <a:path w="1687829" h="76200">
                <a:moveTo>
                  <a:pt x="1611196" y="0"/>
                </a:moveTo>
                <a:lnTo>
                  <a:pt x="1611196" y="26988"/>
                </a:lnTo>
                <a:lnTo>
                  <a:pt x="1623896" y="26988"/>
                </a:lnTo>
                <a:lnTo>
                  <a:pt x="1623896" y="49213"/>
                </a:lnTo>
                <a:lnTo>
                  <a:pt x="1665173" y="49211"/>
                </a:lnTo>
                <a:lnTo>
                  <a:pt x="1687396" y="38100"/>
                </a:lnTo>
                <a:lnTo>
                  <a:pt x="1611196" y="0"/>
                </a:lnTo>
                <a:close/>
              </a:path>
              <a:path w="1687829" h="76200">
                <a:moveTo>
                  <a:pt x="0" y="26986"/>
                </a:moveTo>
                <a:lnTo>
                  <a:pt x="0" y="49211"/>
                </a:lnTo>
                <a:lnTo>
                  <a:pt x="1611196" y="49213"/>
                </a:lnTo>
                <a:lnTo>
                  <a:pt x="1611196" y="26988"/>
                </a:lnTo>
                <a:lnTo>
                  <a:pt x="0" y="269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22048" y="3397173"/>
            <a:ext cx="1687830" cy="76200"/>
          </a:xfrm>
          <a:custGeom>
            <a:avLst/>
            <a:gdLst/>
            <a:ahLst/>
            <a:cxnLst/>
            <a:rect l="l" t="t" r="r" b="b"/>
            <a:pathLst>
              <a:path w="1687829" h="76200">
                <a:moveTo>
                  <a:pt x="1611196" y="49212"/>
                </a:moveTo>
                <a:lnTo>
                  <a:pt x="1611196" y="76200"/>
                </a:lnTo>
                <a:lnTo>
                  <a:pt x="1665171" y="49212"/>
                </a:lnTo>
                <a:lnTo>
                  <a:pt x="1611196" y="49212"/>
                </a:lnTo>
                <a:close/>
              </a:path>
              <a:path w="1687829" h="76200">
                <a:moveTo>
                  <a:pt x="1611196" y="26987"/>
                </a:moveTo>
                <a:lnTo>
                  <a:pt x="1611196" y="49212"/>
                </a:lnTo>
                <a:lnTo>
                  <a:pt x="1623896" y="49212"/>
                </a:lnTo>
                <a:lnTo>
                  <a:pt x="1623896" y="26987"/>
                </a:lnTo>
                <a:lnTo>
                  <a:pt x="1611196" y="26987"/>
                </a:lnTo>
                <a:close/>
              </a:path>
              <a:path w="1687829" h="76200">
                <a:moveTo>
                  <a:pt x="1611196" y="0"/>
                </a:moveTo>
                <a:lnTo>
                  <a:pt x="1611196" y="26987"/>
                </a:lnTo>
                <a:lnTo>
                  <a:pt x="1623896" y="26987"/>
                </a:lnTo>
                <a:lnTo>
                  <a:pt x="1623896" y="49212"/>
                </a:lnTo>
                <a:lnTo>
                  <a:pt x="1665174" y="49211"/>
                </a:lnTo>
                <a:lnTo>
                  <a:pt x="1687396" y="38100"/>
                </a:lnTo>
                <a:lnTo>
                  <a:pt x="1611196" y="0"/>
                </a:lnTo>
                <a:close/>
              </a:path>
              <a:path w="1687829" h="76200">
                <a:moveTo>
                  <a:pt x="0" y="26986"/>
                </a:moveTo>
                <a:lnTo>
                  <a:pt x="0" y="49211"/>
                </a:lnTo>
                <a:lnTo>
                  <a:pt x="1611196" y="49212"/>
                </a:lnTo>
                <a:lnTo>
                  <a:pt x="1611196" y="26987"/>
                </a:lnTo>
                <a:lnTo>
                  <a:pt x="0" y="269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75391" y="3778796"/>
            <a:ext cx="1604010" cy="1417955"/>
          </a:xfrm>
          <a:custGeom>
            <a:avLst/>
            <a:gdLst/>
            <a:ahLst/>
            <a:cxnLst/>
            <a:rect l="l" t="t" r="r" b="b"/>
            <a:pathLst>
              <a:path w="1604010" h="1417954">
                <a:moveTo>
                  <a:pt x="1603705" y="1322019"/>
                </a:moveTo>
                <a:lnTo>
                  <a:pt x="1589290" y="1291615"/>
                </a:lnTo>
                <a:lnTo>
                  <a:pt x="1567205" y="1245044"/>
                </a:lnTo>
                <a:lnTo>
                  <a:pt x="1550555" y="1266291"/>
                </a:lnTo>
                <a:lnTo>
                  <a:pt x="800468" y="678878"/>
                </a:lnTo>
                <a:lnTo>
                  <a:pt x="1458023" y="60299"/>
                </a:lnTo>
                <a:lnTo>
                  <a:pt x="1476514" y="79959"/>
                </a:lnTo>
                <a:lnTo>
                  <a:pt x="1492897" y="35407"/>
                </a:lnTo>
                <a:lnTo>
                  <a:pt x="1505915" y="0"/>
                </a:lnTo>
                <a:lnTo>
                  <a:pt x="1424305" y="24460"/>
                </a:lnTo>
                <a:lnTo>
                  <a:pt x="1442796" y="44107"/>
                </a:lnTo>
                <a:lnTo>
                  <a:pt x="782764" y="665010"/>
                </a:lnTo>
                <a:lnTo>
                  <a:pt x="25488" y="71945"/>
                </a:lnTo>
                <a:lnTo>
                  <a:pt x="11785" y="89433"/>
                </a:lnTo>
                <a:lnTo>
                  <a:pt x="766381" y="680415"/>
                </a:lnTo>
                <a:lnTo>
                  <a:pt x="0" y="1401356"/>
                </a:lnTo>
                <a:lnTo>
                  <a:pt x="15227" y="1417548"/>
                </a:lnTo>
                <a:lnTo>
                  <a:pt x="784085" y="694270"/>
                </a:lnTo>
                <a:lnTo>
                  <a:pt x="1536852" y="1283792"/>
                </a:lnTo>
                <a:lnTo>
                  <a:pt x="1520215" y="1305039"/>
                </a:lnTo>
                <a:lnTo>
                  <a:pt x="1603705" y="1322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17524" y="3859491"/>
            <a:ext cx="1591945" cy="1417955"/>
          </a:xfrm>
          <a:custGeom>
            <a:avLst/>
            <a:gdLst/>
            <a:ahLst/>
            <a:cxnLst/>
            <a:rect l="l" t="t" r="r" b="b"/>
            <a:pathLst>
              <a:path w="1591945" h="1417954">
                <a:moveTo>
                  <a:pt x="1591919" y="1328750"/>
                </a:moveTo>
                <a:lnTo>
                  <a:pt x="1577492" y="1298346"/>
                </a:lnTo>
                <a:lnTo>
                  <a:pt x="1555419" y="1251775"/>
                </a:lnTo>
                <a:lnTo>
                  <a:pt x="1538770" y="1273022"/>
                </a:lnTo>
                <a:lnTo>
                  <a:pt x="814463" y="705802"/>
                </a:lnTo>
                <a:lnTo>
                  <a:pt x="1500644" y="60299"/>
                </a:lnTo>
                <a:lnTo>
                  <a:pt x="1519135" y="79959"/>
                </a:lnTo>
                <a:lnTo>
                  <a:pt x="1535506" y="35407"/>
                </a:lnTo>
                <a:lnTo>
                  <a:pt x="1548536" y="0"/>
                </a:lnTo>
                <a:lnTo>
                  <a:pt x="1466926" y="24447"/>
                </a:lnTo>
                <a:lnTo>
                  <a:pt x="1485417" y="44107"/>
                </a:lnTo>
                <a:lnTo>
                  <a:pt x="796759" y="691934"/>
                </a:lnTo>
                <a:lnTo>
                  <a:pt x="13703" y="78676"/>
                </a:lnTo>
                <a:lnTo>
                  <a:pt x="0" y="96177"/>
                </a:lnTo>
                <a:lnTo>
                  <a:pt x="780376" y="707339"/>
                </a:lnTo>
                <a:lnTo>
                  <a:pt x="42621" y="1401356"/>
                </a:lnTo>
                <a:lnTo>
                  <a:pt x="57848" y="1417548"/>
                </a:lnTo>
                <a:lnTo>
                  <a:pt x="798080" y="721207"/>
                </a:lnTo>
                <a:lnTo>
                  <a:pt x="1525066" y="1290523"/>
                </a:lnTo>
                <a:lnTo>
                  <a:pt x="1508429" y="1311770"/>
                </a:lnTo>
                <a:lnTo>
                  <a:pt x="1591919" y="13287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68341" y="3457307"/>
            <a:ext cx="981710" cy="902969"/>
          </a:xfrm>
          <a:custGeom>
            <a:avLst/>
            <a:gdLst/>
            <a:ahLst/>
            <a:cxnLst/>
            <a:rect l="l" t="t" r="r" b="b"/>
            <a:pathLst>
              <a:path w="981710" h="902970">
                <a:moveTo>
                  <a:pt x="917458" y="43366"/>
                </a:moveTo>
                <a:lnTo>
                  <a:pt x="0" y="886171"/>
                </a:lnTo>
                <a:lnTo>
                  <a:pt x="15035" y="902539"/>
                </a:lnTo>
                <a:lnTo>
                  <a:pt x="932494" y="59733"/>
                </a:lnTo>
                <a:lnTo>
                  <a:pt x="917458" y="43366"/>
                </a:lnTo>
                <a:close/>
              </a:path>
              <a:path w="981710" h="902970">
                <a:moveTo>
                  <a:pt x="967838" y="34775"/>
                </a:moveTo>
                <a:lnTo>
                  <a:pt x="926810" y="34775"/>
                </a:lnTo>
                <a:lnTo>
                  <a:pt x="941845" y="51142"/>
                </a:lnTo>
                <a:lnTo>
                  <a:pt x="932494" y="59733"/>
                </a:lnTo>
                <a:lnTo>
                  <a:pt x="950751" y="79607"/>
                </a:lnTo>
                <a:lnTo>
                  <a:pt x="967838" y="34775"/>
                </a:lnTo>
                <a:close/>
              </a:path>
              <a:path w="981710" h="902970">
                <a:moveTo>
                  <a:pt x="926810" y="34775"/>
                </a:moveTo>
                <a:lnTo>
                  <a:pt x="917458" y="43366"/>
                </a:lnTo>
                <a:lnTo>
                  <a:pt x="932494" y="59733"/>
                </a:lnTo>
                <a:lnTo>
                  <a:pt x="941845" y="51142"/>
                </a:lnTo>
                <a:lnTo>
                  <a:pt x="926810" y="34775"/>
                </a:lnTo>
                <a:close/>
              </a:path>
              <a:path w="981710" h="902970">
                <a:moveTo>
                  <a:pt x="981092" y="0"/>
                </a:moveTo>
                <a:lnTo>
                  <a:pt x="899200" y="23492"/>
                </a:lnTo>
                <a:lnTo>
                  <a:pt x="917458" y="43366"/>
                </a:lnTo>
                <a:lnTo>
                  <a:pt x="926810" y="34775"/>
                </a:lnTo>
                <a:lnTo>
                  <a:pt x="967838" y="34775"/>
                </a:lnTo>
                <a:lnTo>
                  <a:pt x="9810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49040" y="4794590"/>
            <a:ext cx="954405" cy="747395"/>
          </a:xfrm>
          <a:custGeom>
            <a:avLst/>
            <a:gdLst/>
            <a:ahLst/>
            <a:cxnLst/>
            <a:rect l="l" t="t" r="r" b="b"/>
            <a:pathLst>
              <a:path w="954404" h="747395">
                <a:moveTo>
                  <a:pt x="886987" y="708818"/>
                </a:moveTo>
                <a:lnTo>
                  <a:pt x="870398" y="730103"/>
                </a:lnTo>
                <a:lnTo>
                  <a:pt x="953922" y="746894"/>
                </a:lnTo>
                <a:lnTo>
                  <a:pt x="939481" y="716624"/>
                </a:lnTo>
                <a:lnTo>
                  <a:pt x="897003" y="716624"/>
                </a:lnTo>
                <a:lnTo>
                  <a:pt x="886987" y="708818"/>
                </a:lnTo>
                <a:close/>
              </a:path>
              <a:path w="954404" h="747395">
                <a:moveTo>
                  <a:pt x="900649" y="691287"/>
                </a:moveTo>
                <a:lnTo>
                  <a:pt x="886987" y="708818"/>
                </a:lnTo>
                <a:lnTo>
                  <a:pt x="897003" y="716624"/>
                </a:lnTo>
                <a:lnTo>
                  <a:pt x="910666" y="699094"/>
                </a:lnTo>
                <a:lnTo>
                  <a:pt x="900649" y="691287"/>
                </a:lnTo>
                <a:close/>
              </a:path>
              <a:path w="954404" h="747395">
                <a:moveTo>
                  <a:pt x="917239" y="670001"/>
                </a:moveTo>
                <a:lnTo>
                  <a:pt x="900649" y="691287"/>
                </a:lnTo>
                <a:lnTo>
                  <a:pt x="910666" y="699094"/>
                </a:lnTo>
                <a:lnTo>
                  <a:pt x="897003" y="716624"/>
                </a:lnTo>
                <a:lnTo>
                  <a:pt x="939481" y="716624"/>
                </a:lnTo>
                <a:lnTo>
                  <a:pt x="917239" y="670001"/>
                </a:lnTo>
                <a:close/>
              </a:path>
              <a:path w="954404" h="747395">
                <a:moveTo>
                  <a:pt x="13661" y="0"/>
                </a:moveTo>
                <a:lnTo>
                  <a:pt x="0" y="17529"/>
                </a:lnTo>
                <a:lnTo>
                  <a:pt x="886987" y="708818"/>
                </a:lnTo>
                <a:lnTo>
                  <a:pt x="900649" y="691287"/>
                </a:lnTo>
                <a:lnTo>
                  <a:pt x="136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795965" y="3421379"/>
            <a:ext cx="1043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occup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50870" y="5137403"/>
            <a:ext cx="13258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unoccup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14509" y="2900171"/>
            <a:ext cx="1450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extinction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 rot="2400000">
            <a:off x="4954337" y="3858516"/>
            <a:ext cx="483561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 rot="18840000">
            <a:off x="4980216" y="4813523"/>
            <a:ext cx="472266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97384" y="5820155"/>
            <a:ext cx="17214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colonization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196149" y="5820155"/>
            <a:ext cx="17214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colonization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75898" y="2897123"/>
            <a:ext cx="1450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extinction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 rot="2400000">
            <a:off x="7685769" y="3962148"/>
            <a:ext cx="483561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 rot="18840000">
            <a:off x="7711651" y="4917155"/>
            <a:ext cx="472266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397037" y="1888235"/>
            <a:ext cx="11131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season</a:t>
            </a:r>
            <a:r>
              <a:rPr sz="20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036918" y="1888235"/>
            <a:ext cx="11131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season</a:t>
            </a:r>
            <a:r>
              <a:rPr sz="20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778282" y="1888235"/>
            <a:ext cx="11131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season</a:t>
            </a:r>
            <a:r>
              <a:rPr sz="20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061004" y="6457188"/>
            <a:ext cx="194881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slide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D.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MacKenzie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246" y="266191"/>
            <a:ext cx="1091628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5" dirty="0"/>
              <a:t>Dynamic</a:t>
            </a:r>
            <a:r>
              <a:rPr sz="4500" spc="-10" dirty="0"/>
              <a:t> </a:t>
            </a:r>
            <a:r>
              <a:rPr sz="4500" spc="-5" dirty="0"/>
              <a:t>(multi-season)</a:t>
            </a:r>
            <a:r>
              <a:rPr sz="4500" dirty="0"/>
              <a:t> </a:t>
            </a:r>
            <a:r>
              <a:rPr sz="4500" spc="-5" dirty="0"/>
              <a:t>occupancy models</a:t>
            </a:r>
            <a:endParaRPr sz="4500"/>
          </a:p>
        </p:txBody>
      </p:sp>
      <p:sp>
        <p:nvSpPr>
          <p:cNvPr id="3" name="object 3"/>
          <p:cNvSpPr/>
          <p:nvPr/>
        </p:nvSpPr>
        <p:spPr>
          <a:xfrm>
            <a:off x="2523938" y="4728451"/>
            <a:ext cx="1385570" cy="886460"/>
          </a:xfrm>
          <a:custGeom>
            <a:avLst/>
            <a:gdLst/>
            <a:ahLst/>
            <a:cxnLst/>
            <a:rect l="l" t="t" r="r" b="b"/>
            <a:pathLst>
              <a:path w="1385570" h="886460">
                <a:moveTo>
                  <a:pt x="0" y="443035"/>
                </a:moveTo>
                <a:lnTo>
                  <a:pt x="9066" y="371172"/>
                </a:lnTo>
                <a:lnTo>
                  <a:pt x="35314" y="303002"/>
                </a:lnTo>
                <a:lnTo>
                  <a:pt x="77318" y="239435"/>
                </a:lnTo>
                <a:lnTo>
                  <a:pt x="103783" y="209663"/>
                </a:lnTo>
                <a:lnTo>
                  <a:pt x="133652" y="181384"/>
                </a:lnTo>
                <a:lnTo>
                  <a:pt x="166747" y="154712"/>
                </a:lnTo>
                <a:lnTo>
                  <a:pt x="202889" y="129762"/>
                </a:lnTo>
                <a:lnTo>
                  <a:pt x="241901" y="106646"/>
                </a:lnTo>
                <a:lnTo>
                  <a:pt x="283604" y="85480"/>
                </a:lnTo>
                <a:lnTo>
                  <a:pt x="327819" y="66376"/>
                </a:lnTo>
                <a:lnTo>
                  <a:pt x="374369" y="49450"/>
                </a:lnTo>
                <a:lnTo>
                  <a:pt x="423075" y="34815"/>
                </a:lnTo>
                <a:lnTo>
                  <a:pt x="473759" y="22586"/>
                </a:lnTo>
                <a:lnTo>
                  <a:pt x="526243" y="12875"/>
                </a:lnTo>
                <a:lnTo>
                  <a:pt x="580348" y="5798"/>
                </a:lnTo>
                <a:lnTo>
                  <a:pt x="635896" y="1468"/>
                </a:lnTo>
                <a:lnTo>
                  <a:pt x="692709" y="0"/>
                </a:lnTo>
                <a:lnTo>
                  <a:pt x="749522" y="1468"/>
                </a:lnTo>
                <a:lnTo>
                  <a:pt x="805070" y="5798"/>
                </a:lnTo>
                <a:lnTo>
                  <a:pt x="859175" y="12875"/>
                </a:lnTo>
                <a:lnTo>
                  <a:pt x="911659" y="22586"/>
                </a:lnTo>
                <a:lnTo>
                  <a:pt x="962343" y="34815"/>
                </a:lnTo>
                <a:lnTo>
                  <a:pt x="1011049" y="49450"/>
                </a:lnTo>
                <a:lnTo>
                  <a:pt x="1057599" y="66376"/>
                </a:lnTo>
                <a:lnTo>
                  <a:pt x="1101814" y="85480"/>
                </a:lnTo>
                <a:lnTo>
                  <a:pt x="1143517" y="106646"/>
                </a:lnTo>
                <a:lnTo>
                  <a:pt x="1182528" y="129762"/>
                </a:lnTo>
                <a:lnTo>
                  <a:pt x="1218671" y="154712"/>
                </a:lnTo>
                <a:lnTo>
                  <a:pt x="1251766" y="181384"/>
                </a:lnTo>
                <a:lnTo>
                  <a:pt x="1281635" y="209663"/>
                </a:lnTo>
                <a:lnTo>
                  <a:pt x="1308099" y="239435"/>
                </a:lnTo>
                <a:lnTo>
                  <a:pt x="1330982" y="270586"/>
                </a:lnTo>
                <a:lnTo>
                  <a:pt x="1365287" y="336568"/>
                </a:lnTo>
                <a:lnTo>
                  <a:pt x="1383122" y="406699"/>
                </a:lnTo>
                <a:lnTo>
                  <a:pt x="1385419" y="443035"/>
                </a:lnTo>
                <a:lnTo>
                  <a:pt x="1383122" y="479371"/>
                </a:lnTo>
                <a:lnTo>
                  <a:pt x="1365287" y="549502"/>
                </a:lnTo>
                <a:lnTo>
                  <a:pt x="1330982" y="615484"/>
                </a:lnTo>
                <a:lnTo>
                  <a:pt x="1308099" y="646635"/>
                </a:lnTo>
                <a:lnTo>
                  <a:pt x="1281635" y="676407"/>
                </a:lnTo>
                <a:lnTo>
                  <a:pt x="1251766" y="704686"/>
                </a:lnTo>
                <a:lnTo>
                  <a:pt x="1218671" y="731358"/>
                </a:lnTo>
                <a:lnTo>
                  <a:pt x="1182528" y="756308"/>
                </a:lnTo>
                <a:lnTo>
                  <a:pt x="1143517" y="779424"/>
                </a:lnTo>
                <a:lnTo>
                  <a:pt x="1101814" y="800590"/>
                </a:lnTo>
                <a:lnTo>
                  <a:pt x="1057599" y="819694"/>
                </a:lnTo>
                <a:lnTo>
                  <a:pt x="1011049" y="836620"/>
                </a:lnTo>
                <a:lnTo>
                  <a:pt x="962343" y="851255"/>
                </a:lnTo>
                <a:lnTo>
                  <a:pt x="911659" y="863484"/>
                </a:lnTo>
                <a:lnTo>
                  <a:pt x="859175" y="873195"/>
                </a:lnTo>
                <a:lnTo>
                  <a:pt x="805070" y="880272"/>
                </a:lnTo>
                <a:lnTo>
                  <a:pt x="749522" y="884602"/>
                </a:lnTo>
                <a:lnTo>
                  <a:pt x="692709" y="886071"/>
                </a:lnTo>
                <a:lnTo>
                  <a:pt x="635896" y="884602"/>
                </a:lnTo>
                <a:lnTo>
                  <a:pt x="580348" y="880272"/>
                </a:lnTo>
                <a:lnTo>
                  <a:pt x="526243" y="873195"/>
                </a:lnTo>
                <a:lnTo>
                  <a:pt x="473759" y="863484"/>
                </a:lnTo>
                <a:lnTo>
                  <a:pt x="423075" y="851255"/>
                </a:lnTo>
                <a:lnTo>
                  <a:pt x="374369" y="836620"/>
                </a:lnTo>
                <a:lnTo>
                  <a:pt x="327819" y="819694"/>
                </a:lnTo>
                <a:lnTo>
                  <a:pt x="283604" y="800590"/>
                </a:lnTo>
                <a:lnTo>
                  <a:pt x="241901" y="779424"/>
                </a:lnTo>
                <a:lnTo>
                  <a:pt x="202889" y="756308"/>
                </a:lnTo>
                <a:lnTo>
                  <a:pt x="166747" y="731358"/>
                </a:lnTo>
                <a:lnTo>
                  <a:pt x="133652" y="704686"/>
                </a:lnTo>
                <a:lnTo>
                  <a:pt x="103783" y="676407"/>
                </a:lnTo>
                <a:lnTo>
                  <a:pt x="77318" y="646635"/>
                </a:lnTo>
                <a:lnTo>
                  <a:pt x="54436" y="615484"/>
                </a:lnTo>
                <a:lnTo>
                  <a:pt x="20131" y="549502"/>
                </a:lnTo>
                <a:lnTo>
                  <a:pt x="2296" y="479371"/>
                </a:lnTo>
                <a:lnTo>
                  <a:pt x="0" y="44303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63453" y="4909311"/>
            <a:ext cx="31940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1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endParaRPr sz="3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53429" y="4695031"/>
            <a:ext cx="1336040" cy="920115"/>
          </a:xfrm>
          <a:custGeom>
            <a:avLst/>
            <a:gdLst/>
            <a:ahLst/>
            <a:cxnLst/>
            <a:rect l="l" t="t" r="r" b="b"/>
            <a:pathLst>
              <a:path w="1336040" h="920114">
                <a:moveTo>
                  <a:pt x="0" y="459745"/>
                </a:moveTo>
                <a:lnTo>
                  <a:pt x="2451" y="420076"/>
                </a:lnTo>
                <a:lnTo>
                  <a:pt x="9671" y="381345"/>
                </a:lnTo>
                <a:lnTo>
                  <a:pt x="21460" y="343688"/>
                </a:lnTo>
                <a:lnTo>
                  <a:pt x="37617" y="307245"/>
                </a:lnTo>
                <a:lnTo>
                  <a:pt x="57942" y="272152"/>
                </a:lnTo>
                <a:lnTo>
                  <a:pt x="82234" y="238549"/>
                </a:lnTo>
                <a:lnTo>
                  <a:pt x="110293" y="206573"/>
                </a:lnTo>
                <a:lnTo>
                  <a:pt x="141918" y="176361"/>
                </a:lnTo>
                <a:lnTo>
                  <a:pt x="176909" y="148053"/>
                </a:lnTo>
                <a:lnTo>
                  <a:pt x="215065" y="121786"/>
                </a:lnTo>
                <a:lnTo>
                  <a:pt x="256186" y="97698"/>
                </a:lnTo>
                <a:lnTo>
                  <a:pt x="300071" y="75927"/>
                </a:lnTo>
                <a:lnTo>
                  <a:pt x="346521" y="56611"/>
                </a:lnTo>
                <a:lnTo>
                  <a:pt x="395334" y="39888"/>
                </a:lnTo>
                <a:lnTo>
                  <a:pt x="446310" y="25896"/>
                </a:lnTo>
                <a:lnTo>
                  <a:pt x="499248" y="14773"/>
                </a:lnTo>
                <a:lnTo>
                  <a:pt x="553949" y="6658"/>
                </a:lnTo>
                <a:lnTo>
                  <a:pt x="610211" y="1687"/>
                </a:lnTo>
                <a:lnTo>
                  <a:pt x="667834" y="0"/>
                </a:lnTo>
                <a:lnTo>
                  <a:pt x="725457" y="1687"/>
                </a:lnTo>
                <a:lnTo>
                  <a:pt x="781719" y="6658"/>
                </a:lnTo>
                <a:lnTo>
                  <a:pt x="836420" y="14773"/>
                </a:lnTo>
                <a:lnTo>
                  <a:pt x="889358" y="25896"/>
                </a:lnTo>
                <a:lnTo>
                  <a:pt x="940334" y="39888"/>
                </a:lnTo>
                <a:lnTo>
                  <a:pt x="989147" y="56611"/>
                </a:lnTo>
                <a:lnTo>
                  <a:pt x="1035596" y="75927"/>
                </a:lnTo>
                <a:lnTo>
                  <a:pt x="1079482" y="97698"/>
                </a:lnTo>
                <a:lnTo>
                  <a:pt x="1120603" y="121786"/>
                </a:lnTo>
                <a:lnTo>
                  <a:pt x="1158759" y="148053"/>
                </a:lnTo>
                <a:lnTo>
                  <a:pt x="1193750" y="176361"/>
                </a:lnTo>
                <a:lnTo>
                  <a:pt x="1225375" y="206573"/>
                </a:lnTo>
                <a:lnTo>
                  <a:pt x="1253434" y="238549"/>
                </a:lnTo>
                <a:lnTo>
                  <a:pt x="1277726" y="272152"/>
                </a:lnTo>
                <a:lnTo>
                  <a:pt x="1298051" y="307245"/>
                </a:lnTo>
                <a:lnTo>
                  <a:pt x="1314208" y="343688"/>
                </a:lnTo>
                <a:lnTo>
                  <a:pt x="1325997" y="381345"/>
                </a:lnTo>
                <a:lnTo>
                  <a:pt x="1333217" y="420076"/>
                </a:lnTo>
                <a:lnTo>
                  <a:pt x="1335669" y="459745"/>
                </a:lnTo>
                <a:lnTo>
                  <a:pt x="1333217" y="499414"/>
                </a:lnTo>
                <a:lnTo>
                  <a:pt x="1325997" y="538145"/>
                </a:lnTo>
                <a:lnTo>
                  <a:pt x="1314208" y="575802"/>
                </a:lnTo>
                <a:lnTo>
                  <a:pt x="1298051" y="612245"/>
                </a:lnTo>
                <a:lnTo>
                  <a:pt x="1277726" y="647338"/>
                </a:lnTo>
                <a:lnTo>
                  <a:pt x="1253434" y="680941"/>
                </a:lnTo>
                <a:lnTo>
                  <a:pt x="1225375" y="712917"/>
                </a:lnTo>
                <a:lnTo>
                  <a:pt x="1193750" y="743129"/>
                </a:lnTo>
                <a:lnTo>
                  <a:pt x="1158759" y="771437"/>
                </a:lnTo>
                <a:lnTo>
                  <a:pt x="1120603" y="797704"/>
                </a:lnTo>
                <a:lnTo>
                  <a:pt x="1079482" y="821792"/>
                </a:lnTo>
                <a:lnTo>
                  <a:pt x="1035596" y="843563"/>
                </a:lnTo>
                <a:lnTo>
                  <a:pt x="989147" y="862879"/>
                </a:lnTo>
                <a:lnTo>
                  <a:pt x="940334" y="879602"/>
                </a:lnTo>
                <a:lnTo>
                  <a:pt x="889358" y="893594"/>
                </a:lnTo>
                <a:lnTo>
                  <a:pt x="836420" y="904717"/>
                </a:lnTo>
                <a:lnTo>
                  <a:pt x="781719" y="912832"/>
                </a:lnTo>
                <a:lnTo>
                  <a:pt x="725457" y="917803"/>
                </a:lnTo>
                <a:lnTo>
                  <a:pt x="667834" y="919491"/>
                </a:lnTo>
                <a:lnTo>
                  <a:pt x="610211" y="917803"/>
                </a:lnTo>
                <a:lnTo>
                  <a:pt x="553949" y="912832"/>
                </a:lnTo>
                <a:lnTo>
                  <a:pt x="499248" y="904717"/>
                </a:lnTo>
                <a:lnTo>
                  <a:pt x="446310" y="893594"/>
                </a:lnTo>
                <a:lnTo>
                  <a:pt x="395334" y="879602"/>
                </a:lnTo>
                <a:lnTo>
                  <a:pt x="346521" y="862879"/>
                </a:lnTo>
                <a:lnTo>
                  <a:pt x="300071" y="843563"/>
                </a:lnTo>
                <a:lnTo>
                  <a:pt x="256186" y="821792"/>
                </a:lnTo>
                <a:lnTo>
                  <a:pt x="215065" y="797704"/>
                </a:lnTo>
                <a:lnTo>
                  <a:pt x="176909" y="771437"/>
                </a:lnTo>
                <a:lnTo>
                  <a:pt x="141918" y="743129"/>
                </a:lnTo>
                <a:lnTo>
                  <a:pt x="110293" y="712917"/>
                </a:lnTo>
                <a:lnTo>
                  <a:pt x="82234" y="680941"/>
                </a:lnTo>
                <a:lnTo>
                  <a:pt x="57942" y="647338"/>
                </a:lnTo>
                <a:lnTo>
                  <a:pt x="37617" y="612245"/>
                </a:lnTo>
                <a:lnTo>
                  <a:pt x="21460" y="575802"/>
                </a:lnTo>
                <a:lnTo>
                  <a:pt x="9671" y="538145"/>
                </a:lnTo>
                <a:lnTo>
                  <a:pt x="2451" y="499414"/>
                </a:lnTo>
                <a:lnTo>
                  <a:pt x="0" y="45974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79182" y="4894071"/>
            <a:ext cx="29718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100" b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40364" y="4102644"/>
            <a:ext cx="10181590" cy="1771014"/>
            <a:chOff x="940364" y="4102644"/>
            <a:chExt cx="10181590" cy="1771014"/>
          </a:xfrm>
        </p:grpSpPr>
        <p:sp>
          <p:nvSpPr>
            <p:cNvPr id="8" name="object 8"/>
            <p:cNvSpPr/>
            <p:nvPr/>
          </p:nvSpPr>
          <p:spPr>
            <a:xfrm>
              <a:off x="946714" y="4108994"/>
              <a:ext cx="10168890" cy="1758314"/>
            </a:xfrm>
            <a:custGeom>
              <a:avLst/>
              <a:gdLst/>
              <a:ahLst/>
              <a:cxnLst/>
              <a:rect l="l" t="t" r="r" b="b"/>
              <a:pathLst>
                <a:path w="10168890" h="1758314">
                  <a:moveTo>
                    <a:pt x="0" y="0"/>
                  </a:moveTo>
                  <a:lnTo>
                    <a:pt x="10168725" y="0"/>
                  </a:lnTo>
                  <a:lnTo>
                    <a:pt x="10168725" y="1758300"/>
                  </a:lnTo>
                  <a:lnTo>
                    <a:pt x="0" y="17583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25575" y="5116982"/>
              <a:ext cx="9378315" cy="92075"/>
            </a:xfrm>
            <a:custGeom>
              <a:avLst/>
              <a:gdLst/>
              <a:ahLst/>
              <a:cxnLst/>
              <a:rect l="l" t="t" r="r" b="b"/>
              <a:pathLst>
                <a:path w="9378315" h="92075">
                  <a:moveTo>
                    <a:pt x="1090155" y="58470"/>
                  </a:moveTo>
                  <a:lnTo>
                    <a:pt x="1034796" y="58470"/>
                  </a:lnTo>
                  <a:lnTo>
                    <a:pt x="1022096" y="58470"/>
                  </a:lnTo>
                  <a:lnTo>
                    <a:pt x="1021676" y="91655"/>
                  </a:lnTo>
                  <a:lnTo>
                    <a:pt x="1090155" y="58470"/>
                  </a:lnTo>
                  <a:close/>
                </a:path>
                <a:path w="9378315" h="92075">
                  <a:moveTo>
                    <a:pt x="1098346" y="54508"/>
                  </a:moveTo>
                  <a:lnTo>
                    <a:pt x="1022629" y="15455"/>
                  </a:lnTo>
                  <a:lnTo>
                    <a:pt x="1022223" y="48793"/>
                  </a:lnTo>
                  <a:lnTo>
                    <a:pt x="114" y="36042"/>
                  </a:lnTo>
                  <a:lnTo>
                    <a:pt x="0" y="45567"/>
                  </a:lnTo>
                  <a:lnTo>
                    <a:pt x="1022096" y="58318"/>
                  </a:lnTo>
                  <a:lnTo>
                    <a:pt x="1034796" y="58318"/>
                  </a:lnTo>
                  <a:lnTo>
                    <a:pt x="1090485" y="58318"/>
                  </a:lnTo>
                  <a:lnTo>
                    <a:pt x="1098346" y="54508"/>
                  </a:lnTo>
                  <a:close/>
                </a:path>
                <a:path w="9378315" h="92075">
                  <a:moveTo>
                    <a:pt x="6627838" y="37795"/>
                  </a:moveTo>
                  <a:lnTo>
                    <a:pt x="6618745" y="33286"/>
                  </a:lnTo>
                  <a:lnTo>
                    <a:pt x="6551485" y="0"/>
                  </a:lnTo>
                  <a:lnTo>
                    <a:pt x="6551625" y="33350"/>
                  </a:lnTo>
                  <a:lnTo>
                    <a:pt x="2483751" y="49745"/>
                  </a:lnTo>
                  <a:lnTo>
                    <a:pt x="2483789" y="59270"/>
                  </a:lnTo>
                  <a:lnTo>
                    <a:pt x="6551663" y="42862"/>
                  </a:lnTo>
                  <a:lnTo>
                    <a:pt x="6551803" y="76200"/>
                  </a:lnTo>
                  <a:lnTo>
                    <a:pt x="6627838" y="37795"/>
                  </a:lnTo>
                  <a:close/>
                </a:path>
                <a:path w="9378315" h="92075">
                  <a:moveTo>
                    <a:pt x="9377997" y="40805"/>
                  </a:moveTo>
                  <a:lnTo>
                    <a:pt x="9301886" y="2540"/>
                  </a:lnTo>
                  <a:lnTo>
                    <a:pt x="9301810" y="35877"/>
                  </a:lnTo>
                  <a:lnTo>
                    <a:pt x="7963522" y="33032"/>
                  </a:lnTo>
                  <a:lnTo>
                    <a:pt x="7963509" y="42557"/>
                  </a:lnTo>
                  <a:lnTo>
                    <a:pt x="9301797" y="45402"/>
                  </a:lnTo>
                  <a:lnTo>
                    <a:pt x="9301721" y="78740"/>
                  </a:lnTo>
                  <a:lnTo>
                    <a:pt x="9368701" y="45427"/>
                  </a:lnTo>
                  <a:lnTo>
                    <a:pt x="9377997" y="408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91331" y="4452620"/>
            <a:ext cx="14516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extinction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0804" y="5307583"/>
            <a:ext cx="5096510" cy="1122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700" spc="-465" dirty="0">
                <a:solidFill>
                  <a:srgbClr val="FFFFFF"/>
                </a:solidFill>
                <a:latin typeface="Symbol"/>
                <a:cs typeface="Symbol"/>
              </a:rPr>
              <a:t></a:t>
            </a:r>
            <a:endParaRPr sz="27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2630"/>
              </a:spcBef>
            </a:pP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3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3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Arial"/>
                <a:cs typeface="Arial"/>
              </a:rPr>
              <a:t>occupied;</a:t>
            </a:r>
            <a:r>
              <a:rPr sz="23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3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3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Arial"/>
                <a:cs typeface="Arial"/>
              </a:rPr>
              <a:t>unoccupied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9106" y="2394047"/>
            <a:ext cx="1129665" cy="469265"/>
          </a:xfrm>
          <a:prstGeom prst="rect">
            <a:avLst/>
          </a:prstGeom>
          <a:solidFill>
            <a:srgbClr val="1B1B1B"/>
          </a:solidFill>
          <a:ln w="1270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610"/>
              </a:lnSpc>
            </a:pPr>
            <a:r>
              <a:rPr sz="31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3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23938" y="4728451"/>
            <a:ext cx="1385570" cy="886460"/>
          </a:xfrm>
          <a:custGeom>
            <a:avLst/>
            <a:gdLst/>
            <a:ahLst/>
            <a:cxnLst/>
            <a:rect l="l" t="t" r="r" b="b"/>
            <a:pathLst>
              <a:path w="1385570" h="886460">
                <a:moveTo>
                  <a:pt x="0" y="443035"/>
                </a:moveTo>
                <a:lnTo>
                  <a:pt x="9066" y="371172"/>
                </a:lnTo>
                <a:lnTo>
                  <a:pt x="35314" y="303002"/>
                </a:lnTo>
                <a:lnTo>
                  <a:pt x="77318" y="239435"/>
                </a:lnTo>
                <a:lnTo>
                  <a:pt x="103783" y="209663"/>
                </a:lnTo>
                <a:lnTo>
                  <a:pt x="133652" y="181384"/>
                </a:lnTo>
                <a:lnTo>
                  <a:pt x="166747" y="154712"/>
                </a:lnTo>
                <a:lnTo>
                  <a:pt x="202889" y="129762"/>
                </a:lnTo>
                <a:lnTo>
                  <a:pt x="241901" y="106646"/>
                </a:lnTo>
                <a:lnTo>
                  <a:pt x="283604" y="85480"/>
                </a:lnTo>
                <a:lnTo>
                  <a:pt x="327819" y="66376"/>
                </a:lnTo>
                <a:lnTo>
                  <a:pt x="374369" y="49450"/>
                </a:lnTo>
                <a:lnTo>
                  <a:pt x="423075" y="34815"/>
                </a:lnTo>
                <a:lnTo>
                  <a:pt x="473759" y="22586"/>
                </a:lnTo>
                <a:lnTo>
                  <a:pt x="526243" y="12875"/>
                </a:lnTo>
                <a:lnTo>
                  <a:pt x="580348" y="5798"/>
                </a:lnTo>
                <a:lnTo>
                  <a:pt x="635896" y="1468"/>
                </a:lnTo>
                <a:lnTo>
                  <a:pt x="692709" y="0"/>
                </a:lnTo>
                <a:lnTo>
                  <a:pt x="749522" y="1468"/>
                </a:lnTo>
                <a:lnTo>
                  <a:pt x="805070" y="5798"/>
                </a:lnTo>
                <a:lnTo>
                  <a:pt x="859175" y="12875"/>
                </a:lnTo>
                <a:lnTo>
                  <a:pt x="911659" y="22586"/>
                </a:lnTo>
                <a:lnTo>
                  <a:pt x="962343" y="34815"/>
                </a:lnTo>
                <a:lnTo>
                  <a:pt x="1011049" y="49450"/>
                </a:lnTo>
                <a:lnTo>
                  <a:pt x="1057599" y="66376"/>
                </a:lnTo>
                <a:lnTo>
                  <a:pt x="1101814" y="85480"/>
                </a:lnTo>
                <a:lnTo>
                  <a:pt x="1143517" y="106646"/>
                </a:lnTo>
                <a:lnTo>
                  <a:pt x="1182528" y="129762"/>
                </a:lnTo>
                <a:lnTo>
                  <a:pt x="1218671" y="154712"/>
                </a:lnTo>
                <a:lnTo>
                  <a:pt x="1251766" y="181384"/>
                </a:lnTo>
                <a:lnTo>
                  <a:pt x="1281635" y="209663"/>
                </a:lnTo>
                <a:lnTo>
                  <a:pt x="1308099" y="239435"/>
                </a:lnTo>
                <a:lnTo>
                  <a:pt x="1330982" y="270586"/>
                </a:lnTo>
                <a:lnTo>
                  <a:pt x="1365287" y="336568"/>
                </a:lnTo>
                <a:lnTo>
                  <a:pt x="1383122" y="406699"/>
                </a:lnTo>
                <a:lnTo>
                  <a:pt x="1385419" y="443035"/>
                </a:lnTo>
                <a:lnTo>
                  <a:pt x="1383122" y="479371"/>
                </a:lnTo>
                <a:lnTo>
                  <a:pt x="1365287" y="549502"/>
                </a:lnTo>
                <a:lnTo>
                  <a:pt x="1330982" y="615484"/>
                </a:lnTo>
                <a:lnTo>
                  <a:pt x="1308099" y="646635"/>
                </a:lnTo>
                <a:lnTo>
                  <a:pt x="1281635" y="676407"/>
                </a:lnTo>
                <a:lnTo>
                  <a:pt x="1251766" y="704686"/>
                </a:lnTo>
                <a:lnTo>
                  <a:pt x="1218671" y="731358"/>
                </a:lnTo>
                <a:lnTo>
                  <a:pt x="1182528" y="756308"/>
                </a:lnTo>
                <a:lnTo>
                  <a:pt x="1143517" y="779424"/>
                </a:lnTo>
                <a:lnTo>
                  <a:pt x="1101814" y="800590"/>
                </a:lnTo>
                <a:lnTo>
                  <a:pt x="1057599" y="819694"/>
                </a:lnTo>
                <a:lnTo>
                  <a:pt x="1011049" y="836620"/>
                </a:lnTo>
                <a:lnTo>
                  <a:pt x="962343" y="851255"/>
                </a:lnTo>
                <a:lnTo>
                  <a:pt x="911659" y="863484"/>
                </a:lnTo>
                <a:lnTo>
                  <a:pt x="859175" y="873195"/>
                </a:lnTo>
                <a:lnTo>
                  <a:pt x="805070" y="880272"/>
                </a:lnTo>
                <a:lnTo>
                  <a:pt x="749522" y="884602"/>
                </a:lnTo>
                <a:lnTo>
                  <a:pt x="692709" y="886071"/>
                </a:lnTo>
                <a:lnTo>
                  <a:pt x="635896" y="884602"/>
                </a:lnTo>
                <a:lnTo>
                  <a:pt x="580348" y="880272"/>
                </a:lnTo>
                <a:lnTo>
                  <a:pt x="526243" y="873195"/>
                </a:lnTo>
                <a:lnTo>
                  <a:pt x="473759" y="863484"/>
                </a:lnTo>
                <a:lnTo>
                  <a:pt x="423075" y="851255"/>
                </a:lnTo>
                <a:lnTo>
                  <a:pt x="374369" y="836620"/>
                </a:lnTo>
                <a:lnTo>
                  <a:pt x="327819" y="819694"/>
                </a:lnTo>
                <a:lnTo>
                  <a:pt x="283604" y="800590"/>
                </a:lnTo>
                <a:lnTo>
                  <a:pt x="241901" y="779424"/>
                </a:lnTo>
                <a:lnTo>
                  <a:pt x="202889" y="756308"/>
                </a:lnTo>
                <a:lnTo>
                  <a:pt x="166747" y="731358"/>
                </a:lnTo>
                <a:lnTo>
                  <a:pt x="133652" y="704686"/>
                </a:lnTo>
                <a:lnTo>
                  <a:pt x="103783" y="676407"/>
                </a:lnTo>
                <a:lnTo>
                  <a:pt x="77318" y="646635"/>
                </a:lnTo>
                <a:lnTo>
                  <a:pt x="54436" y="615484"/>
                </a:lnTo>
                <a:lnTo>
                  <a:pt x="20131" y="549502"/>
                </a:lnTo>
                <a:lnTo>
                  <a:pt x="2296" y="479371"/>
                </a:lnTo>
                <a:lnTo>
                  <a:pt x="0" y="44303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50753" y="4909311"/>
            <a:ext cx="33210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endParaRPr sz="3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53429" y="4695031"/>
            <a:ext cx="1336040" cy="920115"/>
          </a:xfrm>
          <a:custGeom>
            <a:avLst/>
            <a:gdLst/>
            <a:ahLst/>
            <a:cxnLst/>
            <a:rect l="l" t="t" r="r" b="b"/>
            <a:pathLst>
              <a:path w="1336040" h="920114">
                <a:moveTo>
                  <a:pt x="0" y="459745"/>
                </a:moveTo>
                <a:lnTo>
                  <a:pt x="2451" y="420076"/>
                </a:lnTo>
                <a:lnTo>
                  <a:pt x="9671" y="381345"/>
                </a:lnTo>
                <a:lnTo>
                  <a:pt x="21460" y="343688"/>
                </a:lnTo>
                <a:lnTo>
                  <a:pt x="37617" y="307245"/>
                </a:lnTo>
                <a:lnTo>
                  <a:pt x="57942" y="272152"/>
                </a:lnTo>
                <a:lnTo>
                  <a:pt x="82234" y="238549"/>
                </a:lnTo>
                <a:lnTo>
                  <a:pt x="110293" y="206573"/>
                </a:lnTo>
                <a:lnTo>
                  <a:pt x="141918" y="176361"/>
                </a:lnTo>
                <a:lnTo>
                  <a:pt x="176909" y="148053"/>
                </a:lnTo>
                <a:lnTo>
                  <a:pt x="215065" y="121786"/>
                </a:lnTo>
                <a:lnTo>
                  <a:pt x="256186" y="97698"/>
                </a:lnTo>
                <a:lnTo>
                  <a:pt x="300071" y="75927"/>
                </a:lnTo>
                <a:lnTo>
                  <a:pt x="346521" y="56611"/>
                </a:lnTo>
                <a:lnTo>
                  <a:pt x="395334" y="39888"/>
                </a:lnTo>
                <a:lnTo>
                  <a:pt x="446310" y="25896"/>
                </a:lnTo>
                <a:lnTo>
                  <a:pt x="499248" y="14773"/>
                </a:lnTo>
                <a:lnTo>
                  <a:pt x="553949" y="6658"/>
                </a:lnTo>
                <a:lnTo>
                  <a:pt x="610211" y="1687"/>
                </a:lnTo>
                <a:lnTo>
                  <a:pt x="667834" y="0"/>
                </a:lnTo>
                <a:lnTo>
                  <a:pt x="725457" y="1687"/>
                </a:lnTo>
                <a:lnTo>
                  <a:pt x="781719" y="6658"/>
                </a:lnTo>
                <a:lnTo>
                  <a:pt x="836420" y="14773"/>
                </a:lnTo>
                <a:lnTo>
                  <a:pt x="889358" y="25896"/>
                </a:lnTo>
                <a:lnTo>
                  <a:pt x="940334" y="39888"/>
                </a:lnTo>
                <a:lnTo>
                  <a:pt x="989147" y="56611"/>
                </a:lnTo>
                <a:lnTo>
                  <a:pt x="1035596" y="75927"/>
                </a:lnTo>
                <a:lnTo>
                  <a:pt x="1079482" y="97698"/>
                </a:lnTo>
                <a:lnTo>
                  <a:pt x="1120603" y="121786"/>
                </a:lnTo>
                <a:lnTo>
                  <a:pt x="1158759" y="148053"/>
                </a:lnTo>
                <a:lnTo>
                  <a:pt x="1193750" y="176361"/>
                </a:lnTo>
                <a:lnTo>
                  <a:pt x="1225375" y="206573"/>
                </a:lnTo>
                <a:lnTo>
                  <a:pt x="1253434" y="238549"/>
                </a:lnTo>
                <a:lnTo>
                  <a:pt x="1277726" y="272152"/>
                </a:lnTo>
                <a:lnTo>
                  <a:pt x="1298051" y="307245"/>
                </a:lnTo>
                <a:lnTo>
                  <a:pt x="1314208" y="343688"/>
                </a:lnTo>
                <a:lnTo>
                  <a:pt x="1325997" y="381345"/>
                </a:lnTo>
                <a:lnTo>
                  <a:pt x="1333217" y="420076"/>
                </a:lnTo>
                <a:lnTo>
                  <a:pt x="1335669" y="459745"/>
                </a:lnTo>
                <a:lnTo>
                  <a:pt x="1333217" y="499414"/>
                </a:lnTo>
                <a:lnTo>
                  <a:pt x="1325997" y="538145"/>
                </a:lnTo>
                <a:lnTo>
                  <a:pt x="1314208" y="575802"/>
                </a:lnTo>
                <a:lnTo>
                  <a:pt x="1298051" y="612245"/>
                </a:lnTo>
                <a:lnTo>
                  <a:pt x="1277726" y="647338"/>
                </a:lnTo>
                <a:lnTo>
                  <a:pt x="1253434" y="680941"/>
                </a:lnTo>
                <a:lnTo>
                  <a:pt x="1225375" y="712917"/>
                </a:lnTo>
                <a:lnTo>
                  <a:pt x="1193750" y="743129"/>
                </a:lnTo>
                <a:lnTo>
                  <a:pt x="1158759" y="771437"/>
                </a:lnTo>
                <a:lnTo>
                  <a:pt x="1120603" y="797704"/>
                </a:lnTo>
                <a:lnTo>
                  <a:pt x="1079482" y="821792"/>
                </a:lnTo>
                <a:lnTo>
                  <a:pt x="1035596" y="843563"/>
                </a:lnTo>
                <a:lnTo>
                  <a:pt x="989147" y="862879"/>
                </a:lnTo>
                <a:lnTo>
                  <a:pt x="940334" y="879602"/>
                </a:lnTo>
                <a:lnTo>
                  <a:pt x="889358" y="893594"/>
                </a:lnTo>
                <a:lnTo>
                  <a:pt x="836420" y="904717"/>
                </a:lnTo>
                <a:lnTo>
                  <a:pt x="781719" y="912832"/>
                </a:lnTo>
                <a:lnTo>
                  <a:pt x="725457" y="917803"/>
                </a:lnTo>
                <a:lnTo>
                  <a:pt x="667834" y="919491"/>
                </a:lnTo>
                <a:lnTo>
                  <a:pt x="610211" y="917803"/>
                </a:lnTo>
                <a:lnTo>
                  <a:pt x="553949" y="912832"/>
                </a:lnTo>
                <a:lnTo>
                  <a:pt x="499248" y="904717"/>
                </a:lnTo>
                <a:lnTo>
                  <a:pt x="446310" y="893594"/>
                </a:lnTo>
                <a:lnTo>
                  <a:pt x="395334" y="879602"/>
                </a:lnTo>
                <a:lnTo>
                  <a:pt x="346521" y="862879"/>
                </a:lnTo>
                <a:lnTo>
                  <a:pt x="300071" y="843563"/>
                </a:lnTo>
                <a:lnTo>
                  <a:pt x="256186" y="821792"/>
                </a:lnTo>
                <a:lnTo>
                  <a:pt x="215065" y="797704"/>
                </a:lnTo>
                <a:lnTo>
                  <a:pt x="176909" y="771437"/>
                </a:lnTo>
                <a:lnTo>
                  <a:pt x="141918" y="743129"/>
                </a:lnTo>
                <a:lnTo>
                  <a:pt x="110293" y="712917"/>
                </a:lnTo>
                <a:lnTo>
                  <a:pt x="82234" y="680941"/>
                </a:lnTo>
                <a:lnTo>
                  <a:pt x="57942" y="647338"/>
                </a:lnTo>
                <a:lnTo>
                  <a:pt x="37617" y="612245"/>
                </a:lnTo>
                <a:lnTo>
                  <a:pt x="21460" y="575802"/>
                </a:lnTo>
                <a:lnTo>
                  <a:pt x="9671" y="538145"/>
                </a:lnTo>
                <a:lnTo>
                  <a:pt x="2451" y="499414"/>
                </a:lnTo>
                <a:lnTo>
                  <a:pt x="0" y="45974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66482" y="4894071"/>
            <a:ext cx="30988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b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40364" y="2288481"/>
            <a:ext cx="10181590" cy="3585210"/>
            <a:chOff x="940364" y="2288481"/>
            <a:chExt cx="10181590" cy="3585210"/>
          </a:xfrm>
        </p:grpSpPr>
        <p:sp>
          <p:nvSpPr>
            <p:cNvPr id="8" name="object 8"/>
            <p:cNvSpPr/>
            <p:nvPr/>
          </p:nvSpPr>
          <p:spPr>
            <a:xfrm>
              <a:off x="946714" y="4108994"/>
              <a:ext cx="10168890" cy="1758314"/>
            </a:xfrm>
            <a:custGeom>
              <a:avLst/>
              <a:gdLst/>
              <a:ahLst/>
              <a:cxnLst/>
              <a:rect l="l" t="t" r="r" b="b"/>
              <a:pathLst>
                <a:path w="10168890" h="1758314">
                  <a:moveTo>
                    <a:pt x="0" y="0"/>
                  </a:moveTo>
                  <a:lnTo>
                    <a:pt x="10168725" y="0"/>
                  </a:lnTo>
                  <a:lnTo>
                    <a:pt x="10168725" y="1758300"/>
                  </a:lnTo>
                  <a:lnTo>
                    <a:pt x="0" y="17583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52129" y="2294831"/>
              <a:ext cx="10152380" cy="1679575"/>
            </a:xfrm>
            <a:custGeom>
              <a:avLst/>
              <a:gdLst/>
              <a:ahLst/>
              <a:cxnLst/>
              <a:rect l="l" t="t" r="r" b="b"/>
              <a:pathLst>
                <a:path w="10152380" h="1679575">
                  <a:moveTo>
                    <a:pt x="0" y="0"/>
                  </a:moveTo>
                  <a:lnTo>
                    <a:pt x="10152172" y="0"/>
                  </a:lnTo>
                  <a:lnTo>
                    <a:pt x="10152172" y="1679339"/>
                  </a:lnTo>
                  <a:lnTo>
                    <a:pt x="0" y="167933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25575" y="2862935"/>
              <a:ext cx="9378315" cy="2346325"/>
            </a:xfrm>
            <a:custGeom>
              <a:avLst/>
              <a:gdLst/>
              <a:ahLst/>
              <a:cxnLst/>
              <a:rect l="l" t="t" r="r" b="b"/>
              <a:pathLst>
                <a:path w="9378315" h="2346325">
                  <a:moveTo>
                    <a:pt x="1090155" y="2312517"/>
                  </a:moveTo>
                  <a:lnTo>
                    <a:pt x="1034796" y="2312517"/>
                  </a:lnTo>
                  <a:lnTo>
                    <a:pt x="1022096" y="2312517"/>
                  </a:lnTo>
                  <a:lnTo>
                    <a:pt x="1021676" y="2345702"/>
                  </a:lnTo>
                  <a:lnTo>
                    <a:pt x="1090155" y="2312517"/>
                  </a:lnTo>
                  <a:close/>
                </a:path>
                <a:path w="9378315" h="2346325">
                  <a:moveTo>
                    <a:pt x="1098346" y="2308555"/>
                  </a:moveTo>
                  <a:lnTo>
                    <a:pt x="1022629" y="2269502"/>
                  </a:lnTo>
                  <a:lnTo>
                    <a:pt x="1022223" y="2302840"/>
                  </a:lnTo>
                  <a:lnTo>
                    <a:pt x="114" y="2290089"/>
                  </a:lnTo>
                  <a:lnTo>
                    <a:pt x="0" y="2299614"/>
                  </a:lnTo>
                  <a:lnTo>
                    <a:pt x="1022096" y="2312365"/>
                  </a:lnTo>
                  <a:lnTo>
                    <a:pt x="1034796" y="2312365"/>
                  </a:lnTo>
                  <a:lnTo>
                    <a:pt x="1090485" y="2312365"/>
                  </a:lnTo>
                  <a:lnTo>
                    <a:pt x="1098346" y="2308555"/>
                  </a:lnTo>
                  <a:close/>
                </a:path>
                <a:path w="9378315" h="2346325">
                  <a:moveTo>
                    <a:pt x="1794675" y="1862416"/>
                  </a:moveTo>
                  <a:lnTo>
                    <a:pt x="241401" y="54686"/>
                  </a:lnTo>
                  <a:lnTo>
                    <a:pt x="252615" y="45059"/>
                  </a:lnTo>
                  <a:lnTo>
                    <a:pt x="266687" y="32969"/>
                  </a:lnTo>
                  <a:lnTo>
                    <a:pt x="188137" y="0"/>
                  </a:lnTo>
                  <a:lnTo>
                    <a:pt x="208889" y="82626"/>
                  </a:lnTo>
                  <a:lnTo>
                    <a:pt x="234175" y="60896"/>
                  </a:lnTo>
                  <a:lnTo>
                    <a:pt x="1787448" y="1868614"/>
                  </a:lnTo>
                  <a:lnTo>
                    <a:pt x="1794675" y="1862416"/>
                  </a:lnTo>
                  <a:close/>
                </a:path>
                <a:path w="9378315" h="2346325">
                  <a:moveTo>
                    <a:pt x="6627838" y="2291842"/>
                  </a:moveTo>
                  <a:lnTo>
                    <a:pt x="6618745" y="2287333"/>
                  </a:lnTo>
                  <a:lnTo>
                    <a:pt x="6551485" y="2254046"/>
                  </a:lnTo>
                  <a:lnTo>
                    <a:pt x="6551625" y="2287397"/>
                  </a:lnTo>
                  <a:lnTo>
                    <a:pt x="2483751" y="2303792"/>
                  </a:lnTo>
                  <a:lnTo>
                    <a:pt x="2483789" y="2313317"/>
                  </a:lnTo>
                  <a:lnTo>
                    <a:pt x="6551663" y="2296909"/>
                  </a:lnTo>
                  <a:lnTo>
                    <a:pt x="6551803" y="2330246"/>
                  </a:lnTo>
                  <a:lnTo>
                    <a:pt x="6627838" y="2291842"/>
                  </a:lnTo>
                  <a:close/>
                </a:path>
                <a:path w="9378315" h="2346325">
                  <a:moveTo>
                    <a:pt x="9377997" y="2294852"/>
                  </a:moveTo>
                  <a:lnTo>
                    <a:pt x="9301886" y="2256586"/>
                  </a:lnTo>
                  <a:lnTo>
                    <a:pt x="9301810" y="2289924"/>
                  </a:lnTo>
                  <a:lnTo>
                    <a:pt x="7963522" y="2287079"/>
                  </a:lnTo>
                  <a:lnTo>
                    <a:pt x="7963509" y="2296604"/>
                  </a:lnTo>
                  <a:lnTo>
                    <a:pt x="9301797" y="2299449"/>
                  </a:lnTo>
                  <a:lnTo>
                    <a:pt x="9301721" y="2332786"/>
                  </a:lnTo>
                  <a:lnTo>
                    <a:pt x="9368701" y="2299474"/>
                  </a:lnTo>
                  <a:lnTo>
                    <a:pt x="9377997" y="22948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106808" y="1728215"/>
            <a:ext cx="587438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3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3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Arial"/>
                <a:cs typeface="Arial"/>
              </a:rPr>
              <a:t>species</a:t>
            </a:r>
            <a:r>
              <a:rPr sz="23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Arial"/>
                <a:cs typeface="Arial"/>
              </a:rPr>
              <a:t>detected;</a:t>
            </a:r>
            <a:r>
              <a:rPr sz="23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23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3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Arial"/>
                <a:cs typeface="Arial"/>
              </a:rPr>
              <a:t>species</a:t>
            </a:r>
            <a:r>
              <a:rPr sz="23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Arial"/>
                <a:cs typeface="Arial"/>
              </a:rPr>
              <a:t>undetected</a:t>
            </a:r>
            <a:endParaRPr sz="2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80862" y="2394047"/>
            <a:ext cx="1129665" cy="469265"/>
          </a:xfrm>
          <a:prstGeom prst="rect">
            <a:avLst/>
          </a:prstGeom>
          <a:solidFill>
            <a:srgbClr val="1B1B1B"/>
          </a:solidFill>
          <a:ln w="1270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610"/>
              </a:lnSpc>
            </a:pPr>
            <a:r>
              <a:rPr sz="3100" b="1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3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12617" y="2394047"/>
            <a:ext cx="1129665" cy="469265"/>
          </a:xfrm>
          <a:prstGeom prst="rect">
            <a:avLst/>
          </a:prstGeom>
          <a:solidFill>
            <a:srgbClr val="1B1B1B"/>
          </a:solidFill>
          <a:ln w="1270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610"/>
              </a:lnSpc>
            </a:pPr>
            <a:r>
              <a:rPr sz="31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31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206191" y="2862935"/>
            <a:ext cx="1671320" cy="1868805"/>
          </a:xfrm>
          <a:custGeom>
            <a:avLst/>
            <a:gdLst/>
            <a:ahLst/>
            <a:cxnLst/>
            <a:rect l="l" t="t" r="r" b="b"/>
            <a:pathLst>
              <a:path w="1671320" h="1868804">
                <a:moveTo>
                  <a:pt x="1671027" y="0"/>
                </a:moveTo>
                <a:lnTo>
                  <a:pt x="1591906" y="31584"/>
                </a:lnTo>
                <a:lnTo>
                  <a:pt x="1616811" y="53746"/>
                </a:lnTo>
                <a:lnTo>
                  <a:pt x="15392" y="1852803"/>
                </a:lnTo>
                <a:lnTo>
                  <a:pt x="42849" y="76263"/>
                </a:lnTo>
                <a:lnTo>
                  <a:pt x="76187" y="76784"/>
                </a:lnTo>
                <a:lnTo>
                  <a:pt x="69761" y="63423"/>
                </a:lnTo>
                <a:lnTo>
                  <a:pt x="39268" y="0"/>
                </a:lnTo>
                <a:lnTo>
                  <a:pt x="0" y="75603"/>
                </a:lnTo>
                <a:lnTo>
                  <a:pt x="33324" y="76111"/>
                </a:lnTo>
                <a:lnTo>
                  <a:pt x="5676" y="1865439"/>
                </a:lnTo>
                <a:lnTo>
                  <a:pt x="10452" y="1865528"/>
                </a:lnTo>
                <a:lnTo>
                  <a:pt x="14008" y="1868678"/>
                </a:lnTo>
                <a:lnTo>
                  <a:pt x="1623923" y="60083"/>
                </a:lnTo>
                <a:lnTo>
                  <a:pt x="1648828" y="82245"/>
                </a:lnTo>
                <a:lnTo>
                  <a:pt x="1659077" y="44272"/>
                </a:lnTo>
                <a:lnTo>
                  <a:pt x="16710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30804" y="5307583"/>
            <a:ext cx="5096510" cy="1122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700" spc="-465" dirty="0">
                <a:solidFill>
                  <a:srgbClr val="FFFFFF"/>
                </a:solidFill>
                <a:latin typeface="Symbol"/>
                <a:cs typeface="Symbol"/>
              </a:rPr>
              <a:t></a:t>
            </a:r>
            <a:endParaRPr sz="27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2630"/>
              </a:spcBef>
            </a:pP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3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3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Arial"/>
                <a:cs typeface="Arial"/>
              </a:rPr>
              <a:t>occupied;</a:t>
            </a:r>
            <a:r>
              <a:rPr sz="23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3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3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Arial"/>
                <a:cs typeface="Arial"/>
              </a:rPr>
              <a:t>unoccupied</a:t>
            </a:r>
            <a:endParaRPr sz="23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45085" y="3375152"/>
            <a:ext cx="21653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27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99716" y="3393440"/>
            <a:ext cx="132969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25220" algn="l"/>
              </a:tabLst>
            </a:pPr>
            <a:r>
              <a:rPr sz="27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7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700" i="1" dirty="0">
                <a:solidFill>
                  <a:srgbClr val="FFFFFF"/>
                </a:solidFill>
                <a:latin typeface="Arial"/>
                <a:cs typeface="Arial"/>
              </a:rPr>
              <a:t>p	p</a:t>
            </a:r>
            <a:endParaRPr sz="27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78631" y="4452620"/>
            <a:ext cx="1464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extinction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612246" y="266191"/>
            <a:ext cx="1091628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5" dirty="0"/>
              <a:t>Dynamic</a:t>
            </a:r>
            <a:r>
              <a:rPr sz="4500" spc="-10" dirty="0"/>
              <a:t> </a:t>
            </a:r>
            <a:r>
              <a:rPr sz="4500" spc="-5" dirty="0"/>
              <a:t>(multi-season)</a:t>
            </a:r>
            <a:r>
              <a:rPr sz="4500" dirty="0"/>
              <a:t> </a:t>
            </a:r>
            <a:r>
              <a:rPr sz="4500" spc="-5" dirty="0"/>
              <a:t>occupancy models</a:t>
            </a:r>
            <a:endParaRPr sz="45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9106" y="2394047"/>
            <a:ext cx="1129665" cy="469265"/>
          </a:xfrm>
          <a:prstGeom prst="rect">
            <a:avLst/>
          </a:prstGeom>
          <a:solidFill>
            <a:srgbClr val="1B1B1B"/>
          </a:solidFill>
          <a:ln w="1270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610"/>
              </a:lnSpc>
            </a:pPr>
            <a:r>
              <a:rPr sz="31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3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23938" y="4728451"/>
            <a:ext cx="1385570" cy="886460"/>
          </a:xfrm>
          <a:custGeom>
            <a:avLst/>
            <a:gdLst/>
            <a:ahLst/>
            <a:cxnLst/>
            <a:rect l="l" t="t" r="r" b="b"/>
            <a:pathLst>
              <a:path w="1385570" h="886460">
                <a:moveTo>
                  <a:pt x="0" y="443035"/>
                </a:moveTo>
                <a:lnTo>
                  <a:pt x="9066" y="371172"/>
                </a:lnTo>
                <a:lnTo>
                  <a:pt x="35314" y="303002"/>
                </a:lnTo>
                <a:lnTo>
                  <a:pt x="77318" y="239435"/>
                </a:lnTo>
                <a:lnTo>
                  <a:pt x="103783" y="209663"/>
                </a:lnTo>
                <a:lnTo>
                  <a:pt x="133652" y="181384"/>
                </a:lnTo>
                <a:lnTo>
                  <a:pt x="166747" y="154712"/>
                </a:lnTo>
                <a:lnTo>
                  <a:pt x="202889" y="129762"/>
                </a:lnTo>
                <a:lnTo>
                  <a:pt x="241901" y="106646"/>
                </a:lnTo>
                <a:lnTo>
                  <a:pt x="283604" y="85480"/>
                </a:lnTo>
                <a:lnTo>
                  <a:pt x="327819" y="66376"/>
                </a:lnTo>
                <a:lnTo>
                  <a:pt x="374369" y="49450"/>
                </a:lnTo>
                <a:lnTo>
                  <a:pt x="423075" y="34815"/>
                </a:lnTo>
                <a:lnTo>
                  <a:pt x="473759" y="22586"/>
                </a:lnTo>
                <a:lnTo>
                  <a:pt x="526243" y="12875"/>
                </a:lnTo>
                <a:lnTo>
                  <a:pt x="580348" y="5798"/>
                </a:lnTo>
                <a:lnTo>
                  <a:pt x="635896" y="1468"/>
                </a:lnTo>
                <a:lnTo>
                  <a:pt x="692709" y="0"/>
                </a:lnTo>
                <a:lnTo>
                  <a:pt x="749522" y="1468"/>
                </a:lnTo>
                <a:lnTo>
                  <a:pt x="805070" y="5798"/>
                </a:lnTo>
                <a:lnTo>
                  <a:pt x="859175" y="12875"/>
                </a:lnTo>
                <a:lnTo>
                  <a:pt x="911659" y="22586"/>
                </a:lnTo>
                <a:lnTo>
                  <a:pt x="962343" y="34815"/>
                </a:lnTo>
                <a:lnTo>
                  <a:pt x="1011049" y="49450"/>
                </a:lnTo>
                <a:lnTo>
                  <a:pt x="1057599" y="66376"/>
                </a:lnTo>
                <a:lnTo>
                  <a:pt x="1101814" y="85480"/>
                </a:lnTo>
                <a:lnTo>
                  <a:pt x="1143517" y="106646"/>
                </a:lnTo>
                <a:lnTo>
                  <a:pt x="1182528" y="129762"/>
                </a:lnTo>
                <a:lnTo>
                  <a:pt x="1218671" y="154712"/>
                </a:lnTo>
                <a:lnTo>
                  <a:pt x="1251766" y="181384"/>
                </a:lnTo>
                <a:lnTo>
                  <a:pt x="1281635" y="209663"/>
                </a:lnTo>
                <a:lnTo>
                  <a:pt x="1308099" y="239435"/>
                </a:lnTo>
                <a:lnTo>
                  <a:pt x="1330982" y="270586"/>
                </a:lnTo>
                <a:lnTo>
                  <a:pt x="1365287" y="336568"/>
                </a:lnTo>
                <a:lnTo>
                  <a:pt x="1383122" y="406699"/>
                </a:lnTo>
                <a:lnTo>
                  <a:pt x="1385419" y="443035"/>
                </a:lnTo>
                <a:lnTo>
                  <a:pt x="1383122" y="479371"/>
                </a:lnTo>
                <a:lnTo>
                  <a:pt x="1365287" y="549502"/>
                </a:lnTo>
                <a:lnTo>
                  <a:pt x="1330982" y="615484"/>
                </a:lnTo>
                <a:lnTo>
                  <a:pt x="1308099" y="646635"/>
                </a:lnTo>
                <a:lnTo>
                  <a:pt x="1281635" y="676407"/>
                </a:lnTo>
                <a:lnTo>
                  <a:pt x="1251766" y="704686"/>
                </a:lnTo>
                <a:lnTo>
                  <a:pt x="1218671" y="731358"/>
                </a:lnTo>
                <a:lnTo>
                  <a:pt x="1182528" y="756308"/>
                </a:lnTo>
                <a:lnTo>
                  <a:pt x="1143517" y="779424"/>
                </a:lnTo>
                <a:lnTo>
                  <a:pt x="1101814" y="800590"/>
                </a:lnTo>
                <a:lnTo>
                  <a:pt x="1057599" y="819694"/>
                </a:lnTo>
                <a:lnTo>
                  <a:pt x="1011049" y="836620"/>
                </a:lnTo>
                <a:lnTo>
                  <a:pt x="962343" y="851255"/>
                </a:lnTo>
                <a:lnTo>
                  <a:pt x="911659" y="863484"/>
                </a:lnTo>
                <a:lnTo>
                  <a:pt x="859175" y="873195"/>
                </a:lnTo>
                <a:lnTo>
                  <a:pt x="805070" y="880272"/>
                </a:lnTo>
                <a:lnTo>
                  <a:pt x="749522" y="884602"/>
                </a:lnTo>
                <a:lnTo>
                  <a:pt x="692709" y="886071"/>
                </a:lnTo>
                <a:lnTo>
                  <a:pt x="635896" y="884602"/>
                </a:lnTo>
                <a:lnTo>
                  <a:pt x="580348" y="880272"/>
                </a:lnTo>
                <a:lnTo>
                  <a:pt x="526243" y="873195"/>
                </a:lnTo>
                <a:lnTo>
                  <a:pt x="473759" y="863484"/>
                </a:lnTo>
                <a:lnTo>
                  <a:pt x="423075" y="851255"/>
                </a:lnTo>
                <a:lnTo>
                  <a:pt x="374369" y="836620"/>
                </a:lnTo>
                <a:lnTo>
                  <a:pt x="327819" y="819694"/>
                </a:lnTo>
                <a:lnTo>
                  <a:pt x="283604" y="800590"/>
                </a:lnTo>
                <a:lnTo>
                  <a:pt x="241901" y="779424"/>
                </a:lnTo>
                <a:lnTo>
                  <a:pt x="202889" y="756308"/>
                </a:lnTo>
                <a:lnTo>
                  <a:pt x="166747" y="731358"/>
                </a:lnTo>
                <a:lnTo>
                  <a:pt x="133652" y="704686"/>
                </a:lnTo>
                <a:lnTo>
                  <a:pt x="103783" y="676407"/>
                </a:lnTo>
                <a:lnTo>
                  <a:pt x="77318" y="646635"/>
                </a:lnTo>
                <a:lnTo>
                  <a:pt x="54436" y="615484"/>
                </a:lnTo>
                <a:lnTo>
                  <a:pt x="20131" y="549502"/>
                </a:lnTo>
                <a:lnTo>
                  <a:pt x="2296" y="479371"/>
                </a:lnTo>
                <a:lnTo>
                  <a:pt x="0" y="44303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50753" y="4909311"/>
            <a:ext cx="33210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endParaRPr sz="3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53429" y="4695031"/>
            <a:ext cx="1336040" cy="920115"/>
          </a:xfrm>
          <a:custGeom>
            <a:avLst/>
            <a:gdLst/>
            <a:ahLst/>
            <a:cxnLst/>
            <a:rect l="l" t="t" r="r" b="b"/>
            <a:pathLst>
              <a:path w="1336040" h="920114">
                <a:moveTo>
                  <a:pt x="0" y="459745"/>
                </a:moveTo>
                <a:lnTo>
                  <a:pt x="2451" y="420076"/>
                </a:lnTo>
                <a:lnTo>
                  <a:pt x="9671" y="381345"/>
                </a:lnTo>
                <a:lnTo>
                  <a:pt x="21460" y="343688"/>
                </a:lnTo>
                <a:lnTo>
                  <a:pt x="37617" y="307245"/>
                </a:lnTo>
                <a:lnTo>
                  <a:pt x="57942" y="272152"/>
                </a:lnTo>
                <a:lnTo>
                  <a:pt x="82234" y="238549"/>
                </a:lnTo>
                <a:lnTo>
                  <a:pt x="110293" y="206573"/>
                </a:lnTo>
                <a:lnTo>
                  <a:pt x="141918" y="176361"/>
                </a:lnTo>
                <a:lnTo>
                  <a:pt x="176909" y="148053"/>
                </a:lnTo>
                <a:lnTo>
                  <a:pt x="215065" y="121786"/>
                </a:lnTo>
                <a:lnTo>
                  <a:pt x="256186" y="97698"/>
                </a:lnTo>
                <a:lnTo>
                  <a:pt x="300071" y="75927"/>
                </a:lnTo>
                <a:lnTo>
                  <a:pt x="346521" y="56611"/>
                </a:lnTo>
                <a:lnTo>
                  <a:pt x="395334" y="39888"/>
                </a:lnTo>
                <a:lnTo>
                  <a:pt x="446310" y="25896"/>
                </a:lnTo>
                <a:lnTo>
                  <a:pt x="499248" y="14773"/>
                </a:lnTo>
                <a:lnTo>
                  <a:pt x="553949" y="6658"/>
                </a:lnTo>
                <a:lnTo>
                  <a:pt x="610211" y="1687"/>
                </a:lnTo>
                <a:lnTo>
                  <a:pt x="667834" y="0"/>
                </a:lnTo>
                <a:lnTo>
                  <a:pt x="725457" y="1687"/>
                </a:lnTo>
                <a:lnTo>
                  <a:pt x="781719" y="6658"/>
                </a:lnTo>
                <a:lnTo>
                  <a:pt x="836420" y="14773"/>
                </a:lnTo>
                <a:lnTo>
                  <a:pt x="889358" y="25896"/>
                </a:lnTo>
                <a:lnTo>
                  <a:pt x="940334" y="39888"/>
                </a:lnTo>
                <a:lnTo>
                  <a:pt x="989147" y="56611"/>
                </a:lnTo>
                <a:lnTo>
                  <a:pt x="1035596" y="75927"/>
                </a:lnTo>
                <a:lnTo>
                  <a:pt x="1079482" y="97698"/>
                </a:lnTo>
                <a:lnTo>
                  <a:pt x="1120603" y="121786"/>
                </a:lnTo>
                <a:lnTo>
                  <a:pt x="1158759" y="148053"/>
                </a:lnTo>
                <a:lnTo>
                  <a:pt x="1193750" y="176361"/>
                </a:lnTo>
                <a:lnTo>
                  <a:pt x="1225375" y="206573"/>
                </a:lnTo>
                <a:lnTo>
                  <a:pt x="1253434" y="238549"/>
                </a:lnTo>
                <a:lnTo>
                  <a:pt x="1277726" y="272152"/>
                </a:lnTo>
                <a:lnTo>
                  <a:pt x="1298051" y="307245"/>
                </a:lnTo>
                <a:lnTo>
                  <a:pt x="1314208" y="343688"/>
                </a:lnTo>
                <a:lnTo>
                  <a:pt x="1325997" y="381345"/>
                </a:lnTo>
                <a:lnTo>
                  <a:pt x="1333217" y="420076"/>
                </a:lnTo>
                <a:lnTo>
                  <a:pt x="1335669" y="459745"/>
                </a:lnTo>
                <a:lnTo>
                  <a:pt x="1333217" y="499414"/>
                </a:lnTo>
                <a:lnTo>
                  <a:pt x="1325997" y="538145"/>
                </a:lnTo>
                <a:lnTo>
                  <a:pt x="1314208" y="575802"/>
                </a:lnTo>
                <a:lnTo>
                  <a:pt x="1298051" y="612245"/>
                </a:lnTo>
                <a:lnTo>
                  <a:pt x="1277726" y="647338"/>
                </a:lnTo>
                <a:lnTo>
                  <a:pt x="1253434" y="680941"/>
                </a:lnTo>
                <a:lnTo>
                  <a:pt x="1225375" y="712917"/>
                </a:lnTo>
                <a:lnTo>
                  <a:pt x="1193750" y="743129"/>
                </a:lnTo>
                <a:lnTo>
                  <a:pt x="1158759" y="771437"/>
                </a:lnTo>
                <a:lnTo>
                  <a:pt x="1120603" y="797704"/>
                </a:lnTo>
                <a:lnTo>
                  <a:pt x="1079482" y="821792"/>
                </a:lnTo>
                <a:lnTo>
                  <a:pt x="1035596" y="843563"/>
                </a:lnTo>
                <a:lnTo>
                  <a:pt x="989147" y="862879"/>
                </a:lnTo>
                <a:lnTo>
                  <a:pt x="940334" y="879602"/>
                </a:lnTo>
                <a:lnTo>
                  <a:pt x="889358" y="893594"/>
                </a:lnTo>
                <a:lnTo>
                  <a:pt x="836420" y="904717"/>
                </a:lnTo>
                <a:lnTo>
                  <a:pt x="781719" y="912832"/>
                </a:lnTo>
                <a:lnTo>
                  <a:pt x="725457" y="917803"/>
                </a:lnTo>
                <a:lnTo>
                  <a:pt x="667834" y="919491"/>
                </a:lnTo>
                <a:lnTo>
                  <a:pt x="610211" y="917803"/>
                </a:lnTo>
                <a:lnTo>
                  <a:pt x="553949" y="912832"/>
                </a:lnTo>
                <a:lnTo>
                  <a:pt x="499248" y="904717"/>
                </a:lnTo>
                <a:lnTo>
                  <a:pt x="446310" y="893594"/>
                </a:lnTo>
                <a:lnTo>
                  <a:pt x="395334" y="879602"/>
                </a:lnTo>
                <a:lnTo>
                  <a:pt x="346521" y="862879"/>
                </a:lnTo>
                <a:lnTo>
                  <a:pt x="300071" y="843563"/>
                </a:lnTo>
                <a:lnTo>
                  <a:pt x="256186" y="821792"/>
                </a:lnTo>
                <a:lnTo>
                  <a:pt x="215065" y="797704"/>
                </a:lnTo>
                <a:lnTo>
                  <a:pt x="176909" y="771437"/>
                </a:lnTo>
                <a:lnTo>
                  <a:pt x="141918" y="743129"/>
                </a:lnTo>
                <a:lnTo>
                  <a:pt x="110293" y="712917"/>
                </a:lnTo>
                <a:lnTo>
                  <a:pt x="82234" y="680941"/>
                </a:lnTo>
                <a:lnTo>
                  <a:pt x="57942" y="647338"/>
                </a:lnTo>
                <a:lnTo>
                  <a:pt x="37617" y="612245"/>
                </a:lnTo>
                <a:lnTo>
                  <a:pt x="21460" y="575802"/>
                </a:lnTo>
                <a:lnTo>
                  <a:pt x="9671" y="538145"/>
                </a:lnTo>
                <a:lnTo>
                  <a:pt x="2451" y="499414"/>
                </a:lnTo>
                <a:lnTo>
                  <a:pt x="0" y="45974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66482" y="4894071"/>
            <a:ext cx="30988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b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40364" y="2288481"/>
            <a:ext cx="10181590" cy="3585210"/>
            <a:chOff x="940364" y="2288481"/>
            <a:chExt cx="10181590" cy="3585210"/>
          </a:xfrm>
        </p:grpSpPr>
        <p:sp>
          <p:nvSpPr>
            <p:cNvPr id="8" name="object 8"/>
            <p:cNvSpPr/>
            <p:nvPr/>
          </p:nvSpPr>
          <p:spPr>
            <a:xfrm>
              <a:off x="946714" y="4108994"/>
              <a:ext cx="10168890" cy="1758314"/>
            </a:xfrm>
            <a:custGeom>
              <a:avLst/>
              <a:gdLst/>
              <a:ahLst/>
              <a:cxnLst/>
              <a:rect l="l" t="t" r="r" b="b"/>
              <a:pathLst>
                <a:path w="10168890" h="1758314">
                  <a:moveTo>
                    <a:pt x="0" y="0"/>
                  </a:moveTo>
                  <a:lnTo>
                    <a:pt x="10168725" y="0"/>
                  </a:lnTo>
                  <a:lnTo>
                    <a:pt x="10168725" y="1758300"/>
                  </a:lnTo>
                  <a:lnTo>
                    <a:pt x="0" y="17583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52129" y="2294831"/>
              <a:ext cx="10152380" cy="1679575"/>
            </a:xfrm>
            <a:custGeom>
              <a:avLst/>
              <a:gdLst/>
              <a:ahLst/>
              <a:cxnLst/>
              <a:rect l="l" t="t" r="r" b="b"/>
              <a:pathLst>
                <a:path w="10152380" h="1679575">
                  <a:moveTo>
                    <a:pt x="0" y="0"/>
                  </a:moveTo>
                  <a:lnTo>
                    <a:pt x="10152172" y="0"/>
                  </a:lnTo>
                  <a:lnTo>
                    <a:pt x="10152172" y="1679339"/>
                  </a:lnTo>
                  <a:lnTo>
                    <a:pt x="0" y="167933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25575" y="2862935"/>
              <a:ext cx="9378315" cy="2346325"/>
            </a:xfrm>
            <a:custGeom>
              <a:avLst/>
              <a:gdLst/>
              <a:ahLst/>
              <a:cxnLst/>
              <a:rect l="l" t="t" r="r" b="b"/>
              <a:pathLst>
                <a:path w="9378315" h="2346325">
                  <a:moveTo>
                    <a:pt x="1090155" y="2312517"/>
                  </a:moveTo>
                  <a:lnTo>
                    <a:pt x="1034796" y="2312517"/>
                  </a:lnTo>
                  <a:lnTo>
                    <a:pt x="1022096" y="2312517"/>
                  </a:lnTo>
                  <a:lnTo>
                    <a:pt x="1021676" y="2345702"/>
                  </a:lnTo>
                  <a:lnTo>
                    <a:pt x="1090155" y="2312517"/>
                  </a:lnTo>
                  <a:close/>
                </a:path>
                <a:path w="9378315" h="2346325">
                  <a:moveTo>
                    <a:pt x="1098346" y="2308555"/>
                  </a:moveTo>
                  <a:lnTo>
                    <a:pt x="1022629" y="2269502"/>
                  </a:lnTo>
                  <a:lnTo>
                    <a:pt x="1022223" y="2302840"/>
                  </a:lnTo>
                  <a:lnTo>
                    <a:pt x="114" y="2290089"/>
                  </a:lnTo>
                  <a:lnTo>
                    <a:pt x="0" y="2299614"/>
                  </a:lnTo>
                  <a:lnTo>
                    <a:pt x="1022096" y="2312365"/>
                  </a:lnTo>
                  <a:lnTo>
                    <a:pt x="1034796" y="2312365"/>
                  </a:lnTo>
                  <a:lnTo>
                    <a:pt x="1090485" y="2312365"/>
                  </a:lnTo>
                  <a:lnTo>
                    <a:pt x="1098346" y="2308555"/>
                  </a:lnTo>
                  <a:close/>
                </a:path>
                <a:path w="9378315" h="2346325">
                  <a:moveTo>
                    <a:pt x="1794675" y="1862416"/>
                  </a:moveTo>
                  <a:lnTo>
                    <a:pt x="241401" y="54686"/>
                  </a:lnTo>
                  <a:lnTo>
                    <a:pt x="252615" y="45059"/>
                  </a:lnTo>
                  <a:lnTo>
                    <a:pt x="266687" y="32969"/>
                  </a:lnTo>
                  <a:lnTo>
                    <a:pt x="188137" y="0"/>
                  </a:lnTo>
                  <a:lnTo>
                    <a:pt x="208889" y="82626"/>
                  </a:lnTo>
                  <a:lnTo>
                    <a:pt x="234175" y="60896"/>
                  </a:lnTo>
                  <a:lnTo>
                    <a:pt x="1787448" y="1868614"/>
                  </a:lnTo>
                  <a:lnTo>
                    <a:pt x="1794675" y="1862416"/>
                  </a:lnTo>
                  <a:close/>
                </a:path>
                <a:path w="9378315" h="2346325">
                  <a:moveTo>
                    <a:pt x="6627838" y="2291842"/>
                  </a:moveTo>
                  <a:lnTo>
                    <a:pt x="6618745" y="2287333"/>
                  </a:lnTo>
                  <a:lnTo>
                    <a:pt x="6551485" y="2254046"/>
                  </a:lnTo>
                  <a:lnTo>
                    <a:pt x="6551625" y="2287397"/>
                  </a:lnTo>
                  <a:lnTo>
                    <a:pt x="2483751" y="2303792"/>
                  </a:lnTo>
                  <a:lnTo>
                    <a:pt x="2483789" y="2313317"/>
                  </a:lnTo>
                  <a:lnTo>
                    <a:pt x="6551663" y="2296909"/>
                  </a:lnTo>
                  <a:lnTo>
                    <a:pt x="6551803" y="2330246"/>
                  </a:lnTo>
                  <a:lnTo>
                    <a:pt x="6627838" y="2291842"/>
                  </a:lnTo>
                  <a:close/>
                </a:path>
                <a:path w="9378315" h="2346325">
                  <a:moveTo>
                    <a:pt x="9377997" y="2294852"/>
                  </a:moveTo>
                  <a:lnTo>
                    <a:pt x="9301886" y="2256586"/>
                  </a:lnTo>
                  <a:lnTo>
                    <a:pt x="9301810" y="2289924"/>
                  </a:lnTo>
                  <a:lnTo>
                    <a:pt x="7963522" y="2287079"/>
                  </a:lnTo>
                  <a:lnTo>
                    <a:pt x="7963509" y="2296604"/>
                  </a:lnTo>
                  <a:lnTo>
                    <a:pt x="9301797" y="2299449"/>
                  </a:lnTo>
                  <a:lnTo>
                    <a:pt x="9301721" y="2332786"/>
                  </a:lnTo>
                  <a:lnTo>
                    <a:pt x="9368701" y="2299474"/>
                  </a:lnTo>
                  <a:lnTo>
                    <a:pt x="9377997" y="22948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106808" y="1728215"/>
            <a:ext cx="587438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3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3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Arial"/>
                <a:cs typeface="Arial"/>
              </a:rPr>
              <a:t>species</a:t>
            </a:r>
            <a:r>
              <a:rPr sz="23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Arial"/>
                <a:cs typeface="Arial"/>
              </a:rPr>
              <a:t>detected;</a:t>
            </a:r>
            <a:r>
              <a:rPr sz="23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23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3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Arial"/>
                <a:cs typeface="Arial"/>
              </a:rPr>
              <a:t>species</a:t>
            </a:r>
            <a:r>
              <a:rPr sz="23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Arial"/>
                <a:cs typeface="Arial"/>
              </a:rPr>
              <a:t>undetected</a:t>
            </a:r>
            <a:endParaRPr sz="2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80862" y="2394047"/>
            <a:ext cx="1129665" cy="469265"/>
          </a:xfrm>
          <a:prstGeom prst="rect">
            <a:avLst/>
          </a:prstGeom>
          <a:solidFill>
            <a:srgbClr val="1B1B1B"/>
          </a:solidFill>
          <a:ln w="1270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610"/>
              </a:lnSpc>
            </a:pPr>
            <a:r>
              <a:rPr sz="3100" b="1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3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12617" y="2394047"/>
            <a:ext cx="1129665" cy="469265"/>
          </a:xfrm>
          <a:prstGeom prst="rect">
            <a:avLst/>
          </a:prstGeom>
          <a:solidFill>
            <a:srgbClr val="1B1B1B"/>
          </a:solidFill>
          <a:ln w="1270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610"/>
              </a:lnSpc>
            </a:pPr>
            <a:r>
              <a:rPr sz="31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3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20289" y="2394047"/>
            <a:ext cx="1129665" cy="469265"/>
          </a:xfrm>
          <a:prstGeom prst="rect">
            <a:avLst/>
          </a:prstGeom>
          <a:solidFill>
            <a:srgbClr val="1B1B1B"/>
          </a:solidFill>
          <a:ln w="1270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610"/>
              </a:lnSpc>
            </a:pPr>
            <a:r>
              <a:rPr sz="3100" b="1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3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52042" y="2394047"/>
            <a:ext cx="1129665" cy="469265"/>
          </a:xfrm>
          <a:prstGeom prst="rect">
            <a:avLst/>
          </a:prstGeom>
          <a:solidFill>
            <a:srgbClr val="1B1B1B"/>
          </a:solidFill>
          <a:ln w="1270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610"/>
              </a:lnSpc>
            </a:pPr>
            <a:r>
              <a:rPr sz="3100" b="1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3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783800" y="2394047"/>
            <a:ext cx="1129665" cy="469265"/>
          </a:xfrm>
          <a:prstGeom prst="rect">
            <a:avLst/>
          </a:prstGeom>
          <a:solidFill>
            <a:srgbClr val="1B1B1B"/>
          </a:solidFill>
          <a:ln w="1270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610"/>
              </a:lnSpc>
            </a:pPr>
            <a:r>
              <a:rPr sz="3100" b="1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31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206191" y="2862935"/>
            <a:ext cx="7142480" cy="1868805"/>
          </a:xfrm>
          <a:custGeom>
            <a:avLst/>
            <a:gdLst/>
            <a:ahLst/>
            <a:cxnLst/>
            <a:rect l="l" t="t" r="r" b="b"/>
            <a:pathLst>
              <a:path w="7142480" h="1868804">
                <a:moveTo>
                  <a:pt x="1671027" y="0"/>
                </a:moveTo>
                <a:lnTo>
                  <a:pt x="1591906" y="31584"/>
                </a:lnTo>
                <a:lnTo>
                  <a:pt x="1616811" y="53746"/>
                </a:lnTo>
                <a:lnTo>
                  <a:pt x="15392" y="1852803"/>
                </a:lnTo>
                <a:lnTo>
                  <a:pt x="42849" y="76263"/>
                </a:lnTo>
                <a:lnTo>
                  <a:pt x="76187" y="76784"/>
                </a:lnTo>
                <a:lnTo>
                  <a:pt x="69761" y="63423"/>
                </a:lnTo>
                <a:lnTo>
                  <a:pt x="39268" y="0"/>
                </a:lnTo>
                <a:lnTo>
                  <a:pt x="0" y="75603"/>
                </a:lnTo>
                <a:lnTo>
                  <a:pt x="33324" y="76111"/>
                </a:lnTo>
                <a:lnTo>
                  <a:pt x="5676" y="1865439"/>
                </a:lnTo>
                <a:lnTo>
                  <a:pt x="10452" y="1865528"/>
                </a:lnTo>
                <a:lnTo>
                  <a:pt x="14008" y="1868678"/>
                </a:lnTo>
                <a:lnTo>
                  <a:pt x="1623923" y="60083"/>
                </a:lnTo>
                <a:lnTo>
                  <a:pt x="1648828" y="82245"/>
                </a:lnTo>
                <a:lnTo>
                  <a:pt x="1659077" y="44272"/>
                </a:lnTo>
                <a:lnTo>
                  <a:pt x="1671027" y="0"/>
                </a:lnTo>
                <a:close/>
              </a:path>
              <a:path w="7142480" h="1868804">
                <a:moveTo>
                  <a:pt x="7142213" y="0"/>
                </a:moveTo>
                <a:lnTo>
                  <a:pt x="7063130" y="31673"/>
                </a:lnTo>
                <a:lnTo>
                  <a:pt x="7088048" y="53809"/>
                </a:lnTo>
                <a:lnTo>
                  <a:pt x="5519788" y="1819617"/>
                </a:lnTo>
                <a:lnTo>
                  <a:pt x="5515407" y="76187"/>
                </a:lnTo>
                <a:lnTo>
                  <a:pt x="5548744" y="76098"/>
                </a:lnTo>
                <a:lnTo>
                  <a:pt x="5542407" y="63487"/>
                </a:lnTo>
                <a:lnTo>
                  <a:pt x="5510454" y="0"/>
                </a:lnTo>
                <a:lnTo>
                  <a:pt x="5472544" y="76301"/>
                </a:lnTo>
                <a:lnTo>
                  <a:pt x="5505882" y="76212"/>
                </a:lnTo>
                <a:lnTo>
                  <a:pt x="5510263" y="1819579"/>
                </a:lnTo>
                <a:lnTo>
                  <a:pt x="3933012" y="53657"/>
                </a:lnTo>
                <a:lnTo>
                  <a:pt x="3943616" y="44196"/>
                </a:lnTo>
                <a:lnTo>
                  <a:pt x="3957878" y="31457"/>
                </a:lnTo>
                <a:lnTo>
                  <a:pt x="3878707" y="0"/>
                </a:lnTo>
                <a:lnTo>
                  <a:pt x="3901046" y="82207"/>
                </a:lnTo>
                <a:lnTo>
                  <a:pt x="3925913" y="60007"/>
                </a:lnTo>
                <a:lnTo>
                  <a:pt x="5511520" y="1835277"/>
                </a:lnTo>
                <a:lnTo>
                  <a:pt x="5515064" y="1832102"/>
                </a:lnTo>
                <a:lnTo>
                  <a:pt x="5518632" y="1835264"/>
                </a:lnTo>
                <a:lnTo>
                  <a:pt x="7095172" y="60134"/>
                </a:lnTo>
                <a:lnTo>
                  <a:pt x="7120102" y="82270"/>
                </a:lnTo>
                <a:lnTo>
                  <a:pt x="7130301" y="44310"/>
                </a:lnTo>
                <a:lnTo>
                  <a:pt x="7142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745085" y="3375152"/>
            <a:ext cx="21653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27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31419" y="3393440"/>
            <a:ext cx="21653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7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30804" y="5307583"/>
            <a:ext cx="5096510" cy="1122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700" spc="-465" dirty="0">
                <a:solidFill>
                  <a:srgbClr val="FFFFFF"/>
                </a:solidFill>
                <a:latin typeface="Symbol"/>
                <a:cs typeface="Symbol"/>
              </a:rPr>
              <a:t></a:t>
            </a:r>
            <a:endParaRPr sz="27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2630"/>
              </a:spcBef>
            </a:pP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3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3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Arial"/>
                <a:cs typeface="Arial"/>
              </a:rPr>
              <a:t>occupied;</a:t>
            </a:r>
            <a:r>
              <a:rPr sz="23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3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3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Arial"/>
                <a:cs typeface="Arial"/>
              </a:rPr>
              <a:t>unoccupied</a:t>
            </a:r>
            <a:endParaRPr sz="23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99716" y="3393440"/>
            <a:ext cx="132969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25220" algn="l"/>
              </a:tabLst>
            </a:pPr>
            <a:r>
              <a:rPr sz="27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7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700" i="1" dirty="0">
                <a:solidFill>
                  <a:srgbClr val="FFFFFF"/>
                </a:solidFill>
                <a:latin typeface="Arial"/>
                <a:cs typeface="Arial"/>
              </a:rPr>
              <a:t>p	p</a:t>
            </a:r>
            <a:endParaRPr sz="27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208202" y="3393440"/>
            <a:ext cx="110744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03605" algn="l"/>
              </a:tabLst>
            </a:pPr>
            <a:r>
              <a:rPr sz="2700" dirty="0">
                <a:solidFill>
                  <a:srgbClr val="FFFFFF"/>
                </a:solidFill>
                <a:latin typeface="Arial"/>
                <a:cs typeface="Arial"/>
              </a:rPr>
              <a:t>1	1</a:t>
            </a:r>
            <a:endParaRPr sz="27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78631" y="4452620"/>
            <a:ext cx="1464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extinction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612246" y="266191"/>
            <a:ext cx="1091628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5" dirty="0"/>
              <a:t>Dynamic</a:t>
            </a:r>
            <a:r>
              <a:rPr sz="4500" spc="-10" dirty="0"/>
              <a:t> </a:t>
            </a:r>
            <a:r>
              <a:rPr sz="4500" spc="-5" dirty="0"/>
              <a:t>(multi-season)</a:t>
            </a:r>
            <a:r>
              <a:rPr sz="4500" dirty="0"/>
              <a:t> </a:t>
            </a:r>
            <a:r>
              <a:rPr sz="4500" spc="-5" dirty="0"/>
              <a:t>occupancy models</a:t>
            </a:r>
            <a:endParaRPr sz="45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9106" y="2394047"/>
            <a:ext cx="1129665" cy="469265"/>
          </a:xfrm>
          <a:prstGeom prst="rect">
            <a:avLst/>
          </a:prstGeom>
          <a:solidFill>
            <a:srgbClr val="1B1B1B"/>
          </a:solidFill>
          <a:ln w="1270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610"/>
              </a:lnSpc>
            </a:pPr>
            <a:r>
              <a:rPr sz="3100" b="1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3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23938" y="4728451"/>
            <a:ext cx="1385570" cy="886460"/>
          </a:xfrm>
          <a:custGeom>
            <a:avLst/>
            <a:gdLst/>
            <a:ahLst/>
            <a:cxnLst/>
            <a:rect l="l" t="t" r="r" b="b"/>
            <a:pathLst>
              <a:path w="1385570" h="886460">
                <a:moveTo>
                  <a:pt x="0" y="443035"/>
                </a:moveTo>
                <a:lnTo>
                  <a:pt x="9066" y="371172"/>
                </a:lnTo>
                <a:lnTo>
                  <a:pt x="35314" y="303002"/>
                </a:lnTo>
                <a:lnTo>
                  <a:pt x="77318" y="239435"/>
                </a:lnTo>
                <a:lnTo>
                  <a:pt x="103783" y="209663"/>
                </a:lnTo>
                <a:lnTo>
                  <a:pt x="133652" y="181384"/>
                </a:lnTo>
                <a:lnTo>
                  <a:pt x="166747" y="154712"/>
                </a:lnTo>
                <a:lnTo>
                  <a:pt x="202889" y="129762"/>
                </a:lnTo>
                <a:lnTo>
                  <a:pt x="241901" y="106646"/>
                </a:lnTo>
                <a:lnTo>
                  <a:pt x="283604" y="85480"/>
                </a:lnTo>
                <a:lnTo>
                  <a:pt x="327819" y="66376"/>
                </a:lnTo>
                <a:lnTo>
                  <a:pt x="374369" y="49450"/>
                </a:lnTo>
                <a:lnTo>
                  <a:pt x="423075" y="34815"/>
                </a:lnTo>
                <a:lnTo>
                  <a:pt x="473759" y="22586"/>
                </a:lnTo>
                <a:lnTo>
                  <a:pt x="526243" y="12875"/>
                </a:lnTo>
                <a:lnTo>
                  <a:pt x="580348" y="5798"/>
                </a:lnTo>
                <a:lnTo>
                  <a:pt x="635896" y="1468"/>
                </a:lnTo>
                <a:lnTo>
                  <a:pt x="692709" y="0"/>
                </a:lnTo>
                <a:lnTo>
                  <a:pt x="749522" y="1468"/>
                </a:lnTo>
                <a:lnTo>
                  <a:pt x="805070" y="5798"/>
                </a:lnTo>
                <a:lnTo>
                  <a:pt x="859175" y="12875"/>
                </a:lnTo>
                <a:lnTo>
                  <a:pt x="911659" y="22586"/>
                </a:lnTo>
                <a:lnTo>
                  <a:pt x="962343" y="34815"/>
                </a:lnTo>
                <a:lnTo>
                  <a:pt x="1011049" y="49450"/>
                </a:lnTo>
                <a:lnTo>
                  <a:pt x="1057599" y="66376"/>
                </a:lnTo>
                <a:lnTo>
                  <a:pt x="1101814" y="85480"/>
                </a:lnTo>
                <a:lnTo>
                  <a:pt x="1143517" y="106646"/>
                </a:lnTo>
                <a:lnTo>
                  <a:pt x="1182528" y="129762"/>
                </a:lnTo>
                <a:lnTo>
                  <a:pt x="1218671" y="154712"/>
                </a:lnTo>
                <a:lnTo>
                  <a:pt x="1251766" y="181384"/>
                </a:lnTo>
                <a:lnTo>
                  <a:pt x="1281635" y="209663"/>
                </a:lnTo>
                <a:lnTo>
                  <a:pt x="1308099" y="239435"/>
                </a:lnTo>
                <a:lnTo>
                  <a:pt x="1330982" y="270586"/>
                </a:lnTo>
                <a:lnTo>
                  <a:pt x="1365287" y="336568"/>
                </a:lnTo>
                <a:lnTo>
                  <a:pt x="1383122" y="406699"/>
                </a:lnTo>
                <a:lnTo>
                  <a:pt x="1385419" y="443035"/>
                </a:lnTo>
                <a:lnTo>
                  <a:pt x="1383122" y="479371"/>
                </a:lnTo>
                <a:lnTo>
                  <a:pt x="1365287" y="549502"/>
                </a:lnTo>
                <a:lnTo>
                  <a:pt x="1330982" y="615484"/>
                </a:lnTo>
                <a:lnTo>
                  <a:pt x="1308099" y="646635"/>
                </a:lnTo>
                <a:lnTo>
                  <a:pt x="1281635" y="676407"/>
                </a:lnTo>
                <a:lnTo>
                  <a:pt x="1251766" y="704686"/>
                </a:lnTo>
                <a:lnTo>
                  <a:pt x="1218671" y="731358"/>
                </a:lnTo>
                <a:lnTo>
                  <a:pt x="1182528" y="756308"/>
                </a:lnTo>
                <a:lnTo>
                  <a:pt x="1143517" y="779424"/>
                </a:lnTo>
                <a:lnTo>
                  <a:pt x="1101814" y="800590"/>
                </a:lnTo>
                <a:lnTo>
                  <a:pt x="1057599" y="819694"/>
                </a:lnTo>
                <a:lnTo>
                  <a:pt x="1011049" y="836620"/>
                </a:lnTo>
                <a:lnTo>
                  <a:pt x="962343" y="851255"/>
                </a:lnTo>
                <a:lnTo>
                  <a:pt x="911659" y="863484"/>
                </a:lnTo>
                <a:lnTo>
                  <a:pt x="859175" y="873195"/>
                </a:lnTo>
                <a:lnTo>
                  <a:pt x="805070" y="880272"/>
                </a:lnTo>
                <a:lnTo>
                  <a:pt x="749522" y="884602"/>
                </a:lnTo>
                <a:lnTo>
                  <a:pt x="692709" y="886071"/>
                </a:lnTo>
                <a:lnTo>
                  <a:pt x="635896" y="884602"/>
                </a:lnTo>
                <a:lnTo>
                  <a:pt x="580348" y="880272"/>
                </a:lnTo>
                <a:lnTo>
                  <a:pt x="526243" y="873195"/>
                </a:lnTo>
                <a:lnTo>
                  <a:pt x="473759" y="863484"/>
                </a:lnTo>
                <a:lnTo>
                  <a:pt x="423075" y="851255"/>
                </a:lnTo>
                <a:lnTo>
                  <a:pt x="374369" y="836620"/>
                </a:lnTo>
                <a:lnTo>
                  <a:pt x="327819" y="819694"/>
                </a:lnTo>
                <a:lnTo>
                  <a:pt x="283604" y="800590"/>
                </a:lnTo>
                <a:lnTo>
                  <a:pt x="241901" y="779424"/>
                </a:lnTo>
                <a:lnTo>
                  <a:pt x="202889" y="756308"/>
                </a:lnTo>
                <a:lnTo>
                  <a:pt x="166747" y="731358"/>
                </a:lnTo>
                <a:lnTo>
                  <a:pt x="133652" y="704686"/>
                </a:lnTo>
                <a:lnTo>
                  <a:pt x="103783" y="676407"/>
                </a:lnTo>
                <a:lnTo>
                  <a:pt x="77318" y="646635"/>
                </a:lnTo>
                <a:lnTo>
                  <a:pt x="54436" y="615484"/>
                </a:lnTo>
                <a:lnTo>
                  <a:pt x="20131" y="549502"/>
                </a:lnTo>
                <a:lnTo>
                  <a:pt x="2296" y="479371"/>
                </a:lnTo>
                <a:lnTo>
                  <a:pt x="0" y="44303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61865" y="4909311"/>
            <a:ext cx="30988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b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endParaRPr sz="3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53429" y="4695031"/>
            <a:ext cx="1336040" cy="920115"/>
          </a:xfrm>
          <a:custGeom>
            <a:avLst/>
            <a:gdLst/>
            <a:ahLst/>
            <a:cxnLst/>
            <a:rect l="l" t="t" r="r" b="b"/>
            <a:pathLst>
              <a:path w="1336040" h="920114">
                <a:moveTo>
                  <a:pt x="0" y="459745"/>
                </a:moveTo>
                <a:lnTo>
                  <a:pt x="2451" y="420076"/>
                </a:lnTo>
                <a:lnTo>
                  <a:pt x="9671" y="381345"/>
                </a:lnTo>
                <a:lnTo>
                  <a:pt x="21460" y="343688"/>
                </a:lnTo>
                <a:lnTo>
                  <a:pt x="37617" y="307245"/>
                </a:lnTo>
                <a:lnTo>
                  <a:pt x="57942" y="272152"/>
                </a:lnTo>
                <a:lnTo>
                  <a:pt x="82234" y="238549"/>
                </a:lnTo>
                <a:lnTo>
                  <a:pt x="110293" y="206573"/>
                </a:lnTo>
                <a:lnTo>
                  <a:pt x="141918" y="176361"/>
                </a:lnTo>
                <a:lnTo>
                  <a:pt x="176909" y="148053"/>
                </a:lnTo>
                <a:lnTo>
                  <a:pt x="215065" y="121786"/>
                </a:lnTo>
                <a:lnTo>
                  <a:pt x="256186" y="97698"/>
                </a:lnTo>
                <a:lnTo>
                  <a:pt x="300071" y="75927"/>
                </a:lnTo>
                <a:lnTo>
                  <a:pt x="346521" y="56611"/>
                </a:lnTo>
                <a:lnTo>
                  <a:pt x="395334" y="39888"/>
                </a:lnTo>
                <a:lnTo>
                  <a:pt x="446310" y="25896"/>
                </a:lnTo>
                <a:lnTo>
                  <a:pt x="499248" y="14773"/>
                </a:lnTo>
                <a:lnTo>
                  <a:pt x="553949" y="6658"/>
                </a:lnTo>
                <a:lnTo>
                  <a:pt x="610211" y="1687"/>
                </a:lnTo>
                <a:lnTo>
                  <a:pt x="667834" y="0"/>
                </a:lnTo>
                <a:lnTo>
                  <a:pt x="725457" y="1687"/>
                </a:lnTo>
                <a:lnTo>
                  <a:pt x="781719" y="6658"/>
                </a:lnTo>
                <a:lnTo>
                  <a:pt x="836420" y="14773"/>
                </a:lnTo>
                <a:lnTo>
                  <a:pt x="889358" y="25896"/>
                </a:lnTo>
                <a:lnTo>
                  <a:pt x="940334" y="39888"/>
                </a:lnTo>
                <a:lnTo>
                  <a:pt x="989147" y="56611"/>
                </a:lnTo>
                <a:lnTo>
                  <a:pt x="1035596" y="75927"/>
                </a:lnTo>
                <a:lnTo>
                  <a:pt x="1079482" y="97698"/>
                </a:lnTo>
                <a:lnTo>
                  <a:pt x="1120603" y="121786"/>
                </a:lnTo>
                <a:lnTo>
                  <a:pt x="1158759" y="148053"/>
                </a:lnTo>
                <a:lnTo>
                  <a:pt x="1193750" y="176361"/>
                </a:lnTo>
                <a:lnTo>
                  <a:pt x="1225375" y="206573"/>
                </a:lnTo>
                <a:lnTo>
                  <a:pt x="1253434" y="238549"/>
                </a:lnTo>
                <a:lnTo>
                  <a:pt x="1277726" y="272152"/>
                </a:lnTo>
                <a:lnTo>
                  <a:pt x="1298051" y="307245"/>
                </a:lnTo>
                <a:lnTo>
                  <a:pt x="1314208" y="343688"/>
                </a:lnTo>
                <a:lnTo>
                  <a:pt x="1325997" y="381345"/>
                </a:lnTo>
                <a:lnTo>
                  <a:pt x="1333217" y="420076"/>
                </a:lnTo>
                <a:lnTo>
                  <a:pt x="1335669" y="459745"/>
                </a:lnTo>
                <a:lnTo>
                  <a:pt x="1333217" y="499414"/>
                </a:lnTo>
                <a:lnTo>
                  <a:pt x="1325997" y="538145"/>
                </a:lnTo>
                <a:lnTo>
                  <a:pt x="1314208" y="575802"/>
                </a:lnTo>
                <a:lnTo>
                  <a:pt x="1298051" y="612245"/>
                </a:lnTo>
                <a:lnTo>
                  <a:pt x="1277726" y="647338"/>
                </a:lnTo>
                <a:lnTo>
                  <a:pt x="1253434" y="680941"/>
                </a:lnTo>
                <a:lnTo>
                  <a:pt x="1225375" y="712917"/>
                </a:lnTo>
                <a:lnTo>
                  <a:pt x="1193750" y="743129"/>
                </a:lnTo>
                <a:lnTo>
                  <a:pt x="1158759" y="771437"/>
                </a:lnTo>
                <a:lnTo>
                  <a:pt x="1120603" y="797704"/>
                </a:lnTo>
                <a:lnTo>
                  <a:pt x="1079482" y="821792"/>
                </a:lnTo>
                <a:lnTo>
                  <a:pt x="1035596" y="843563"/>
                </a:lnTo>
                <a:lnTo>
                  <a:pt x="989147" y="862879"/>
                </a:lnTo>
                <a:lnTo>
                  <a:pt x="940334" y="879602"/>
                </a:lnTo>
                <a:lnTo>
                  <a:pt x="889358" y="893594"/>
                </a:lnTo>
                <a:lnTo>
                  <a:pt x="836420" y="904717"/>
                </a:lnTo>
                <a:lnTo>
                  <a:pt x="781719" y="912832"/>
                </a:lnTo>
                <a:lnTo>
                  <a:pt x="725457" y="917803"/>
                </a:lnTo>
                <a:lnTo>
                  <a:pt x="667834" y="919491"/>
                </a:lnTo>
                <a:lnTo>
                  <a:pt x="610211" y="917803"/>
                </a:lnTo>
                <a:lnTo>
                  <a:pt x="553949" y="912832"/>
                </a:lnTo>
                <a:lnTo>
                  <a:pt x="499248" y="904717"/>
                </a:lnTo>
                <a:lnTo>
                  <a:pt x="446310" y="893594"/>
                </a:lnTo>
                <a:lnTo>
                  <a:pt x="395334" y="879602"/>
                </a:lnTo>
                <a:lnTo>
                  <a:pt x="346521" y="862879"/>
                </a:lnTo>
                <a:lnTo>
                  <a:pt x="300071" y="843563"/>
                </a:lnTo>
                <a:lnTo>
                  <a:pt x="256186" y="821792"/>
                </a:lnTo>
                <a:lnTo>
                  <a:pt x="215065" y="797704"/>
                </a:lnTo>
                <a:lnTo>
                  <a:pt x="176909" y="771437"/>
                </a:lnTo>
                <a:lnTo>
                  <a:pt x="141918" y="743129"/>
                </a:lnTo>
                <a:lnTo>
                  <a:pt x="110293" y="712917"/>
                </a:lnTo>
                <a:lnTo>
                  <a:pt x="82234" y="680941"/>
                </a:lnTo>
                <a:lnTo>
                  <a:pt x="57942" y="647338"/>
                </a:lnTo>
                <a:lnTo>
                  <a:pt x="37617" y="612245"/>
                </a:lnTo>
                <a:lnTo>
                  <a:pt x="21460" y="575802"/>
                </a:lnTo>
                <a:lnTo>
                  <a:pt x="9671" y="538145"/>
                </a:lnTo>
                <a:lnTo>
                  <a:pt x="2451" y="499414"/>
                </a:lnTo>
                <a:lnTo>
                  <a:pt x="0" y="45974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5370" y="4894071"/>
            <a:ext cx="33210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40364" y="2288481"/>
            <a:ext cx="10181590" cy="3585210"/>
            <a:chOff x="940364" y="2288481"/>
            <a:chExt cx="10181590" cy="3585210"/>
          </a:xfrm>
        </p:grpSpPr>
        <p:sp>
          <p:nvSpPr>
            <p:cNvPr id="8" name="object 8"/>
            <p:cNvSpPr/>
            <p:nvPr/>
          </p:nvSpPr>
          <p:spPr>
            <a:xfrm>
              <a:off x="946714" y="4108994"/>
              <a:ext cx="10168890" cy="1758314"/>
            </a:xfrm>
            <a:custGeom>
              <a:avLst/>
              <a:gdLst/>
              <a:ahLst/>
              <a:cxnLst/>
              <a:rect l="l" t="t" r="r" b="b"/>
              <a:pathLst>
                <a:path w="10168890" h="1758314">
                  <a:moveTo>
                    <a:pt x="0" y="0"/>
                  </a:moveTo>
                  <a:lnTo>
                    <a:pt x="10168725" y="0"/>
                  </a:lnTo>
                  <a:lnTo>
                    <a:pt x="10168725" y="1758300"/>
                  </a:lnTo>
                  <a:lnTo>
                    <a:pt x="0" y="17583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52129" y="2294831"/>
              <a:ext cx="10152380" cy="1679575"/>
            </a:xfrm>
            <a:custGeom>
              <a:avLst/>
              <a:gdLst/>
              <a:ahLst/>
              <a:cxnLst/>
              <a:rect l="l" t="t" r="r" b="b"/>
              <a:pathLst>
                <a:path w="10152380" h="1679575">
                  <a:moveTo>
                    <a:pt x="0" y="0"/>
                  </a:moveTo>
                  <a:lnTo>
                    <a:pt x="10152172" y="0"/>
                  </a:lnTo>
                  <a:lnTo>
                    <a:pt x="10152172" y="1679339"/>
                  </a:lnTo>
                  <a:lnTo>
                    <a:pt x="0" y="167933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25575" y="2862935"/>
              <a:ext cx="9378315" cy="2346325"/>
            </a:xfrm>
            <a:custGeom>
              <a:avLst/>
              <a:gdLst/>
              <a:ahLst/>
              <a:cxnLst/>
              <a:rect l="l" t="t" r="r" b="b"/>
              <a:pathLst>
                <a:path w="9378315" h="2346325">
                  <a:moveTo>
                    <a:pt x="1090155" y="2312517"/>
                  </a:moveTo>
                  <a:lnTo>
                    <a:pt x="1034796" y="2312517"/>
                  </a:lnTo>
                  <a:lnTo>
                    <a:pt x="1022096" y="2312517"/>
                  </a:lnTo>
                  <a:lnTo>
                    <a:pt x="1021676" y="2345702"/>
                  </a:lnTo>
                  <a:lnTo>
                    <a:pt x="1090155" y="2312517"/>
                  </a:lnTo>
                  <a:close/>
                </a:path>
                <a:path w="9378315" h="2346325">
                  <a:moveTo>
                    <a:pt x="1098346" y="2308555"/>
                  </a:moveTo>
                  <a:lnTo>
                    <a:pt x="1022629" y="2269502"/>
                  </a:lnTo>
                  <a:lnTo>
                    <a:pt x="1022223" y="2302840"/>
                  </a:lnTo>
                  <a:lnTo>
                    <a:pt x="114" y="2290089"/>
                  </a:lnTo>
                  <a:lnTo>
                    <a:pt x="0" y="2299614"/>
                  </a:lnTo>
                  <a:lnTo>
                    <a:pt x="1022096" y="2312365"/>
                  </a:lnTo>
                  <a:lnTo>
                    <a:pt x="1034796" y="2312365"/>
                  </a:lnTo>
                  <a:lnTo>
                    <a:pt x="1090485" y="2312365"/>
                  </a:lnTo>
                  <a:lnTo>
                    <a:pt x="1098346" y="2308555"/>
                  </a:lnTo>
                  <a:close/>
                </a:path>
                <a:path w="9378315" h="2346325">
                  <a:moveTo>
                    <a:pt x="1794675" y="1862416"/>
                  </a:moveTo>
                  <a:lnTo>
                    <a:pt x="241401" y="54686"/>
                  </a:lnTo>
                  <a:lnTo>
                    <a:pt x="252615" y="45059"/>
                  </a:lnTo>
                  <a:lnTo>
                    <a:pt x="266687" y="32969"/>
                  </a:lnTo>
                  <a:lnTo>
                    <a:pt x="188137" y="0"/>
                  </a:lnTo>
                  <a:lnTo>
                    <a:pt x="208889" y="82626"/>
                  </a:lnTo>
                  <a:lnTo>
                    <a:pt x="234175" y="60896"/>
                  </a:lnTo>
                  <a:lnTo>
                    <a:pt x="1787448" y="1868614"/>
                  </a:lnTo>
                  <a:lnTo>
                    <a:pt x="1794675" y="1862416"/>
                  </a:lnTo>
                  <a:close/>
                </a:path>
                <a:path w="9378315" h="2346325">
                  <a:moveTo>
                    <a:pt x="6627838" y="2291842"/>
                  </a:moveTo>
                  <a:lnTo>
                    <a:pt x="6618745" y="2287333"/>
                  </a:lnTo>
                  <a:lnTo>
                    <a:pt x="6551485" y="2254046"/>
                  </a:lnTo>
                  <a:lnTo>
                    <a:pt x="6551625" y="2287397"/>
                  </a:lnTo>
                  <a:lnTo>
                    <a:pt x="2483751" y="2303792"/>
                  </a:lnTo>
                  <a:lnTo>
                    <a:pt x="2483789" y="2313317"/>
                  </a:lnTo>
                  <a:lnTo>
                    <a:pt x="6551663" y="2296909"/>
                  </a:lnTo>
                  <a:lnTo>
                    <a:pt x="6551803" y="2330246"/>
                  </a:lnTo>
                  <a:lnTo>
                    <a:pt x="6627838" y="2291842"/>
                  </a:lnTo>
                  <a:close/>
                </a:path>
                <a:path w="9378315" h="2346325">
                  <a:moveTo>
                    <a:pt x="9377997" y="2294852"/>
                  </a:moveTo>
                  <a:lnTo>
                    <a:pt x="9301886" y="2256586"/>
                  </a:lnTo>
                  <a:lnTo>
                    <a:pt x="9301810" y="2289924"/>
                  </a:lnTo>
                  <a:lnTo>
                    <a:pt x="7963522" y="2287079"/>
                  </a:lnTo>
                  <a:lnTo>
                    <a:pt x="7963509" y="2296604"/>
                  </a:lnTo>
                  <a:lnTo>
                    <a:pt x="9301797" y="2299449"/>
                  </a:lnTo>
                  <a:lnTo>
                    <a:pt x="9301721" y="2332786"/>
                  </a:lnTo>
                  <a:lnTo>
                    <a:pt x="9368701" y="2299474"/>
                  </a:lnTo>
                  <a:lnTo>
                    <a:pt x="9377997" y="22948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130804" y="6053328"/>
            <a:ext cx="394716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3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3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Arial"/>
                <a:cs typeface="Arial"/>
              </a:rPr>
              <a:t>occupied;</a:t>
            </a:r>
            <a:r>
              <a:rPr sz="23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3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3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Arial"/>
                <a:cs typeface="Arial"/>
              </a:rPr>
              <a:t>unoccupied</a:t>
            </a:r>
            <a:endParaRPr sz="2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06808" y="1728215"/>
            <a:ext cx="587438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3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3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Arial"/>
                <a:cs typeface="Arial"/>
              </a:rPr>
              <a:t>species</a:t>
            </a:r>
            <a:r>
              <a:rPr sz="23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Arial"/>
                <a:cs typeface="Arial"/>
              </a:rPr>
              <a:t>detected;</a:t>
            </a:r>
            <a:r>
              <a:rPr sz="23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23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3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Arial"/>
                <a:cs typeface="Arial"/>
              </a:rPr>
              <a:t>species</a:t>
            </a:r>
            <a:r>
              <a:rPr sz="23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Arial"/>
                <a:cs typeface="Arial"/>
              </a:rPr>
              <a:t>undetected</a:t>
            </a:r>
            <a:endParaRPr sz="23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80862" y="2394047"/>
            <a:ext cx="1129665" cy="469265"/>
          </a:xfrm>
          <a:prstGeom prst="rect">
            <a:avLst/>
          </a:prstGeom>
          <a:solidFill>
            <a:srgbClr val="1B1B1B"/>
          </a:solidFill>
          <a:ln w="1270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610"/>
              </a:lnSpc>
            </a:pPr>
            <a:r>
              <a:rPr sz="3100" b="1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3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12617" y="2394047"/>
            <a:ext cx="1129665" cy="469265"/>
          </a:xfrm>
          <a:prstGeom prst="rect">
            <a:avLst/>
          </a:prstGeom>
          <a:solidFill>
            <a:srgbClr val="1B1B1B"/>
          </a:solidFill>
          <a:ln w="1270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610"/>
              </a:lnSpc>
            </a:pPr>
            <a:r>
              <a:rPr sz="3100" b="1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3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20289" y="2394047"/>
            <a:ext cx="1129665" cy="469265"/>
          </a:xfrm>
          <a:prstGeom prst="rect">
            <a:avLst/>
          </a:prstGeom>
          <a:solidFill>
            <a:srgbClr val="1B1B1B"/>
          </a:solidFill>
          <a:ln w="1270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610"/>
              </a:lnSpc>
            </a:pPr>
            <a:r>
              <a:rPr sz="31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3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52042" y="2394047"/>
            <a:ext cx="1129665" cy="469265"/>
          </a:xfrm>
          <a:prstGeom prst="rect">
            <a:avLst/>
          </a:prstGeom>
          <a:solidFill>
            <a:srgbClr val="1B1B1B"/>
          </a:solidFill>
          <a:ln w="1270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610"/>
              </a:lnSpc>
            </a:pPr>
            <a:r>
              <a:rPr sz="31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3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783800" y="2394047"/>
            <a:ext cx="1129665" cy="469265"/>
          </a:xfrm>
          <a:prstGeom prst="rect">
            <a:avLst/>
          </a:prstGeom>
          <a:solidFill>
            <a:srgbClr val="1B1B1B"/>
          </a:solidFill>
          <a:ln w="1270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610"/>
              </a:lnSpc>
            </a:pPr>
            <a:r>
              <a:rPr sz="3100" b="1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3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206191" y="2862935"/>
            <a:ext cx="7142480" cy="1868805"/>
          </a:xfrm>
          <a:custGeom>
            <a:avLst/>
            <a:gdLst/>
            <a:ahLst/>
            <a:cxnLst/>
            <a:rect l="l" t="t" r="r" b="b"/>
            <a:pathLst>
              <a:path w="7142480" h="1868804">
                <a:moveTo>
                  <a:pt x="1671027" y="0"/>
                </a:moveTo>
                <a:lnTo>
                  <a:pt x="1591906" y="31584"/>
                </a:lnTo>
                <a:lnTo>
                  <a:pt x="1616811" y="53746"/>
                </a:lnTo>
                <a:lnTo>
                  <a:pt x="15392" y="1852803"/>
                </a:lnTo>
                <a:lnTo>
                  <a:pt x="42849" y="76263"/>
                </a:lnTo>
                <a:lnTo>
                  <a:pt x="76187" y="76784"/>
                </a:lnTo>
                <a:lnTo>
                  <a:pt x="69761" y="63423"/>
                </a:lnTo>
                <a:lnTo>
                  <a:pt x="39268" y="0"/>
                </a:lnTo>
                <a:lnTo>
                  <a:pt x="0" y="75603"/>
                </a:lnTo>
                <a:lnTo>
                  <a:pt x="33324" y="76111"/>
                </a:lnTo>
                <a:lnTo>
                  <a:pt x="5676" y="1865439"/>
                </a:lnTo>
                <a:lnTo>
                  <a:pt x="10452" y="1865528"/>
                </a:lnTo>
                <a:lnTo>
                  <a:pt x="14008" y="1868678"/>
                </a:lnTo>
                <a:lnTo>
                  <a:pt x="1623923" y="60083"/>
                </a:lnTo>
                <a:lnTo>
                  <a:pt x="1648828" y="82245"/>
                </a:lnTo>
                <a:lnTo>
                  <a:pt x="1659077" y="44272"/>
                </a:lnTo>
                <a:lnTo>
                  <a:pt x="1671027" y="0"/>
                </a:lnTo>
                <a:close/>
              </a:path>
              <a:path w="7142480" h="1868804">
                <a:moveTo>
                  <a:pt x="7142213" y="0"/>
                </a:moveTo>
                <a:lnTo>
                  <a:pt x="7063130" y="31673"/>
                </a:lnTo>
                <a:lnTo>
                  <a:pt x="7088048" y="53809"/>
                </a:lnTo>
                <a:lnTo>
                  <a:pt x="5519788" y="1819617"/>
                </a:lnTo>
                <a:lnTo>
                  <a:pt x="5515407" y="76187"/>
                </a:lnTo>
                <a:lnTo>
                  <a:pt x="5548744" y="76098"/>
                </a:lnTo>
                <a:lnTo>
                  <a:pt x="5542407" y="63487"/>
                </a:lnTo>
                <a:lnTo>
                  <a:pt x="5510454" y="0"/>
                </a:lnTo>
                <a:lnTo>
                  <a:pt x="5472544" y="76301"/>
                </a:lnTo>
                <a:lnTo>
                  <a:pt x="5505882" y="76212"/>
                </a:lnTo>
                <a:lnTo>
                  <a:pt x="5510263" y="1819579"/>
                </a:lnTo>
                <a:lnTo>
                  <a:pt x="3933012" y="53657"/>
                </a:lnTo>
                <a:lnTo>
                  <a:pt x="3943616" y="44196"/>
                </a:lnTo>
                <a:lnTo>
                  <a:pt x="3957878" y="31457"/>
                </a:lnTo>
                <a:lnTo>
                  <a:pt x="3878707" y="0"/>
                </a:lnTo>
                <a:lnTo>
                  <a:pt x="3901046" y="82207"/>
                </a:lnTo>
                <a:lnTo>
                  <a:pt x="3925913" y="60007"/>
                </a:lnTo>
                <a:lnTo>
                  <a:pt x="5511520" y="1835277"/>
                </a:lnTo>
                <a:lnTo>
                  <a:pt x="5515064" y="1832102"/>
                </a:lnTo>
                <a:lnTo>
                  <a:pt x="5518632" y="1835264"/>
                </a:lnTo>
                <a:lnTo>
                  <a:pt x="7095172" y="60134"/>
                </a:lnTo>
                <a:lnTo>
                  <a:pt x="7120102" y="82270"/>
                </a:lnTo>
                <a:lnTo>
                  <a:pt x="7130301" y="44310"/>
                </a:lnTo>
                <a:lnTo>
                  <a:pt x="7142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055631" y="5258382"/>
            <a:ext cx="167005" cy="429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b="1" spc="-710" dirty="0">
                <a:solidFill>
                  <a:srgbClr val="FFFFFF"/>
                </a:solidFill>
                <a:latin typeface="Symbol"/>
                <a:cs typeface="Symbol"/>
              </a:rPr>
              <a:t>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07352" y="3393440"/>
            <a:ext cx="21653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7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84133" y="3393440"/>
            <a:ext cx="110744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03605" algn="l"/>
              </a:tabLst>
            </a:pPr>
            <a:r>
              <a:rPr sz="2700" dirty="0">
                <a:solidFill>
                  <a:srgbClr val="FFFFFF"/>
                </a:solidFill>
                <a:latin typeface="Arial"/>
                <a:cs typeface="Arial"/>
              </a:rPr>
              <a:t>1	1</a:t>
            </a:r>
            <a:endParaRPr sz="27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175973" y="3393440"/>
            <a:ext cx="21653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27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263890" y="3393440"/>
            <a:ext cx="123761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28980" algn="l"/>
              </a:tabLst>
            </a:pPr>
            <a:r>
              <a:rPr sz="2700" dirty="0">
                <a:solidFill>
                  <a:srgbClr val="FFFFFF"/>
                </a:solidFill>
                <a:latin typeface="Arial"/>
                <a:cs typeface="Arial"/>
              </a:rPr>
              <a:t>p	</a:t>
            </a:r>
            <a:r>
              <a:rPr sz="27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700" dirty="0">
                <a:solidFill>
                  <a:srgbClr val="FFFFFF"/>
                </a:solidFill>
                <a:latin typeface="Arial"/>
                <a:cs typeface="Arial"/>
              </a:rPr>
              <a:t>-p</a:t>
            </a:r>
            <a:endParaRPr sz="27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18827" y="4486147"/>
            <a:ext cx="1800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colonization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612246" y="266191"/>
            <a:ext cx="1091628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5" dirty="0"/>
              <a:t>Dynamic</a:t>
            </a:r>
            <a:r>
              <a:rPr sz="4500" spc="-10" dirty="0"/>
              <a:t> </a:t>
            </a:r>
            <a:r>
              <a:rPr sz="4500" spc="-5" dirty="0"/>
              <a:t>(multi-season)</a:t>
            </a:r>
            <a:r>
              <a:rPr sz="4500" dirty="0"/>
              <a:t> </a:t>
            </a:r>
            <a:r>
              <a:rPr sz="4500" spc="-5" dirty="0"/>
              <a:t>occupancy models</a:t>
            </a:r>
            <a:endParaRPr sz="45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8260" y="1940052"/>
            <a:ext cx="10886440" cy="2814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spc="-1405" dirty="0">
                <a:solidFill>
                  <a:srgbClr val="FFFFFF"/>
                </a:solidFill>
                <a:latin typeface="Symbol"/>
                <a:cs typeface="Symbol"/>
              </a:rPr>
              <a:t></a:t>
            </a:r>
            <a:r>
              <a:rPr sz="3150" spc="-2107" baseline="-18518" dirty="0">
                <a:solidFill>
                  <a:srgbClr val="FFFFFF"/>
                </a:solidFill>
                <a:latin typeface="Symbol"/>
                <a:cs typeface="Symbol"/>
              </a:rPr>
              <a:t></a:t>
            </a:r>
            <a:r>
              <a:rPr sz="3150" spc="-2107" baseline="-1851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50" spc="-359" baseline="-1851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32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prob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 o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cc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up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occupancy</a:t>
            </a:r>
            <a:endParaRPr sz="3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2280"/>
              </a:spcBef>
            </a:pP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prob. species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 detected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(given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presence)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detection</a:t>
            </a:r>
            <a:endParaRPr sz="3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2160"/>
              </a:spcBef>
            </a:pPr>
            <a:r>
              <a:rPr sz="3200" spc="-880" dirty="0">
                <a:solidFill>
                  <a:srgbClr val="FFFFFF"/>
                </a:solidFill>
                <a:latin typeface="Symbol"/>
                <a:cs typeface="Symbol"/>
              </a:rPr>
              <a:t>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prob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 uno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cc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up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ome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 o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cc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up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colonisation</a:t>
            </a:r>
            <a:endParaRPr sz="3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2160"/>
              </a:spcBef>
            </a:pPr>
            <a:r>
              <a:rPr sz="3200" spc="-355" dirty="0">
                <a:solidFill>
                  <a:srgbClr val="FFFFFF"/>
                </a:solidFill>
                <a:latin typeface="Symbol"/>
                <a:cs typeface="Symbol"/>
              </a:rPr>
              <a:t>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prob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 o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cc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up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ome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 uno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cc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up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extinction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2246" y="266191"/>
            <a:ext cx="1091628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5" dirty="0"/>
              <a:t>Dynamic</a:t>
            </a:r>
            <a:r>
              <a:rPr sz="4500" spc="-10" dirty="0"/>
              <a:t> </a:t>
            </a:r>
            <a:r>
              <a:rPr sz="4500" spc="-5" dirty="0"/>
              <a:t>(multi-season)</a:t>
            </a:r>
            <a:r>
              <a:rPr sz="4500" dirty="0"/>
              <a:t> </a:t>
            </a:r>
            <a:r>
              <a:rPr sz="4500" spc="-5" dirty="0"/>
              <a:t>occupancy models</a:t>
            </a:r>
            <a:endParaRPr sz="45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8600" y="284988"/>
            <a:ext cx="91916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48475" algn="l"/>
              </a:tabLst>
            </a:pPr>
            <a:r>
              <a:rPr sz="4400" spc="-5" dirty="0"/>
              <a:t>Dynamic</a:t>
            </a:r>
            <a:r>
              <a:rPr sz="4400" spc="10" dirty="0"/>
              <a:t> </a:t>
            </a:r>
            <a:r>
              <a:rPr sz="4400" dirty="0"/>
              <a:t>occupancy</a:t>
            </a:r>
            <a:r>
              <a:rPr sz="4400" spc="15" dirty="0"/>
              <a:t> </a:t>
            </a:r>
            <a:r>
              <a:rPr sz="4400" spc="-5" dirty="0"/>
              <a:t>model	likelihood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0252717" y="1515364"/>
            <a:ext cx="1640205" cy="183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sz="1600" spc="-650" dirty="0">
                <a:solidFill>
                  <a:srgbClr val="FFFFFF"/>
                </a:solidFill>
                <a:latin typeface="Symbol"/>
                <a:cs typeface="Symbol"/>
              </a:rPr>
              <a:t></a:t>
            </a:r>
            <a:r>
              <a:rPr sz="1650" spc="-975" baseline="-15151" dirty="0">
                <a:solidFill>
                  <a:srgbClr val="FFFFFF"/>
                </a:solidFill>
                <a:latin typeface="Symbol"/>
                <a:cs typeface="Symbol"/>
              </a:rPr>
              <a:t></a:t>
            </a:r>
            <a:r>
              <a:rPr sz="1650" spc="165" baseline="-1515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occupancy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16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6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detection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1600" spc="-440" dirty="0">
                <a:solidFill>
                  <a:srgbClr val="FFFFFF"/>
                </a:solidFill>
                <a:latin typeface="Symbol"/>
                <a:cs typeface="Symbol"/>
              </a:rPr>
              <a:t></a:t>
            </a:r>
            <a:r>
              <a:rPr sz="1600" spc="-4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44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sa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1600" spc="-250" dirty="0">
                <a:solidFill>
                  <a:srgbClr val="FFFFFF"/>
                </a:solidFill>
                <a:latin typeface="Symbol"/>
                <a:cs typeface="Symbol"/>
              </a:rPr>
              <a:t></a:t>
            </a:r>
            <a:r>
              <a:rPr sz="16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ex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nc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3661" y="4258564"/>
            <a:ext cx="24447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Pr(110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000)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125" b="1" spc="30" baseline="1010" dirty="0">
                <a:solidFill>
                  <a:srgbClr val="FFFFFF"/>
                </a:solidFill>
                <a:latin typeface="Symbol"/>
                <a:cs typeface="Symbol"/>
              </a:rPr>
              <a:t></a:t>
            </a:r>
            <a:endParaRPr sz="4125" baseline="101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8600" y="284988"/>
            <a:ext cx="91916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48475" algn="l"/>
              </a:tabLst>
            </a:pPr>
            <a:r>
              <a:rPr sz="4400" spc="-5" dirty="0"/>
              <a:t>Dynamic</a:t>
            </a:r>
            <a:r>
              <a:rPr sz="4400" spc="10" dirty="0"/>
              <a:t> </a:t>
            </a:r>
            <a:r>
              <a:rPr sz="4400" dirty="0"/>
              <a:t>occupancy</a:t>
            </a:r>
            <a:r>
              <a:rPr sz="4400" spc="15" dirty="0"/>
              <a:t> </a:t>
            </a:r>
            <a:r>
              <a:rPr sz="4400" spc="-5" dirty="0"/>
              <a:t>model	likelihood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0252717" y="1515364"/>
            <a:ext cx="1640205" cy="183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sz="1600" spc="-650" dirty="0">
                <a:solidFill>
                  <a:srgbClr val="FFFFFF"/>
                </a:solidFill>
                <a:latin typeface="Symbol"/>
                <a:cs typeface="Symbol"/>
              </a:rPr>
              <a:t></a:t>
            </a:r>
            <a:r>
              <a:rPr sz="1650" spc="-975" baseline="-15151" dirty="0">
                <a:solidFill>
                  <a:srgbClr val="FFFFFF"/>
                </a:solidFill>
                <a:latin typeface="Symbol"/>
                <a:cs typeface="Symbol"/>
              </a:rPr>
              <a:t></a:t>
            </a:r>
            <a:r>
              <a:rPr sz="1650" spc="165" baseline="-1515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occupancy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16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6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detection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1600" spc="-440" dirty="0">
                <a:solidFill>
                  <a:srgbClr val="FFFFFF"/>
                </a:solidFill>
                <a:latin typeface="Symbol"/>
                <a:cs typeface="Symbol"/>
              </a:rPr>
              <a:t></a:t>
            </a:r>
            <a:r>
              <a:rPr sz="1600" spc="-4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44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sa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1600" spc="-250" dirty="0">
                <a:solidFill>
                  <a:srgbClr val="FFFFFF"/>
                </a:solidFill>
                <a:latin typeface="Symbol"/>
                <a:cs typeface="Symbol"/>
              </a:rPr>
              <a:t></a:t>
            </a:r>
            <a:r>
              <a:rPr sz="16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ex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nc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3661" y="4258564"/>
            <a:ext cx="7769859" cy="1735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Pr(</a:t>
            </a:r>
            <a:r>
              <a:rPr sz="2800" spc="-35" dirty="0">
                <a:solidFill>
                  <a:srgbClr val="FF0000"/>
                </a:solidFill>
                <a:latin typeface="Arial"/>
                <a:cs typeface="Arial"/>
              </a:rPr>
              <a:t>110</a:t>
            </a:r>
            <a:r>
              <a:rPr sz="28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000)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90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Three replicated surveys or secondary occasions </a:t>
            </a:r>
            <a:r>
              <a:rPr sz="2800" spc="-7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Closure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assumption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6200" y="284988"/>
            <a:ext cx="69564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Occupancy</a:t>
            </a:r>
            <a:r>
              <a:rPr sz="4400" spc="-40" dirty="0"/>
              <a:t> </a:t>
            </a:r>
            <a:r>
              <a:rPr sz="4400" spc="-5" dirty="0"/>
              <a:t>underestimation</a:t>
            </a:r>
            <a:endParaRPr sz="4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440248" y="2211802"/>
          <a:ext cx="2273299" cy="3078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2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41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4810"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5F5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A8B2B2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A8B2B2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5F5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A8B2B2"/>
                      </a:solidFill>
                      <a:prstDash val="solid"/>
                    </a:lnB>
                    <a:solidFill>
                      <a:srgbClr val="FF5F5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A8B2B2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5F5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A8B2B2"/>
                      </a:solidFill>
                      <a:prstDash val="solid"/>
                    </a:lnL>
                    <a:lnR w="19050">
                      <a:solidFill>
                        <a:srgbClr val="A8B2B2"/>
                      </a:solidFill>
                      <a:prstDash val="solid"/>
                    </a:lnR>
                    <a:lnT w="19050">
                      <a:solidFill>
                        <a:srgbClr val="A8B2B2"/>
                      </a:solidFill>
                      <a:prstDash val="solid"/>
                    </a:lnT>
                    <a:lnB w="19050">
                      <a:solidFill>
                        <a:srgbClr val="A8B2B2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A8B2B2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A8B2B2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5F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5F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023043" y="2211801"/>
          <a:ext cx="2273299" cy="3078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2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41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4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A8B2B2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A8B2B2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A8B2B2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A8B2B2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A8B2B2"/>
                      </a:solidFill>
                      <a:prstDash val="solid"/>
                    </a:lnL>
                    <a:lnR w="19050">
                      <a:solidFill>
                        <a:srgbClr val="A8B2B2"/>
                      </a:solidFill>
                      <a:prstDash val="solid"/>
                    </a:lnR>
                    <a:lnT w="19050">
                      <a:solidFill>
                        <a:srgbClr val="A8B2B2"/>
                      </a:solidFill>
                      <a:prstDash val="solid"/>
                    </a:lnT>
                    <a:lnB w="19050">
                      <a:solidFill>
                        <a:srgbClr val="A8B2B2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A8B2B2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A8B2B2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259267" y="5377179"/>
            <a:ext cx="366585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True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occupancy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25%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77692" y="5340603"/>
            <a:ext cx="6399530" cy="116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Species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detected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occupied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sites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55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Naive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occupancy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estimate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6/40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15%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8600" y="284988"/>
            <a:ext cx="91916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48475" algn="l"/>
              </a:tabLst>
            </a:pPr>
            <a:r>
              <a:rPr sz="4400" spc="-5" dirty="0"/>
              <a:t>Dynamic</a:t>
            </a:r>
            <a:r>
              <a:rPr sz="4400" spc="10" dirty="0"/>
              <a:t> </a:t>
            </a:r>
            <a:r>
              <a:rPr sz="4400" dirty="0"/>
              <a:t>occupancy</a:t>
            </a:r>
            <a:r>
              <a:rPr sz="4400" spc="15" dirty="0"/>
              <a:t> </a:t>
            </a:r>
            <a:r>
              <a:rPr sz="4400" spc="-5" dirty="0"/>
              <a:t>model	likelihood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0252717" y="1515364"/>
            <a:ext cx="1640205" cy="183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sz="1600" spc="-650" dirty="0">
                <a:solidFill>
                  <a:srgbClr val="FFFFFF"/>
                </a:solidFill>
                <a:latin typeface="Symbol"/>
                <a:cs typeface="Symbol"/>
              </a:rPr>
              <a:t></a:t>
            </a:r>
            <a:r>
              <a:rPr sz="1650" spc="-975" baseline="-15151" dirty="0">
                <a:solidFill>
                  <a:srgbClr val="FFFFFF"/>
                </a:solidFill>
                <a:latin typeface="Symbol"/>
                <a:cs typeface="Symbol"/>
              </a:rPr>
              <a:t></a:t>
            </a:r>
            <a:r>
              <a:rPr sz="1650" spc="165" baseline="-1515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occupancy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16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6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detection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1600" spc="-440" dirty="0">
                <a:solidFill>
                  <a:srgbClr val="FFFFFF"/>
                </a:solidFill>
                <a:latin typeface="Symbol"/>
                <a:cs typeface="Symbol"/>
              </a:rPr>
              <a:t></a:t>
            </a:r>
            <a:r>
              <a:rPr sz="1600" spc="-4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44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sa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1600" spc="-250" dirty="0">
                <a:solidFill>
                  <a:srgbClr val="FFFFFF"/>
                </a:solidFill>
                <a:latin typeface="Symbol"/>
                <a:cs typeface="Symbol"/>
              </a:rPr>
              <a:t></a:t>
            </a:r>
            <a:r>
              <a:rPr sz="16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ex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nc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8261" y="4258564"/>
            <a:ext cx="7820659" cy="1735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2800" spc="-204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10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000) = </a:t>
            </a:r>
            <a:r>
              <a:rPr sz="2800" spc="-1400" dirty="0">
                <a:solidFill>
                  <a:srgbClr val="FF0000"/>
                </a:solidFill>
                <a:latin typeface="Symbol"/>
                <a:cs typeface="Symbol"/>
              </a:rPr>
              <a:t></a:t>
            </a:r>
            <a:r>
              <a:rPr sz="2850" baseline="-17543" dirty="0">
                <a:solidFill>
                  <a:srgbClr val="FF0000"/>
                </a:solidFill>
                <a:latin typeface="Symbol"/>
                <a:cs typeface="Symbol"/>
              </a:rPr>
              <a:t></a:t>
            </a:r>
            <a:r>
              <a:rPr sz="2850" baseline="-17543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spc="-284" baseline="-17543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p p </a:t>
            </a:r>
            <a:r>
              <a:rPr sz="2800" spc="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1 – </a:t>
            </a:r>
            <a:r>
              <a:rPr sz="2800" i="1" spc="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38100" marR="30480">
              <a:lnSpc>
                <a:spcPct val="100699"/>
              </a:lnSpc>
              <a:spcBef>
                <a:spcPts val="3335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Three replicated surveys or secondary occasions </a:t>
            </a:r>
            <a:r>
              <a:rPr sz="2800" spc="-7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Closure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assumption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8600" y="284988"/>
            <a:ext cx="91916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48475" algn="l"/>
              </a:tabLst>
            </a:pPr>
            <a:r>
              <a:rPr sz="4400" spc="-5" dirty="0"/>
              <a:t>Dynamic</a:t>
            </a:r>
            <a:r>
              <a:rPr sz="4400" spc="10" dirty="0"/>
              <a:t> </a:t>
            </a:r>
            <a:r>
              <a:rPr sz="4400" dirty="0"/>
              <a:t>occupancy</a:t>
            </a:r>
            <a:r>
              <a:rPr sz="4400" spc="15" dirty="0"/>
              <a:t> </a:t>
            </a:r>
            <a:r>
              <a:rPr sz="4400" spc="-5" dirty="0"/>
              <a:t>model	likelihood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0252717" y="1515364"/>
            <a:ext cx="1640205" cy="183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sz="1600" spc="-650" dirty="0">
                <a:solidFill>
                  <a:srgbClr val="FFFFFF"/>
                </a:solidFill>
                <a:latin typeface="Symbol"/>
                <a:cs typeface="Symbol"/>
              </a:rPr>
              <a:t></a:t>
            </a:r>
            <a:r>
              <a:rPr sz="1650" spc="-975" baseline="-15151" dirty="0">
                <a:solidFill>
                  <a:srgbClr val="FFFFFF"/>
                </a:solidFill>
                <a:latin typeface="Symbol"/>
                <a:cs typeface="Symbol"/>
              </a:rPr>
              <a:t></a:t>
            </a:r>
            <a:r>
              <a:rPr sz="1650" spc="165" baseline="-1515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occupancy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16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6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detection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1600" spc="-440" dirty="0">
                <a:solidFill>
                  <a:srgbClr val="FFFFFF"/>
                </a:solidFill>
                <a:latin typeface="Symbol"/>
                <a:cs typeface="Symbol"/>
              </a:rPr>
              <a:t></a:t>
            </a:r>
            <a:r>
              <a:rPr sz="1600" spc="-4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44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sa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1600" spc="-250" dirty="0">
                <a:solidFill>
                  <a:srgbClr val="FFFFFF"/>
                </a:solidFill>
                <a:latin typeface="Symbol"/>
                <a:cs typeface="Symbol"/>
              </a:rPr>
              <a:t></a:t>
            </a:r>
            <a:r>
              <a:rPr sz="16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ex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nc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8268" y="4258564"/>
            <a:ext cx="69176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r(</a:t>
            </a:r>
            <a:r>
              <a:rPr sz="2800" spc="-20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0 </a:t>
            </a:r>
            <a:r>
              <a:rPr sz="2800" spc="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00) = </a:t>
            </a:r>
            <a:r>
              <a:rPr sz="2800" spc="-1415" dirty="0">
                <a:solidFill>
                  <a:srgbClr val="FFFFFF"/>
                </a:solidFill>
                <a:latin typeface="Symbol"/>
                <a:cs typeface="Symbol"/>
              </a:rPr>
              <a:t></a:t>
            </a:r>
            <a:r>
              <a:rPr sz="2850" baseline="-17543" dirty="0">
                <a:solidFill>
                  <a:srgbClr val="FFFFFF"/>
                </a:solidFill>
                <a:latin typeface="Symbol"/>
                <a:cs typeface="Symbol"/>
              </a:rPr>
              <a:t></a:t>
            </a:r>
            <a:r>
              <a:rPr sz="2850" baseline="-1754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spc="-284" baseline="-1754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FFFF"/>
                </a:solidFill>
                <a:latin typeface="Arial"/>
                <a:cs typeface="Arial"/>
              </a:rPr>
              <a:t>p p 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1 – </a:t>
            </a:r>
            <a:r>
              <a:rPr sz="2800" i="1" spc="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)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[</a:t>
            </a:r>
            <a:r>
              <a:rPr sz="28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210" dirty="0">
                <a:solidFill>
                  <a:srgbClr val="FF0000"/>
                </a:solidFill>
                <a:latin typeface="Symbol"/>
                <a:cs typeface="Symbol"/>
              </a:rPr>
              <a:t></a:t>
            </a:r>
            <a:r>
              <a:rPr sz="2800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1 – </a:t>
            </a:r>
            <a:r>
              <a:rPr sz="2800" spc="-215" dirty="0">
                <a:solidFill>
                  <a:srgbClr val="FF0000"/>
                </a:solidFill>
                <a:latin typeface="Symbol"/>
                <a:cs typeface="Symbol"/>
              </a:rPr>
              <a:t>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</a:t>
            </a:r>
            <a:r>
              <a:rPr sz="2800" spc="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…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375" dirty="0">
                <a:solidFill>
                  <a:srgbClr val="FF0000"/>
                </a:solidFill>
                <a:latin typeface="Arial"/>
                <a:cs typeface="Arial"/>
              </a:rPr>
              <a:t>]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8600" y="284988"/>
            <a:ext cx="91916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48475" algn="l"/>
              </a:tabLst>
            </a:pPr>
            <a:r>
              <a:rPr sz="4400" spc="-5" dirty="0"/>
              <a:t>Dynamic</a:t>
            </a:r>
            <a:r>
              <a:rPr sz="4400" spc="10" dirty="0"/>
              <a:t> </a:t>
            </a:r>
            <a:r>
              <a:rPr sz="4400" dirty="0"/>
              <a:t>occupancy</a:t>
            </a:r>
            <a:r>
              <a:rPr sz="4400" spc="15" dirty="0"/>
              <a:t> </a:t>
            </a:r>
            <a:r>
              <a:rPr sz="4400" spc="-5" dirty="0"/>
              <a:t>model	likelihood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0252717" y="1515364"/>
            <a:ext cx="1640205" cy="183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sz="1600" spc="-650" dirty="0">
                <a:solidFill>
                  <a:srgbClr val="FFFFFF"/>
                </a:solidFill>
                <a:latin typeface="Symbol"/>
                <a:cs typeface="Symbol"/>
              </a:rPr>
              <a:t></a:t>
            </a:r>
            <a:r>
              <a:rPr sz="1650" spc="-975" baseline="-15151" dirty="0">
                <a:solidFill>
                  <a:srgbClr val="FFFFFF"/>
                </a:solidFill>
                <a:latin typeface="Symbol"/>
                <a:cs typeface="Symbol"/>
              </a:rPr>
              <a:t></a:t>
            </a:r>
            <a:r>
              <a:rPr sz="1650" spc="165" baseline="-1515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occupancy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16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6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detection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1600" spc="-440" dirty="0">
                <a:solidFill>
                  <a:srgbClr val="FFFFFF"/>
                </a:solidFill>
                <a:latin typeface="Symbol"/>
                <a:cs typeface="Symbol"/>
              </a:rPr>
              <a:t></a:t>
            </a:r>
            <a:r>
              <a:rPr sz="1600" spc="-4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44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sa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1600" spc="-250" dirty="0">
                <a:solidFill>
                  <a:srgbClr val="FFFFFF"/>
                </a:solidFill>
                <a:latin typeface="Symbol"/>
                <a:cs typeface="Symbol"/>
              </a:rPr>
              <a:t></a:t>
            </a:r>
            <a:r>
              <a:rPr sz="16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ex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nc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8268" y="4258564"/>
            <a:ext cx="98501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r(</a:t>
            </a:r>
            <a:r>
              <a:rPr sz="2800" spc="-20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FF0000"/>
                </a:solidFill>
                <a:latin typeface="Arial"/>
                <a:cs typeface="Arial"/>
              </a:rPr>
              <a:t>000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) =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400" dirty="0">
                <a:solidFill>
                  <a:srgbClr val="FFFFFF"/>
                </a:solidFill>
                <a:latin typeface="Symbol"/>
                <a:cs typeface="Symbol"/>
              </a:rPr>
              <a:t></a:t>
            </a:r>
            <a:r>
              <a:rPr sz="2850" baseline="-17543" dirty="0">
                <a:solidFill>
                  <a:srgbClr val="FFFFFF"/>
                </a:solidFill>
                <a:latin typeface="Symbol"/>
                <a:cs typeface="Symbol"/>
              </a:rPr>
              <a:t></a:t>
            </a:r>
            <a:r>
              <a:rPr sz="2850" baseline="-1754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spc="-284" baseline="-1754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FFFF"/>
                </a:solidFill>
                <a:latin typeface="Arial"/>
                <a:cs typeface="Arial"/>
              </a:rPr>
              <a:t>p p 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1 – </a:t>
            </a:r>
            <a:r>
              <a:rPr sz="2800" i="1" spc="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)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[</a:t>
            </a:r>
            <a:r>
              <a:rPr sz="28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150" dirty="0">
                <a:solidFill>
                  <a:srgbClr val="FF0000"/>
                </a:solidFill>
                <a:latin typeface="Symbol"/>
                <a:cs typeface="Symbol"/>
              </a:rPr>
              <a:t></a:t>
            </a:r>
            <a:r>
              <a:rPr sz="2800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1 – </a:t>
            </a:r>
            <a:r>
              <a:rPr sz="2800" spc="-155" dirty="0">
                <a:solidFill>
                  <a:srgbClr val="FF0000"/>
                </a:solidFill>
                <a:latin typeface="Symbol"/>
                <a:cs typeface="Symbol"/>
              </a:rPr>
              <a:t>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</a:t>
            </a:r>
            <a:r>
              <a:rPr sz="2800" spc="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1 – </a:t>
            </a:r>
            <a:r>
              <a:rPr sz="2800" i="1" spc="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800" spc="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1 – </a:t>
            </a:r>
            <a:r>
              <a:rPr sz="2800" i="1" spc="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800" spc="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1 – </a:t>
            </a:r>
            <a:r>
              <a:rPr sz="2800" i="1" spc="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) ]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8600" y="284988"/>
            <a:ext cx="91916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48475" algn="l"/>
              </a:tabLst>
            </a:pPr>
            <a:r>
              <a:rPr sz="4400" spc="-5" dirty="0"/>
              <a:t>Dynamic</a:t>
            </a:r>
            <a:r>
              <a:rPr sz="4400" spc="10" dirty="0"/>
              <a:t> </a:t>
            </a:r>
            <a:r>
              <a:rPr sz="4400" dirty="0"/>
              <a:t>occupancy</a:t>
            </a:r>
            <a:r>
              <a:rPr sz="4400" spc="15" dirty="0"/>
              <a:t> </a:t>
            </a:r>
            <a:r>
              <a:rPr sz="4400" spc="-5" dirty="0"/>
              <a:t>model	likelihood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0252717" y="1515364"/>
            <a:ext cx="1640205" cy="183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sz="1600" spc="-650" dirty="0">
                <a:solidFill>
                  <a:srgbClr val="FFFFFF"/>
                </a:solidFill>
                <a:latin typeface="Symbol"/>
                <a:cs typeface="Symbol"/>
              </a:rPr>
              <a:t></a:t>
            </a:r>
            <a:r>
              <a:rPr sz="1650" spc="-975" baseline="-15151" dirty="0">
                <a:solidFill>
                  <a:srgbClr val="FFFFFF"/>
                </a:solidFill>
                <a:latin typeface="Symbol"/>
                <a:cs typeface="Symbol"/>
              </a:rPr>
              <a:t></a:t>
            </a:r>
            <a:r>
              <a:rPr sz="1650" spc="165" baseline="-1515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occupancy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16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6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detection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1600" spc="-440" dirty="0">
                <a:solidFill>
                  <a:srgbClr val="FFFFFF"/>
                </a:solidFill>
                <a:latin typeface="Symbol"/>
                <a:cs typeface="Symbol"/>
              </a:rPr>
              <a:t></a:t>
            </a:r>
            <a:r>
              <a:rPr sz="1600" spc="-4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44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sa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1600" spc="-250" dirty="0">
                <a:solidFill>
                  <a:srgbClr val="FFFFFF"/>
                </a:solidFill>
                <a:latin typeface="Symbol"/>
                <a:cs typeface="Symbol"/>
              </a:rPr>
              <a:t></a:t>
            </a:r>
            <a:r>
              <a:rPr sz="16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ex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nc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3661" y="4258564"/>
            <a:ext cx="24714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Pr(000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010)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125" b="1" spc="30" baseline="1010" dirty="0">
                <a:solidFill>
                  <a:srgbClr val="FFFFFF"/>
                </a:solidFill>
                <a:latin typeface="Symbol"/>
                <a:cs typeface="Symbol"/>
              </a:rPr>
              <a:t></a:t>
            </a:r>
            <a:endParaRPr sz="4125" baseline="101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8600" y="284988"/>
            <a:ext cx="91916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48475" algn="l"/>
              </a:tabLst>
            </a:pPr>
            <a:r>
              <a:rPr sz="4400" spc="-5" dirty="0"/>
              <a:t>Dynamic</a:t>
            </a:r>
            <a:r>
              <a:rPr sz="4400" spc="10" dirty="0"/>
              <a:t> </a:t>
            </a:r>
            <a:r>
              <a:rPr sz="4400" dirty="0"/>
              <a:t>occupancy</a:t>
            </a:r>
            <a:r>
              <a:rPr sz="4400" spc="15" dirty="0"/>
              <a:t> </a:t>
            </a:r>
            <a:r>
              <a:rPr sz="4400" spc="-5" dirty="0"/>
              <a:t>model	likelihood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0252717" y="1515364"/>
            <a:ext cx="1640205" cy="183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sz="1600" spc="-650" dirty="0">
                <a:solidFill>
                  <a:srgbClr val="FFFFFF"/>
                </a:solidFill>
                <a:latin typeface="Symbol"/>
                <a:cs typeface="Symbol"/>
              </a:rPr>
              <a:t></a:t>
            </a:r>
            <a:r>
              <a:rPr sz="1650" spc="-975" baseline="-15151" dirty="0">
                <a:solidFill>
                  <a:srgbClr val="FFFFFF"/>
                </a:solidFill>
                <a:latin typeface="Symbol"/>
                <a:cs typeface="Symbol"/>
              </a:rPr>
              <a:t></a:t>
            </a:r>
            <a:r>
              <a:rPr sz="1650" spc="165" baseline="-1515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occupancy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16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6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detection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1600" spc="-440" dirty="0">
                <a:solidFill>
                  <a:srgbClr val="FFFFFF"/>
                </a:solidFill>
                <a:latin typeface="Symbol"/>
                <a:cs typeface="Symbol"/>
              </a:rPr>
              <a:t></a:t>
            </a:r>
            <a:r>
              <a:rPr sz="1600" spc="-4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44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sa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1600" spc="-250" dirty="0">
                <a:solidFill>
                  <a:srgbClr val="FFFFFF"/>
                </a:solidFill>
                <a:latin typeface="Symbol"/>
                <a:cs typeface="Symbol"/>
              </a:rPr>
              <a:t></a:t>
            </a:r>
            <a:r>
              <a:rPr sz="16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ex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nc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8261" y="4260595"/>
            <a:ext cx="95180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r(00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0 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010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) = [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1789" dirty="0">
                <a:solidFill>
                  <a:srgbClr val="FFFFFF"/>
                </a:solidFill>
                <a:latin typeface="Symbol"/>
                <a:cs typeface="Symbol"/>
              </a:rPr>
              <a:t></a:t>
            </a:r>
            <a:r>
              <a:rPr sz="3600" spc="-1535" dirty="0">
                <a:solidFill>
                  <a:srgbClr val="FFFFFF"/>
                </a:solidFill>
                <a:latin typeface="Symbol"/>
                <a:cs typeface="Symbol"/>
              </a:rPr>
              <a:t></a:t>
            </a:r>
            <a:r>
              <a:rPr sz="2850" baseline="-17543" dirty="0">
                <a:solidFill>
                  <a:srgbClr val="FFFFFF"/>
                </a:solidFill>
                <a:latin typeface="Symbol"/>
                <a:cs typeface="Symbol"/>
              </a:rPr>
              <a:t></a:t>
            </a:r>
            <a:r>
              <a:rPr sz="2850" baseline="-1754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spc="-284" baseline="-1754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1 – </a:t>
            </a:r>
            <a:r>
              <a:rPr sz="2800" i="1" spc="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) 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1 </a:t>
            </a:r>
            <a:r>
              <a:rPr sz="2800" i="1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2800" i="1" spc="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) 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1 – </a:t>
            </a:r>
            <a:r>
              <a:rPr sz="2800" i="1" spc="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) 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1 – </a:t>
            </a:r>
            <a:r>
              <a:rPr sz="2800" spc="-180" dirty="0">
                <a:solidFill>
                  <a:srgbClr val="FFFFFF"/>
                </a:solidFill>
                <a:latin typeface="Symbol"/>
                <a:cs typeface="Symbol"/>
              </a:rPr>
              <a:t>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) +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1 – </a:t>
            </a:r>
            <a:r>
              <a:rPr sz="2800" spc="-1255" dirty="0">
                <a:solidFill>
                  <a:srgbClr val="FFFFFF"/>
                </a:solidFill>
                <a:latin typeface="Symbol"/>
                <a:cs typeface="Symbol"/>
              </a:rPr>
              <a:t></a:t>
            </a:r>
            <a:r>
              <a:rPr sz="2850" spc="-22" baseline="-17543" dirty="0">
                <a:solidFill>
                  <a:srgbClr val="FFFFFF"/>
                </a:solidFill>
                <a:latin typeface="Symbol"/>
                <a:cs typeface="Symbol"/>
              </a:rPr>
              <a:t></a:t>
            </a:r>
            <a:r>
              <a:rPr sz="2800" dirty="0">
                <a:solidFill>
                  <a:srgbClr val="FFFFFF"/>
                </a:solidFill>
                <a:latin typeface="Symbol"/>
                <a:cs typeface="Symbol"/>
              </a:rPr>
              <a:t></a:t>
            </a:r>
            <a:r>
              <a:rPr sz="28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770" dirty="0">
                <a:solidFill>
                  <a:srgbClr val="FFFFFF"/>
                </a:solidFill>
                <a:latin typeface="Symbol"/>
                <a:cs typeface="Symbol"/>
              </a:rPr>
              <a:t>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Symbol"/>
                <a:cs typeface="Symbol"/>
              </a:rPr>
              <a:t></a:t>
            </a:r>
            <a:endParaRPr sz="28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8600" y="284988"/>
            <a:ext cx="91916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48475" algn="l"/>
              </a:tabLst>
            </a:pPr>
            <a:r>
              <a:rPr sz="4400" spc="-5" dirty="0"/>
              <a:t>Dynamic</a:t>
            </a:r>
            <a:r>
              <a:rPr sz="4400" spc="10" dirty="0"/>
              <a:t> </a:t>
            </a:r>
            <a:r>
              <a:rPr sz="4400" dirty="0"/>
              <a:t>occupancy</a:t>
            </a:r>
            <a:r>
              <a:rPr sz="4400" spc="15" dirty="0"/>
              <a:t> </a:t>
            </a:r>
            <a:r>
              <a:rPr sz="4400" spc="-5" dirty="0"/>
              <a:t>model	likelihood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0252717" y="1515364"/>
            <a:ext cx="1640205" cy="183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sz="1600" spc="-650" dirty="0">
                <a:solidFill>
                  <a:srgbClr val="FFFFFF"/>
                </a:solidFill>
                <a:latin typeface="Symbol"/>
                <a:cs typeface="Symbol"/>
              </a:rPr>
              <a:t></a:t>
            </a:r>
            <a:r>
              <a:rPr sz="1650" spc="-975" baseline="-15151" dirty="0">
                <a:solidFill>
                  <a:srgbClr val="FFFFFF"/>
                </a:solidFill>
                <a:latin typeface="Symbol"/>
                <a:cs typeface="Symbol"/>
              </a:rPr>
              <a:t></a:t>
            </a:r>
            <a:r>
              <a:rPr sz="1650" spc="165" baseline="-1515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occupancy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16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6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detection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1600" spc="-440" dirty="0">
                <a:solidFill>
                  <a:srgbClr val="FFFFFF"/>
                </a:solidFill>
                <a:latin typeface="Symbol"/>
                <a:cs typeface="Symbol"/>
              </a:rPr>
              <a:t></a:t>
            </a:r>
            <a:r>
              <a:rPr sz="1600" spc="-4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44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sa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1600" spc="-250" dirty="0">
                <a:solidFill>
                  <a:srgbClr val="FFFFFF"/>
                </a:solidFill>
                <a:latin typeface="Symbol"/>
                <a:cs typeface="Symbol"/>
              </a:rPr>
              <a:t></a:t>
            </a:r>
            <a:r>
              <a:rPr sz="16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ex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nc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8261" y="4258564"/>
            <a:ext cx="9448165" cy="885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r(00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0 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010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) = [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320" dirty="0">
                <a:solidFill>
                  <a:srgbClr val="FFFFFF"/>
                </a:solidFill>
                <a:latin typeface="Symbol"/>
                <a:cs typeface="Symbol"/>
              </a:rPr>
              <a:t></a:t>
            </a:r>
            <a:r>
              <a:rPr sz="2850" baseline="-17543" dirty="0">
                <a:solidFill>
                  <a:srgbClr val="FFFFFF"/>
                </a:solidFill>
                <a:latin typeface="Symbol"/>
                <a:cs typeface="Symbol"/>
              </a:rPr>
              <a:t></a:t>
            </a:r>
            <a:r>
              <a:rPr sz="2850" baseline="-1754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spc="-284" baseline="-1754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1 – </a:t>
            </a:r>
            <a:r>
              <a:rPr sz="2800" i="1" spc="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) 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1 </a:t>
            </a:r>
            <a:r>
              <a:rPr sz="2800" i="1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2800" i="1" spc="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) 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1 – </a:t>
            </a:r>
            <a:r>
              <a:rPr sz="2800" i="1" spc="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) 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1 – </a:t>
            </a:r>
            <a:r>
              <a:rPr sz="2800" spc="-180" dirty="0">
                <a:solidFill>
                  <a:srgbClr val="FFFFFF"/>
                </a:solidFill>
                <a:latin typeface="Symbol"/>
                <a:cs typeface="Symbol"/>
              </a:rPr>
              <a:t>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) +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1 – </a:t>
            </a:r>
            <a:r>
              <a:rPr sz="2800" spc="-1320" dirty="0">
                <a:solidFill>
                  <a:srgbClr val="FFFFFF"/>
                </a:solidFill>
                <a:latin typeface="Symbol"/>
                <a:cs typeface="Symbol"/>
              </a:rPr>
              <a:t></a:t>
            </a:r>
            <a:r>
              <a:rPr sz="2850" spc="-22" baseline="-17543" dirty="0">
                <a:solidFill>
                  <a:srgbClr val="FFFFFF"/>
                </a:solidFill>
                <a:latin typeface="Symbol"/>
                <a:cs typeface="Symbol"/>
              </a:rPr>
              <a:t></a:t>
            </a:r>
            <a:r>
              <a:rPr sz="2800" dirty="0">
                <a:solidFill>
                  <a:srgbClr val="FFFFFF"/>
                </a:solidFill>
                <a:latin typeface="Symbol"/>
                <a:cs typeface="Symbol"/>
              </a:rPr>
              <a:t></a:t>
            </a:r>
            <a:r>
              <a:rPr sz="28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770" dirty="0">
                <a:solidFill>
                  <a:srgbClr val="FFFFFF"/>
                </a:solidFill>
                <a:latin typeface="Symbol"/>
                <a:cs typeface="Symbol"/>
              </a:rPr>
              <a:t>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Symbol"/>
                <a:cs typeface="Symbol"/>
              </a:rPr>
              <a:t></a:t>
            </a:r>
            <a:endParaRPr sz="2800">
              <a:latin typeface="Symbol"/>
              <a:cs typeface="Symbol"/>
            </a:endParaRPr>
          </a:p>
          <a:p>
            <a:pPr marR="403225" algn="ctr">
              <a:lnSpc>
                <a:spcPct val="100000"/>
              </a:lnSpc>
              <a:spcBef>
                <a:spcPts val="45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800" i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7436" y="284988"/>
            <a:ext cx="49345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Derived</a:t>
            </a:r>
            <a:r>
              <a:rPr sz="4400" spc="-40" dirty="0"/>
              <a:t> </a:t>
            </a:r>
            <a:r>
              <a:rPr sz="4400" spc="-5" dirty="0"/>
              <a:t>parameters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0290817" y="1515364"/>
            <a:ext cx="15640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spc="-650" dirty="0">
                <a:solidFill>
                  <a:srgbClr val="FFFFFF"/>
                </a:solidFill>
                <a:latin typeface="Symbol"/>
                <a:cs typeface="Symbol"/>
              </a:rPr>
              <a:t></a:t>
            </a:r>
            <a:r>
              <a:rPr sz="1650" spc="-975" baseline="-15151" dirty="0">
                <a:solidFill>
                  <a:srgbClr val="FFFFFF"/>
                </a:solidFill>
                <a:latin typeface="Symbol"/>
                <a:cs typeface="Symbol"/>
              </a:rPr>
              <a:t></a:t>
            </a:r>
            <a:r>
              <a:rPr sz="1650" spc="165" baseline="-1515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occupancy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16217" y="2033523"/>
            <a:ext cx="12750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600" i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detection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16217" y="2554732"/>
            <a:ext cx="15341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40" dirty="0">
                <a:solidFill>
                  <a:srgbClr val="FFFFFF"/>
                </a:solidFill>
                <a:latin typeface="Symbol"/>
                <a:cs typeface="Symbol"/>
              </a:rPr>
              <a:t></a:t>
            </a:r>
            <a:r>
              <a:rPr sz="1600" spc="-4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44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sa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16217" y="3075940"/>
            <a:ext cx="13087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75" dirty="0">
                <a:solidFill>
                  <a:srgbClr val="FFFFFF"/>
                </a:solidFill>
                <a:latin typeface="Symbol"/>
                <a:cs typeface="Symbol"/>
              </a:rPr>
              <a:t></a:t>
            </a:r>
            <a:r>
              <a:rPr sz="16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ex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nc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8260" y="1663699"/>
            <a:ext cx="6493510" cy="1677670"/>
          </a:xfrm>
          <a:prstGeom prst="rect">
            <a:avLst/>
          </a:prstGeom>
        </p:spPr>
        <p:txBody>
          <a:bodyPr vert="horz" wrap="square" lIns="0" tIns="2901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85"/>
              </a:spcBef>
            </a:pPr>
            <a:r>
              <a:rPr sz="3600" dirty="0">
                <a:solidFill>
                  <a:srgbClr val="A6A6A6"/>
                </a:solidFill>
                <a:latin typeface="Arial"/>
                <a:cs typeface="Arial"/>
              </a:rPr>
              <a:t>-</a:t>
            </a:r>
            <a:r>
              <a:rPr sz="3600" spc="-55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Season-specific</a:t>
            </a:r>
            <a:r>
              <a:rPr sz="3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occupancy:</a:t>
            </a:r>
            <a:endParaRPr sz="3600">
              <a:latin typeface="Arial"/>
              <a:cs typeface="Arial"/>
            </a:endParaRPr>
          </a:p>
          <a:p>
            <a:pPr marL="914400" algn="ctr">
              <a:lnSpc>
                <a:spcPct val="100000"/>
              </a:lnSpc>
              <a:spcBef>
                <a:spcPts val="2180"/>
              </a:spcBef>
            </a:pPr>
            <a:r>
              <a:rPr sz="3600" spc="-1040" dirty="0">
                <a:solidFill>
                  <a:srgbClr val="FFFFFF"/>
                </a:solidFill>
                <a:latin typeface="Symbol"/>
                <a:cs typeface="Symbol"/>
              </a:rPr>
              <a:t></a:t>
            </a:r>
            <a:r>
              <a:rPr sz="3600" spc="-1535" dirty="0">
                <a:solidFill>
                  <a:srgbClr val="FFFFFF"/>
                </a:solidFill>
                <a:latin typeface="Symbol"/>
                <a:cs typeface="Symbol"/>
              </a:rPr>
              <a:t></a:t>
            </a:r>
            <a:r>
              <a:rPr sz="3600" spc="-7" baseline="-18518" dirty="0">
                <a:solidFill>
                  <a:srgbClr val="FFFFFF"/>
                </a:solidFill>
                <a:latin typeface="Arial"/>
                <a:cs typeface="Arial"/>
              </a:rPr>
              <a:t>t+</a:t>
            </a:r>
            <a:r>
              <a:rPr sz="3600" baseline="-1851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3600" spc="352" baseline="-185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1040" dirty="0">
                <a:solidFill>
                  <a:srgbClr val="FFFFFF"/>
                </a:solidFill>
                <a:latin typeface="Symbol"/>
                <a:cs typeface="Symbol"/>
              </a:rPr>
              <a:t></a:t>
            </a:r>
            <a:r>
              <a:rPr sz="3600" spc="-1535" dirty="0">
                <a:solidFill>
                  <a:srgbClr val="FFFFFF"/>
                </a:solidFill>
                <a:latin typeface="Symbol"/>
                <a:cs typeface="Symbol"/>
              </a:rPr>
              <a:t></a:t>
            </a:r>
            <a:r>
              <a:rPr sz="3600" baseline="-18518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600" spc="487" baseline="-185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670" dirty="0">
                <a:solidFill>
                  <a:srgbClr val="FFFFFF"/>
                </a:solidFill>
                <a:latin typeface="Symbol"/>
                <a:cs typeface="Symbol"/>
              </a:rPr>
              <a:t></a:t>
            </a:r>
            <a:r>
              <a:rPr sz="3600" spc="-7" baseline="-18518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(1 –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1040" dirty="0">
                <a:solidFill>
                  <a:srgbClr val="FFFFFF"/>
                </a:solidFill>
                <a:latin typeface="Symbol"/>
                <a:cs typeface="Symbol"/>
              </a:rPr>
              <a:t></a:t>
            </a:r>
            <a:r>
              <a:rPr sz="3600" spc="-1535" dirty="0">
                <a:solidFill>
                  <a:srgbClr val="FFFFFF"/>
                </a:solidFill>
                <a:latin typeface="Symbol"/>
                <a:cs typeface="Symbol"/>
              </a:rPr>
              <a:t></a:t>
            </a:r>
            <a:r>
              <a:rPr sz="3600" spc="-7" baseline="-18518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36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570" dirty="0">
                <a:solidFill>
                  <a:srgbClr val="FFFFFF"/>
                </a:solidFill>
                <a:latin typeface="Symbol"/>
                <a:cs typeface="Symbol"/>
              </a:rPr>
              <a:t></a:t>
            </a:r>
            <a:r>
              <a:rPr sz="3600" baseline="-18518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3600" baseline="-18518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8260" y="4153915"/>
            <a:ext cx="6370955" cy="1677670"/>
          </a:xfrm>
          <a:prstGeom prst="rect">
            <a:avLst/>
          </a:prstGeom>
        </p:spPr>
        <p:txBody>
          <a:bodyPr vert="horz" wrap="square" lIns="0" tIns="2901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85"/>
              </a:spcBef>
            </a:pPr>
            <a:r>
              <a:rPr sz="3600" dirty="0">
                <a:solidFill>
                  <a:srgbClr val="A6A6A6"/>
                </a:solidFill>
                <a:latin typeface="Arial"/>
                <a:cs typeface="Arial"/>
              </a:rPr>
              <a:t>-</a:t>
            </a:r>
            <a:r>
              <a:rPr sz="3600" spc="-50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Rate</a:t>
            </a:r>
            <a:r>
              <a:rPr sz="3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3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change</a:t>
            </a:r>
            <a:r>
              <a:rPr sz="3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3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occupancy:</a:t>
            </a:r>
            <a:endParaRPr sz="3600">
              <a:latin typeface="Arial"/>
              <a:cs typeface="Arial"/>
            </a:endParaRPr>
          </a:p>
          <a:p>
            <a:pPr marL="952500">
              <a:lnSpc>
                <a:spcPct val="100000"/>
              </a:lnSpc>
              <a:spcBef>
                <a:spcPts val="2180"/>
              </a:spcBef>
            </a:pPr>
            <a:r>
              <a:rPr sz="3600" spc="-630" dirty="0">
                <a:solidFill>
                  <a:srgbClr val="FFFFFF"/>
                </a:solidFill>
                <a:latin typeface="Symbol"/>
                <a:cs typeface="Symbol"/>
              </a:rPr>
              <a:t></a:t>
            </a:r>
            <a:r>
              <a:rPr sz="3600" baseline="-18518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600" spc="487" baseline="-185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1040" dirty="0">
                <a:solidFill>
                  <a:srgbClr val="FFFFFF"/>
                </a:solidFill>
                <a:latin typeface="Symbol"/>
                <a:cs typeface="Symbol"/>
              </a:rPr>
              <a:t></a:t>
            </a:r>
            <a:r>
              <a:rPr sz="3600" spc="-1535" dirty="0">
                <a:solidFill>
                  <a:srgbClr val="FFFFFF"/>
                </a:solidFill>
                <a:latin typeface="Symbol"/>
                <a:cs typeface="Symbol"/>
              </a:rPr>
              <a:t></a:t>
            </a:r>
            <a:r>
              <a:rPr sz="3600" spc="-7" baseline="-18518" dirty="0">
                <a:solidFill>
                  <a:srgbClr val="FFFFFF"/>
                </a:solidFill>
                <a:latin typeface="Arial"/>
                <a:cs typeface="Arial"/>
              </a:rPr>
              <a:t>t+</a:t>
            </a:r>
            <a:r>
              <a:rPr sz="3600" baseline="-1851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3600" spc="352" baseline="-185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i="1" dirty="0">
                <a:solidFill>
                  <a:srgbClr val="FFFFFF"/>
                </a:solidFill>
                <a:latin typeface="Symbol"/>
                <a:cs typeface="Symbol"/>
              </a:rPr>
              <a:t></a:t>
            </a:r>
            <a:r>
              <a:rPr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1040" dirty="0">
                <a:solidFill>
                  <a:srgbClr val="FFFFFF"/>
                </a:solidFill>
                <a:latin typeface="Symbol"/>
                <a:cs typeface="Symbol"/>
              </a:rPr>
              <a:t></a:t>
            </a:r>
            <a:r>
              <a:rPr sz="3600" spc="-1535" dirty="0">
                <a:solidFill>
                  <a:srgbClr val="FFFFFF"/>
                </a:solidFill>
                <a:latin typeface="Symbol"/>
                <a:cs typeface="Symbol"/>
              </a:rPr>
              <a:t></a:t>
            </a:r>
            <a:r>
              <a:rPr sz="3600" baseline="-18518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3600" baseline="-18518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8587" y="266191"/>
            <a:ext cx="6852284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5" dirty="0"/>
              <a:t>Dynamic</a:t>
            </a:r>
            <a:r>
              <a:rPr sz="4500" spc="-30" dirty="0"/>
              <a:t> </a:t>
            </a:r>
            <a:r>
              <a:rPr sz="4500" spc="-5" dirty="0"/>
              <a:t>occupancy</a:t>
            </a:r>
            <a:r>
              <a:rPr sz="4500" spc="-25" dirty="0"/>
              <a:t> </a:t>
            </a:r>
            <a:r>
              <a:rPr sz="4500" spc="-5" dirty="0"/>
              <a:t>model</a:t>
            </a:r>
            <a:endParaRPr sz="4500"/>
          </a:p>
        </p:txBody>
      </p:sp>
      <p:grpSp>
        <p:nvGrpSpPr>
          <p:cNvPr id="3" name="object 3"/>
          <p:cNvGrpSpPr/>
          <p:nvPr/>
        </p:nvGrpSpPr>
        <p:grpSpPr>
          <a:xfrm>
            <a:off x="483710" y="2368641"/>
            <a:ext cx="3481070" cy="1393190"/>
            <a:chOff x="483710" y="2368641"/>
            <a:chExt cx="3481070" cy="1393190"/>
          </a:xfrm>
        </p:grpSpPr>
        <p:sp>
          <p:nvSpPr>
            <p:cNvPr id="4" name="object 4"/>
            <p:cNvSpPr/>
            <p:nvPr/>
          </p:nvSpPr>
          <p:spPr>
            <a:xfrm>
              <a:off x="490060" y="2374991"/>
              <a:ext cx="3468370" cy="1380490"/>
            </a:xfrm>
            <a:custGeom>
              <a:avLst/>
              <a:gdLst/>
              <a:ahLst/>
              <a:cxnLst/>
              <a:rect l="l" t="t" r="r" b="b"/>
              <a:pathLst>
                <a:path w="3468370" h="1380489">
                  <a:moveTo>
                    <a:pt x="3468175" y="0"/>
                  </a:moveTo>
                  <a:lnTo>
                    <a:pt x="0" y="0"/>
                  </a:lnTo>
                  <a:lnTo>
                    <a:pt x="0" y="1379918"/>
                  </a:lnTo>
                  <a:lnTo>
                    <a:pt x="3468175" y="1379918"/>
                  </a:lnTo>
                  <a:lnTo>
                    <a:pt x="3468175" y="0"/>
                  </a:lnTo>
                  <a:close/>
                </a:path>
              </a:pathLst>
            </a:custGeom>
            <a:solidFill>
              <a:srgbClr val="00B0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0060" y="2374991"/>
              <a:ext cx="3468370" cy="1380490"/>
            </a:xfrm>
            <a:custGeom>
              <a:avLst/>
              <a:gdLst/>
              <a:ahLst/>
              <a:cxnLst/>
              <a:rect l="l" t="t" r="r" b="b"/>
              <a:pathLst>
                <a:path w="3468370" h="1380489">
                  <a:moveTo>
                    <a:pt x="0" y="0"/>
                  </a:moveTo>
                  <a:lnTo>
                    <a:pt x="3468176" y="0"/>
                  </a:lnTo>
                  <a:lnTo>
                    <a:pt x="3468176" y="1379918"/>
                  </a:lnTo>
                  <a:lnTo>
                    <a:pt x="0" y="137991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B0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93618" y="2368641"/>
            <a:ext cx="3468370" cy="1380490"/>
          </a:xfrm>
          <a:prstGeom prst="rect">
            <a:avLst/>
          </a:prstGeom>
          <a:solidFill>
            <a:srgbClr val="00B0EA"/>
          </a:solidFill>
        </p:spPr>
        <p:txBody>
          <a:bodyPr vert="horz" wrap="square" lIns="0" tIns="344805" rIns="0" bIns="0" rtlCol="0">
            <a:spAutoFit/>
          </a:bodyPr>
          <a:lstStyle/>
          <a:p>
            <a:pPr marL="389255">
              <a:lnSpc>
                <a:spcPct val="100000"/>
              </a:lnSpc>
              <a:spcBef>
                <a:spcPts val="2715"/>
              </a:spcBef>
              <a:tabLst>
                <a:tab pos="1715770" algn="l"/>
              </a:tabLst>
            </a:pP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Initial	states</a:t>
            </a:r>
            <a:endParaRPr sz="40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87268" y="3748561"/>
            <a:ext cx="3481070" cy="1769745"/>
            <a:chOff x="487268" y="3748561"/>
            <a:chExt cx="3481070" cy="1769745"/>
          </a:xfrm>
        </p:grpSpPr>
        <p:sp>
          <p:nvSpPr>
            <p:cNvPr id="8" name="object 8"/>
            <p:cNvSpPr/>
            <p:nvPr/>
          </p:nvSpPr>
          <p:spPr>
            <a:xfrm>
              <a:off x="493618" y="3754911"/>
              <a:ext cx="3468370" cy="1757045"/>
            </a:xfrm>
            <a:custGeom>
              <a:avLst/>
              <a:gdLst/>
              <a:ahLst/>
              <a:cxnLst/>
              <a:rect l="l" t="t" r="r" b="b"/>
              <a:pathLst>
                <a:path w="3468370" h="1757045">
                  <a:moveTo>
                    <a:pt x="3468176" y="0"/>
                  </a:moveTo>
                  <a:lnTo>
                    <a:pt x="0" y="0"/>
                  </a:lnTo>
                  <a:lnTo>
                    <a:pt x="0" y="1756799"/>
                  </a:lnTo>
                  <a:lnTo>
                    <a:pt x="3468176" y="1756799"/>
                  </a:lnTo>
                  <a:lnTo>
                    <a:pt x="34681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3618" y="3754911"/>
              <a:ext cx="3468370" cy="1757045"/>
            </a:xfrm>
            <a:custGeom>
              <a:avLst/>
              <a:gdLst/>
              <a:ahLst/>
              <a:cxnLst/>
              <a:rect l="l" t="t" r="r" b="b"/>
              <a:pathLst>
                <a:path w="3468370" h="1757045">
                  <a:moveTo>
                    <a:pt x="0" y="0"/>
                  </a:moveTo>
                  <a:lnTo>
                    <a:pt x="3468176" y="0"/>
                  </a:lnTo>
                  <a:lnTo>
                    <a:pt x="3468176" y="1756800"/>
                  </a:lnTo>
                  <a:lnTo>
                    <a:pt x="0" y="1756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CBE4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440989" y="2356030"/>
            <a:ext cx="3481070" cy="1393190"/>
            <a:chOff x="4440989" y="2356030"/>
            <a:chExt cx="3481070" cy="1393190"/>
          </a:xfrm>
        </p:grpSpPr>
        <p:sp>
          <p:nvSpPr>
            <p:cNvPr id="11" name="object 11"/>
            <p:cNvSpPr/>
            <p:nvPr/>
          </p:nvSpPr>
          <p:spPr>
            <a:xfrm>
              <a:off x="4447339" y="2362380"/>
              <a:ext cx="3468370" cy="1380490"/>
            </a:xfrm>
            <a:custGeom>
              <a:avLst/>
              <a:gdLst/>
              <a:ahLst/>
              <a:cxnLst/>
              <a:rect l="l" t="t" r="r" b="b"/>
              <a:pathLst>
                <a:path w="3468370" h="1380489">
                  <a:moveTo>
                    <a:pt x="3468175" y="0"/>
                  </a:moveTo>
                  <a:lnTo>
                    <a:pt x="0" y="0"/>
                  </a:lnTo>
                  <a:lnTo>
                    <a:pt x="0" y="1379917"/>
                  </a:lnTo>
                  <a:lnTo>
                    <a:pt x="3468175" y="1379917"/>
                  </a:lnTo>
                  <a:lnTo>
                    <a:pt x="3468175" y="0"/>
                  </a:lnTo>
                  <a:close/>
                </a:path>
              </a:pathLst>
            </a:custGeom>
            <a:solidFill>
              <a:srgbClr val="00B0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47339" y="2362380"/>
              <a:ext cx="3468370" cy="1380490"/>
            </a:xfrm>
            <a:custGeom>
              <a:avLst/>
              <a:gdLst/>
              <a:ahLst/>
              <a:cxnLst/>
              <a:rect l="l" t="t" r="r" b="b"/>
              <a:pathLst>
                <a:path w="3468370" h="1380489">
                  <a:moveTo>
                    <a:pt x="0" y="0"/>
                  </a:moveTo>
                  <a:lnTo>
                    <a:pt x="3468176" y="0"/>
                  </a:lnTo>
                  <a:lnTo>
                    <a:pt x="3468176" y="1379918"/>
                  </a:lnTo>
                  <a:lnTo>
                    <a:pt x="0" y="137991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B0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447339" y="2356030"/>
            <a:ext cx="3468370" cy="1392555"/>
          </a:xfrm>
          <a:prstGeom prst="rect">
            <a:avLst/>
          </a:prstGeom>
          <a:solidFill>
            <a:srgbClr val="00B0EA"/>
          </a:solidFill>
        </p:spPr>
        <p:txBody>
          <a:bodyPr vert="horz" wrap="square" lIns="0" tIns="171450" rIns="0" bIns="0" rtlCol="0">
            <a:spAutoFit/>
          </a:bodyPr>
          <a:lstStyle/>
          <a:p>
            <a:pPr marL="844550" marR="836930" indent="295910">
              <a:lnSpc>
                <a:spcPts val="4100"/>
              </a:lnSpc>
              <a:spcBef>
                <a:spcPts val="1350"/>
              </a:spcBef>
            </a:pP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State </a:t>
            </a: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rocess</a:t>
            </a:r>
            <a:endParaRPr sz="40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440989" y="3748561"/>
            <a:ext cx="3481070" cy="1769745"/>
            <a:chOff x="4440989" y="3748561"/>
            <a:chExt cx="3481070" cy="1769745"/>
          </a:xfrm>
        </p:grpSpPr>
        <p:sp>
          <p:nvSpPr>
            <p:cNvPr id="15" name="object 15"/>
            <p:cNvSpPr/>
            <p:nvPr/>
          </p:nvSpPr>
          <p:spPr>
            <a:xfrm>
              <a:off x="4447339" y="3754911"/>
              <a:ext cx="3468370" cy="1757045"/>
            </a:xfrm>
            <a:custGeom>
              <a:avLst/>
              <a:gdLst/>
              <a:ahLst/>
              <a:cxnLst/>
              <a:rect l="l" t="t" r="r" b="b"/>
              <a:pathLst>
                <a:path w="3468370" h="1757045">
                  <a:moveTo>
                    <a:pt x="3468175" y="0"/>
                  </a:moveTo>
                  <a:lnTo>
                    <a:pt x="0" y="0"/>
                  </a:lnTo>
                  <a:lnTo>
                    <a:pt x="0" y="1756799"/>
                  </a:lnTo>
                  <a:lnTo>
                    <a:pt x="3468175" y="1756799"/>
                  </a:lnTo>
                  <a:lnTo>
                    <a:pt x="34681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47339" y="3754911"/>
              <a:ext cx="3468370" cy="1757045"/>
            </a:xfrm>
            <a:custGeom>
              <a:avLst/>
              <a:gdLst/>
              <a:ahLst/>
              <a:cxnLst/>
              <a:rect l="l" t="t" r="r" b="b"/>
              <a:pathLst>
                <a:path w="3468370" h="1757045">
                  <a:moveTo>
                    <a:pt x="0" y="0"/>
                  </a:moveTo>
                  <a:lnTo>
                    <a:pt x="3468176" y="0"/>
                  </a:lnTo>
                  <a:lnTo>
                    <a:pt x="3468176" y="1756800"/>
                  </a:lnTo>
                  <a:lnTo>
                    <a:pt x="0" y="1756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CBE4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8394708" y="2368641"/>
            <a:ext cx="3481070" cy="1393190"/>
            <a:chOff x="8394708" y="2368641"/>
            <a:chExt cx="3481070" cy="1393190"/>
          </a:xfrm>
        </p:grpSpPr>
        <p:sp>
          <p:nvSpPr>
            <p:cNvPr id="18" name="object 18"/>
            <p:cNvSpPr/>
            <p:nvPr/>
          </p:nvSpPr>
          <p:spPr>
            <a:xfrm>
              <a:off x="8401058" y="2374991"/>
              <a:ext cx="3468370" cy="1380490"/>
            </a:xfrm>
            <a:custGeom>
              <a:avLst/>
              <a:gdLst/>
              <a:ahLst/>
              <a:cxnLst/>
              <a:rect l="l" t="t" r="r" b="b"/>
              <a:pathLst>
                <a:path w="3468370" h="1380489">
                  <a:moveTo>
                    <a:pt x="3468176" y="0"/>
                  </a:moveTo>
                  <a:lnTo>
                    <a:pt x="0" y="0"/>
                  </a:lnTo>
                  <a:lnTo>
                    <a:pt x="0" y="1379918"/>
                  </a:lnTo>
                  <a:lnTo>
                    <a:pt x="3468176" y="1379918"/>
                  </a:lnTo>
                  <a:lnTo>
                    <a:pt x="3468176" y="0"/>
                  </a:lnTo>
                  <a:close/>
                </a:path>
              </a:pathLst>
            </a:custGeom>
            <a:solidFill>
              <a:srgbClr val="00B0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401058" y="2374991"/>
              <a:ext cx="3468370" cy="1380490"/>
            </a:xfrm>
            <a:custGeom>
              <a:avLst/>
              <a:gdLst/>
              <a:ahLst/>
              <a:cxnLst/>
              <a:rect l="l" t="t" r="r" b="b"/>
              <a:pathLst>
                <a:path w="3468370" h="1380489">
                  <a:moveTo>
                    <a:pt x="0" y="0"/>
                  </a:moveTo>
                  <a:lnTo>
                    <a:pt x="3468176" y="0"/>
                  </a:lnTo>
                  <a:lnTo>
                    <a:pt x="3468176" y="1379918"/>
                  </a:lnTo>
                  <a:lnTo>
                    <a:pt x="0" y="137991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B0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401058" y="2368641"/>
            <a:ext cx="3468370" cy="1380490"/>
          </a:xfrm>
          <a:prstGeom prst="rect">
            <a:avLst/>
          </a:prstGeom>
          <a:solidFill>
            <a:srgbClr val="00B0EA"/>
          </a:solidFill>
        </p:spPr>
        <p:txBody>
          <a:bodyPr vert="horz" wrap="square" lIns="0" tIns="176530" rIns="0" bIns="0" rtlCol="0">
            <a:spAutoFit/>
          </a:bodyPr>
          <a:lstStyle/>
          <a:p>
            <a:pPr marL="844550" marR="356870" indent="-480695">
              <a:lnSpc>
                <a:spcPts val="4079"/>
              </a:lnSpc>
              <a:spcBef>
                <a:spcPts val="1390"/>
              </a:spcBef>
            </a:pP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servat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n 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endParaRPr sz="40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394708" y="3748561"/>
            <a:ext cx="3481070" cy="1769745"/>
            <a:chOff x="8394708" y="3748561"/>
            <a:chExt cx="3481070" cy="1769745"/>
          </a:xfrm>
        </p:grpSpPr>
        <p:sp>
          <p:nvSpPr>
            <p:cNvPr id="22" name="object 22"/>
            <p:cNvSpPr/>
            <p:nvPr/>
          </p:nvSpPr>
          <p:spPr>
            <a:xfrm>
              <a:off x="8401058" y="3754911"/>
              <a:ext cx="3468370" cy="1757045"/>
            </a:xfrm>
            <a:custGeom>
              <a:avLst/>
              <a:gdLst/>
              <a:ahLst/>
              <a:cxnLst/>
              <a:rect l="l" t="t" r="r" b="b"/>
              <a:pathLst>
                <a:path w="3468370" h="1757045">
                  <a:moveTo>
                    <a:pt x="3468176" y="0"/>
                  </a:moveTo>
                  <a:lnTo>
                    <a:pt x="0" y="0"/>
                  </a:lnTo>
                  <a:lnTo>
                    <a:pt x="0" y="1756799"/>
                  </a:lnTo>
                  <a:lnTo>
                    <a:pt x="3468176" y="1756799"/>
                  </a:lnTo>
                  <a:lnTo>
                    <a:pt x="34681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401058" y="3754911"/>
              <a:ext cx="3468370" cy="1757045"/>
            </a:xfrm>
            <a:custGeom>
              <a:avLst/>
              <a:gdLst/>
              <a:ahLst/>
              <a:cxnLst/>
              <a:rect l="l" t="t" r="r" b="b"/>
              <a:pathLst>
                <a:path w="3468370" h="1757045">
                  <a:moveTo>
                    <a:pt x="0" y="0"/>
                  </a:moveTo>
                  <a:lnTo>
                    <a:pt x="3468176" y="0"/>
                  </a:lnTo>
                  <a:lnTo>
                    <a:pt x="3468176" y="1756800"/>
                  </a:lnTo>
                  <a:lnTo>
                    <a:pt x="0" y="1756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CBE4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7049" y="3963988"/>
            <a:ext cx="3052706" cy="1265595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66221" y="3876691"/>
            <a:ext cx="3452686" cy="1503887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8678196" y="3824480"/>
            <a:ext cx="2872105" cy="1589405"/>
            <a:chOff x="8678196" y="3824480"/>
            <a:chExt cx="2872105" cy="1589405"/>
          </a:xfrm>
        </p:grpSpPr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78196" y="4255482"/>
              <a:ext cx="2871617" cy="115784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22713" y="3824480"/>
              <a:ext cx="1066143" cy="52644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72224" y="3824480"/>
              <a:ext cx="1031361" cy="526446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4934976" y="5680455"/>
            <a:ext cx="250126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dirty="0">
                <a:solidFill>
                  <a:srgbClr val="FFFFFF"/>
                </a:solidFill>
                <a:latin typeface="Arial"/>
                <a:cs typeface="Arial"/>
              </a:rPr>
              <a:t>Markov</a:t>
            </a:r>
            <a:r>
              <a:rPr sz="31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00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31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669171" y="5680455"/>
            <a:ext cx="120840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31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100" dirty="0">
                <a:solidFill>
                  <a:srgbClr val="FFFFFF"/>
                </a:solidFill>
                <a:latin typeface="Arial"/>
                <a:cs typeface="Arial"/>
              </a:rPr>
              <a:t>dden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939" y="311403"/>
            <a:ext cx="112115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Single-season is</a:t>
            </a:r>
            <a:r>
              <a:rPr sz="4000" dirty="0"/>
              <a:t> a </a:t>
            </a:r>
            <a:r>
              <a:rPr sz="4000" spc="-5" dirty="0"/>
              <a:t>particular</a:t>
            </a:r>
            <a:r>
              <a:rPr sz="4000" spc="5" dirty="0"/>
              <a:t> </a:t>
            </a:r>
            <a:r>
              <a:rPr sz="4000" dirty="0"/>
              <a:t>case of multi-season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984356" y="1940052"/>
            <a:ext cx="83724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iz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3200" spc="-880" dirty="0">
                <a:solidFill>
                  <a:srgbClr val="FFFFFF"/>
                </a:solidFill>
                <a:latin typeface="Symbol"/>
                <a:cs typeface="Symbol"/>
              </a:rPr>
              <a:t>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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 an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3200" spc="-355" dirty="0">
                <a:solidFill>
                  <a:srgbClr val="FFFFFF"/>
                </a:solidFill>
                <a:latin typeface="Symbol"/>
                <a:cs typeface="Symbol"/>
              </a:rPr>
              <a:t>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0)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15983" y="3113830"/>
            <a:ext cx="3481070" cy="1393190"/>
            <a:chOff x="415983" y="3113830"/>
            <a:chExt cx="3481070" cy="1393190"/>
          </a:xfrm>
        </p:grpSpPr>
        <p:sp>
          <p:nvSpPr>
            <p:cNvPr id="5" name="object 5"/>
            <p:cNvSpPr/>
            <p:nvPr/>
          </p:nvSpPr>
          <p:spPr>
            <a:xfrm>
              <a:off x="422333" y="3120180"/>
              <a:ext cx="3468370" cy="1363345"/>
            </a:xfrm>
            <a:custGeom>
              <a:avLst/>
              <a:gdLst/>
              <a:ahLst/>
              <a:cxnLst/>
              <a:rect l="l" t="t" r="r" b="b"/>
              <a:pathLst>
                <a:path w="3468370" h="1363345">
                  <a:moveTo>
                    <a:pt x="0" y="1362849"/>
                  </a:moveTo>
                  <a:lnTo>
                    <a:pt x="3468176" y="1362849"/>
                  </a:lnTo>
                  <a:lnTo>
                    <a:pt x="3468176" y="0"/>
                  </a:lnTo>
                  <a:lnTo>
                    <a:pt x="0" y="0"/>
                  </a:lnTo>
                  <a:lnTo>
                    <a:pt x="0" y="1362849"/>
                  </a:lnTo>
                  <a:close/>
                </a:path>
              </a:pathLst>
            </a:custGeom>
            <a:solidFill>
              <a:srgbClr val="00B0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2333" y="3120180"/>
              <a:ext cx="3468370" cy="1380490"/>
            </a:xfrm>
            <a:custGeom>
              <a:avLst/>
              <a:gdLst/>
              <a:ahLst/>
              <a:cxnLst/>
              <a:rect l="l" t="t" r="r" b="b"/>
              <a:pathLst>
                <a:path w="3468370" h="1380489">
                  <a:moveTo>
                    <a:pt x="0" y="0"/>
                  </a:moveTo>
                  <a:lnTo>
                    <a:pt x="3468176" y="0"/>
                  </a:lnTo>
                  <a:lnTo>
                    <a:pt x="3468176" y="1379918"/>
                  </a:lnTo>
                  <a:lnTo>
                    <a:pt x="0" y="137991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B0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30461" y="3120180"/>
            <a:ext cx="3455670" cy="1356995"/>
          </a:xfrm>
          <a:prstGeom prst="rect">
            <a:avLst/>
          </a:prstGeom>
          <a:solidFill>
            <a:srgbClr val="00B0EA"/>
          </a:solidFill>
        </p:spPr>
        <p:txBody>
          <a:bodyPr vert="horz" wrap="square" lIns="0" tIns="337185" rIns="0" bIns="0" rtlCol="0">
            <a:spAutoFit/>
          </a:bodyPr>
          <a:lstStyle/>
          <a:p>
            <a:pPr marL="384175">
              <a:lnSpc>
                <a:spcPct val="100000"/>
              </a:lnSpc>
              <a:spcBef>
                <a:spcPts val="2655"/>
              </a:spcBef>
              <a:tabLst>
                <a:tab pos="1711325" algn="l"/>
              </a:tabLst>
            </a:pP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Initial	states</a:t>
            </a:r>
            <a:endParaRPr sz="40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19540" y="4476680"/>
            <a:ext cx="3481070" cy="1769745"/>
            <a:chOff x="419540" y="4476680"/>
            <a:chExt cx="3481070" cy="1769745"/>
          </a:xfrm>
        </p:grpSpPr>
        <p:sp>
          <p:nvSpPr>
            <p:cNvPr id="9" name="object 9"/>
            <p:cNvSpPr/>
            <p:nvPr/>
          </p:nvSpPr>
          <p:spPr>
            <a:xfrm>
              <a:off x="425890" y="4483030"/>
              <a:ext cx="3468370" cy="1757045"/>
            </a:xfrm>
            <a:custGeom>
              <a:avLst/>
              <a:gdLst/>
              <a:ahLst/>
              <a:cxnLst/>
              <a:rect l="l" t="t" r="r" b="b"/>
              <a:pathLst>
                <a:path w="3468370" h="1757045">
                  <a:moveTo>
                    <a:pt x="3468176" y="0"/>
                  </a:moveTo>
                  <a:lnTo>
                    <a:pt x="0" y="0"/>
                  </a:lnTo>
                  <a:lnTo>
                    <a:pt x="0" y="1756799"/>
                  </a:lnTo>
                  <a:lnTo>
                    <a:pt x="3468176" y="1756799"/>
                  </a:lnTo>
                  <a:lnTo>
                    <a:pt x="34681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5890" y="4483030"/>
              <a:ext cx="3468370" cy="1757045"/>
            </a:xfrm>
            <a:custGeom>
              <a:avLst/>
              <a:gdLst/>
              <a:ahLst/>
              <a:cxnLst/>
              <a:rect l="l" t="t" r="r" b="b"/>
              <a:pathLst>
                <a:path w="3468370" h="1757045">
                  <a:moveTo>
                    <a:pt x="0" y="0"/>
                  </a:moveTo>
                  <a:lnTo>
                    <a:pt x="3468176" y="0"/>
                  </a:lnTo>
                  <a:lnTo>
                    <a:pt x="3468176" y="1756800"/>
                  </a:lnTo>
                  <a:lnTo>
                    <a:pt x="0" y="1756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CBE4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4373261" y="3101218"/>
            <a:ext cx="3481070" cy="1393190"/>
            <a:chOff x="4373261" y="3101218"/>
            <a:chExt cx="3481070" cy="1393190"/>
          </a:xfrm>
        </p:grpSpPr>
        <p:sp>
          <p:nvSpPr>
            <p:cNvPr id="12" name="object 12"/>
            <p:cNvSpPr/>
            <p:nvPr/>
          </p:nvSpPr>
          <p:spPr>
            <a:xfrm>
              <a:off x="4379611" y="3107568"/>
              <a:ext cx="3468370" cy="1380490"/>
            </a:xfrm>
            <a:custGeom>
              <a:avLst/>
              <a:gdLst/>
              <a:ahLst/>
              <a:cxnLst/>
              <a:rect l="l" t="t" r="r" b="b"/>
              <a:pathLst>
                <a:path w="3468370" h="1380489">
                  <a:moveTo>
                    <a:pt x="3468175" y="0"/>
                  </a:moveTo>
                  <a:lnTo>
                    <a:pt x="0" y="0"/>
                  </a:lnTo>
                  <a:lnTo>
                    <a:pt x="0" y="1379918"/>
                  </a:lnTo>
                  <a:lnTo>
                    <a:pt x="3468175" y="1379918"/>
                  </a:lnTo>
                  <a:lnTo>
                    <a:pt x="3468175" y="0"/>
                  </a:lnTo>
                  <a:close/>
                </a:path>
              </a:pathLst>
            </a:custGeom>
            <a:solidFill>
              <a:srgbClr val="00B0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79611" y="3107568"/>
              <a:ext cx="3468370" cy="1380490"/>
            </a:xfrm>
            <a:custGeom>
              <a:avLst/>
              <a:gdLst/>
              <a:ahLst/>
              <a:cxnLst/>
              <a:rect l="l" t="t" r="r" b="b"/>
              <a:pathLst>
                <a:path w="3468370" h="1380489">
                  <a:moveTo>
                    <a:pt x="0" y="0"/>
                  </a:moveTo>
                  <a:lnTo>
                    <a:pt x="3468176" y="0"/>
                  </a:lnTo>
                  <a:lnTo>
                    <a:pt x="3468176" y="1379918"/>
                  </a:lnTo>
                  <a:lnTo>
                    <a:pt x="0" y="137991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B0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379611" y="3101218"/>
            <a:ext cx="3468370" cy="1376045"/>
          </a:xfrm>
          <a:prstGeom prst="rect">
            <a:avLst/>
          </a:prstGeom>
          <a:solidFill>
            <a:srgbClr val="00B0EA"/>
          </a:solidFill>
        </p:spPr>
        <p:txBody>
          <a:bodyPr vert="horz" wrap="square" lIns="0" tIns="173355" rIns="0" bIns="0" rtlCol="0">
            <a:spAutoFit/>
          </a:bodyPr>
          <a:lstStyle/>
          <a:p>
            <a:pPr marL="844550" marR="836930" indent="295910">
              <a:lnSpc>
                <a:spcPts val="4100"/>
              </a:lnSpc>
              <a:spcBef>
                <a:spcPts val="1365"/>
              </a:spcBef>
            </a:pP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State </a:t>
            </a: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rocess</a:t>
            </a:r>
            <a:endParaRPr sz="40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373261" y="4476680"/>
            <a:ext cx="3481070" cy="1769745"/>
            <a:chOff x="4373261" y="4476680"/>
            <a:chExt cx="3481070" cy="1769745"/>
          </a:xfrm>
        </p:grpSpPr>
        <p:sp>
          <p:nvSpPr>
            <p:cNvPr id="16" name="object 16"/>
            <p:cNvSpPr/>
            <p:nvPr/>
          </p:nvSpPr>
          <p:spPr>
            <a:xfrm>
              <a:off x="4379611" y="4483030"/>
              <a:ext cx="3468370" cy="1757045"/>
            </a:xfrm>
            <a:custGeom>
              <a:avLst/>
              <a:gdLst/>
              <a:ahLst/>
              <a:cxnLst/>
              <a:rect l="l" t="t" r="r" b="b"/>
              <a:pathLst>
                <a:path w="3468370" h="1757045">
                  <a:moveTo>
                    <a:pt x="3468175" y="0"/>
                  </a:moveTo>
                  <a:lnTo>
                    <a:pt x="0" y="0"/>
                  </a:lnTo>
                  <a:lnTo>
                    <a:pt x="0" y="1756799"/>
                  </a:lnTo>
                  <a:lnTo>
                    <a:pt x="3468175" y="1756799"/>
                  </a:lnTo>
                  <a:lnTo>
                    <a:pt x="34681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79611" y="4483030"/>
              <a:ext cx="3468370" cy="1757045"/>
            </a:xfrm>
            <a:custGeom>
              <a:avLst/>
              <a:gdLst/>
              <a:ahLst/>
              <a:cxnLst/>
              <a:rect l="l" t="t" r="r" b="b"/>
              <a:pathLst>
                <a:path w="3468370" h="1757045">
                  <a:moveTo>
                    <a:pt x="0" y="0"/>
                  </a:moveTo>
                  <a:lnTo>
                    <a:pt x="3468176" y="0"/>
                  </a:lnTo>
                  <a:lnTo>
                    <a:pt x="3468176" y="1756800"/>
                  </a:lnTo>
                  <a:lnTo>
                    <a:pt x="0" y="1756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CBE4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8326980" y="3096760"/>
            <a:ext cx="3481070" cy="1393190"/>
            <a:chOff x="8326980" y="3096760"/>
            <a:chExt cx="3481070" cy="1393190"/>
          </a:xfrm>
        </p:grpSpPr>
        <p:sp>
          <p:nvSpPr>
            <p:cNvPr id="19" name="object 19"/>
            <p:cNvSpPr/>
            <p:nvPr/>
          </p:nvSpPr>
          <p:spPr>
            <a:xfrm>
              <a:off x="8333330" y="3103110"/>
              <a:ext cx="3468370" cy="1380490"/>
            </a:xfrm>
            <a:custGeom>
              <a:avLst/>
              <a:gdLst/>
              <a:ahLst/>
              <a:cxnLst/>
              <a:rect l="l" t="t" r="r" b="b"/>
              <a:pathLst>
                <a:path w="3468370" h="1380489">
                  <a:moveTo>
                    <a:pt x="3468176" y="0"/>
                  </a:moveTo>
                  <a:lnTo>
                    <a:pt x="0" y="0"/>
                  </a:lnTo>
                  <a:lnTo>
                    <a:pt x="0" y="1379918"/>
                  </a:lnTo>
                  <a:lnTo>
                    <a:pt x="3468176" y="1379918"/>
                  </a:lnTo>
                  <a:lnTo>
                    <a:pt x="3468176" y="0"/>
                  </a:lnTo>
                  <a:close/>
                </a:path>
              </a:pathLst>
            </a:custGeom>
            <a:solidFill>
              <a:srgbClr val="00B0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333330" y="3103110"/>
              <a:ext cx="3468370" cy="1380490"/>
            </a:xfrm>
            <a:custGeom>
              <a:avLst/>
              <a:gdLst/>
              <a:ahLst/>
              <a:cxnLst/>
              <a:rect l="l" t="t" r="r" b="b"/>
              <a:pathLst>
                <a:path w="3468370" h="1380489">
                  <a:moveTo>
                    <a:pt x="0" y="0"/>
                  </a:moveTo>
                  <a:lnTo>
                    <a:pt x="3468176" y="0"/>
                  </a:lnTo>
                  <a:lnTo>
                    <a:pt x="3468176" y="1379918"/>
                  </a:lnTo>
                  <a:lnTo>
                    <a:pt x="0" y="137991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B0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8333330" y="3096760"/>
            <a:ext cx="3468370" cy="1380490"/>
          </a:xfrm>
          <a:prstGeom prst="rect">
            <a:avLst/>
          </a:prstGeom>
          <a:solidFill>
            <a:srgbClr val="00B0EA"/>
          </a:solidFill>
        </p:spPr>
        <p:txBody>
          <a:bodyPr vert="horz" wrap="square" lIns="0" tIns="171450" rIns="0" bIns="0" rtlCol="0">
            <a:spAutoFit/>
          </a:bodyPr>
          <a:lstStyle/>
          <a:p>
            <a:pPr marL="844550" marR="356870" indent="-480695">
              <a:lnSpc>
                <a:spcPts val="4100"/>
              </a:lnSpc>
              <a:spcBef>
                <a:spcPts val="1350"/>
              </a:spcBef>
            </a:pP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servat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n 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endParaRPr sz="40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326980" y="4476680"/>
            <a:ext cx="3481070" cy="1769745"/>
            <a:chOff x="8326980" y="4476680"/>
            <a:chExt cx="3481070" cy="1769745"/>
          </a:xfrm>
        </p:grpSpPr>
        <p:sp>
          <p:nvSpPr>
            <p:cNvPr id="23" name="object 23"/>
            <p:cNvSpPr/>
            <p:nvPr/>
          </p:nvSpPr>
          <p:spPr>
            <a:xfrm>
              <a:off x="8333330" y="4483030"/>
              <a:ext cx="3468370" cy="1757045"/>
            </a:xfrm>
            <a:custGeom>
              <a:avLst/>
              <a:gdLst/>
              <a:ahLst/>
              <a:cxnLst/>
              <a:rect l="l" t="t" r="r" b="b"/>
              <a:pathLst>
                <a:path w="3468370" h="1757045">
                  <a:moveTo>
                    <a:pt x="3468176" y="0"/>
                  </a:moveTo>
                  <a:lnTo>
                    <a:pt x="0" y="0"/>
                  </a:lnTo>
                  <a:lnTo>
                    <a:pt x="0" y="1756799"/>
                  </a:lnTo>
                  <a:lnTo>
                    <a:pt x="3468176" y="1756799"/>
                  </a:lnTo>
                  <a:lnTo>
                    <a:pt x="34681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333330" y="4483030"/>
              <a:ext cx="3468370" cy="1757045"/>
            </a:xfrm>
            <a:custGeom>
              <a:avLst/>
              <a:gdLst/>
              <a:ahLst/>
              <a:cxnLst/>
              <a:rect l="l" t="t" r="r" b="b"/>
              <a:pathLst>
                <a:path w="3468370" h="1757045">
                  <a:moveTo>
                    <a:pt x="0" y="0"/>
                  </a:moveTo>
                  <a:lnTo>
                    <a:pt x="3468176" y="0"/>
                  </a:lnTo>
                  <a:lnTo>
                    <a:pt x="3468176" y="1756800"/>
                  </a:lnTo>
                  <a:lnTo>
                    <a:pt x="0" y="1756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CBE4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9320" y="4742906"/>
            <a:ext cx="3052706" cy="1265595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21486" y="4670137"/>
            <a:ext cx="2606230" cy="1489662"/>
          </a:xfrm>
          <a:prstGeom prst="rect">
            <a:avLst/>
          </a:prstGeom>
        </p:spPr>
      </p:pic>
      <p:grpSp>
        <p:nvGrpSpPr>
          <p:cNvPr id="27" name="object 27"/>
          <p:cNvGrpSpPr/>
          <p:nvPr/>
        </p:nvGrpSpPr>
        <p:grpSpPr>
          <a:xfrm>
            <a:off x="8610469" y="4603400"/>
            <a:ext cx="2872105" cy="1589405"/>
            <a:chOff x="8610469" y="4603400"/>
            <a:chExt cx="2872105" cy="1589405"/>
          </a:xfrm>
        </p:grpSpPr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10469" y="5093013"/>
              <a:ext cx="2871617" cy="109922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54985" y="4603400"/>
              <a:ext cx="1066143" cy="52644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04496" y="4603401"/>
              <a:ext cx="1031361" cy="52644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01662" y="2870199"/>
            <a:ext cx="2117725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2770" algn="l"/>
              </a:tabLst>
            </a:pPr>
            <a:r>
              <a:rPr sz="37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700" b="1" spc="5" dirty="0">
                <a:solidFill>
                  <a:srgbClr val="FFFFFF"/>
                </a:solidFill>
                <a:latin typeface="Arial"/>
                <a:cs typeface="Arial"/>
              </a:rPr>
              <a:t>ect</a:t>
            </a:r>
            <a:r>
              <a:rPr sz="3700" b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700" b="1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700" b="1" dirty="0">
                <a:solidFill>
                  <a:srgbClr val="FFFFFF"/>
                </a:solidFill>
                <a:latin typeface="Arial"/>
                <a:cs typeface="Arial"/>
              </a:rPr>
              <a:t>e	</a:t>
            </a:r>
            <a:r>
              <a:rPr lang="en-US" sz="3700" b="1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37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30751" y="3872991"/>
            <a:ext cx="7059295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spc="-5" dirty="0">
                <a:solidFill>
                  <a:srgbClr val="FFFFFF"/>
                </a:solidFill>
                <a:latin typeface="Arial"/>
                <a:cs typeface="Arial"/>
              </a:rPr>
              <a:t>Estimating</a:t>
            </a:r>
            <a:r>
              <a:rPr sz="37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species</a:t>
            </a:r>
            <a:r>
              <a:rPr sz="37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co-occurrence</a:t>
            </a:r>
            <a:endParaRPr sz="3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4074" y="6105144"/>
            <a:ext cx="435419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5" dirty="0">
                <a:solidFill>
                  <a:srgbClr val="FFFFFF"/>
                </a:solidFill>
                <a:latin typeface="Arial"/>
                <a:cs typeface="Arial"/>
              </a:rPr>
              <a:t>Estimating</a:t>
            </a:r>
            <a:r>
              <a:rPr sz="23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Arial"/>
                <a:cs typeface="Arial"/>
              </a:rPr>
              <a:t>occupancy</a:t>
            </a:r>
            <a:r>
              <a:rPr sz="23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3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2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0" y="284988"/>
            <a:ext cx="60420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Issue</a:t>
            </a:r>
            <a:r>
              <a:rPr sz="4400" spc="-10" dirty="0"/>
              <a:t> </a:t>
            </a:r>
            <a:r>
              <a:rPr sz="4400" dirty="0"/>
              <a:t>of</a:t>
            </a:r>
            <a:r>
              <a:rPr sz="4400" spc="-5" dirty="0"/>
              <a:t> detectability</a:t>
            </a:r>
            <a:r>
              <a:rPr sz="4400" spc="-15" dirty="0"/>
              <a:t> </a:t>
            </a:r>
            <a:r>
              <a:rPr sz="4400" dirty="0"/>
              <a:t>&lt;</a:t>
            </a:r>
            <a:r>
              <a:rPr sz="4400" spc="-5" dirty="0"/>
              <a:t> </a:t>
            </a:r>
            <a:r>
              <a:rPr sz="4400" dirty="0"/>
              <a:t>1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1639968" y="1947331"/>
            <a:ext cx="6877684" cy="4032250"/>
            <a:chOff x="1639968" y="1947331"/>
            <a:chExt cx="6877684" cy="4032250"/>
          </a:xfrm>
        </p:grpSpPr>
        <p:sp>
          <p:nvSpPr>
            <p:cNvPr id="4" name="object 4"/>
            <p:cNvSpPr/>
            <p:nvPr/>
          </p:nvSpPr>
          <p:spPr>
            <a:xfrm>
              <a:off x="1659018" y="1947331"/>
              <a:ext cx="0" cy="4030345"/>
            </a:xfrm>
            <a:custGeom>
              <a:avLst/>
              <a:gdLst/>
              <a:ahLst/>
              <a:cxnLst/>
              <a:rect l="l" t="t" r="r" b="b"/>
              <a:pathLst>
                <a:path h="4030345">
                  <a:moveTo>
                    <a:pt x="0" y="0"/>
                  </a:moveTo>
                  <a:lnTo>
                    <a:pt x="1" y="4030135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75941" y="5943600"/>
              <a:ext cx="6822440" cy="17145"/>
            </a:xfrm>
            <a:custGeom>
              <a:avLst/>
              <a:gdLst/>
              <a:ahLst/>
              <a:cxnLst/>
              <a:rect l="l" t="t" r="r" b="b"/>
              <a:pathLst>
                <a:path w="6822440" h="17145">
                  <a:moveTo>
                    <a:pt x="6822356" y="0"/>
                  </a:moveTo>
                  <a:lnTo>
                    <a:pt x="0" y="16933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48379" y="2980270"/>
              <a:ext cx="5621020" cy="1930400"/>
            </a:xfrm>
            <a:custGeom>
              <a:avLst/>
              <a:gdLst/>
              <a:ahLst/>
              <a:cxnLst/>
              <a:rect l="l" t="t" r="r" b="b"/>
              <a:pathLst>
                <a:path w="5621020" h="1930400">
                  <a:moveTo>
                    <a:pt x="0" y="0"/>
                  </a:moveTo>
                  <a:lnTo>
                    <a:pt x="423222" y="67734"/>
                  </a:lnTo>
                  <a:lnTo>
                    <a:pt x="812588" y="338667"/>
                  </a:lnTo>
                  <a:lnTo>
                    <a:pt x="1337385" y="406400"/>
                  </a:lnTo>
                  <a:lnTo>
                    <a:pt x="1912969" y="575734"/>
                  </a:lnTo>
                  <a:lnTo>
                    <a:pt x="2200760" y="812800"/>
                  </a:lnTo>
                  <a:lnTo>
                    <a:pt x="2674770" y="1016000"/>
                  </a:lnTo>
                  <a:lnTo>
                    <a:pt x="3368856" y="1100667"/>
                  </a:lnTo>
                  <a:lnTo>
                    <a:pt x="4096800" y="1337734"/>
                  </a:lnTo>
                  <a:lnTo>
                    <a:pt x="4790885" y="1540934"/>
                  </a:lnTo>
                  <a:lnTo>
                    <a:pt x="5163322" y="1913467"/>
                  </a:lnTo>
                  <a:lnTo>
                    <a:pt x="5620403" y="1930400"/>
                  </a:lnTo>
                </a:path>
              </a:pathLst>
            </a:custGeom>
            <a:ln w="381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49951" y="3285067"/>
              <a:ext cx="5553075" cy="1659889"/>
            </a:xfrm>
            <a:custGeom>
              <a:avLst/>
              <a:gdLst/>
              <a:ahLst/>
              <a:cxnLst/>
              <a:rect l="l" t="t" r="r" b="b"/>
              <a:pathLst>
                <a:path w="5553075" h="1659889">
                  <a:moveTo>
                    <a:pt x="0" y="1659467"/>
                  </a:moveTo>
                  <a:lnTo>
                    <a:pt x="389365" y="1574800"/>
                  </a:lnTo>
                  <a:lnTo>
                    <a:pt x="981877" y="1202267"/>
                  </a:lnTo>
                  <a:lnTo>
                    <a:pt x="1794466" y="1032934"/>
                  </a:lnTo>
                  <a:lnTo>
                    <a:pt x="2217689" y="999067"/>
                  </a:lnTo>
                  <a:lnTo>
                    <a:pt x="2928704" y="491067"/>
                  </a:lnTo>
                  <a:lnTo>
                    <a:pt x="3605861" y="474134"/>
                  </a:lnTo>
                  <a:lnTo>
                    <a:pt x="4198374" y="321734"/>
                  </a:lnTo>
                  <a:lnTo>
                    <a:pt x="4909388" y="169334"/>
                  </a:lnTo>
                  <a:lnTo>
                    <a:pt x="5231038" y="101600"/>
                  </a:lnTo>
                  <a:lnTo>
                    <a:pt x="5552687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098510" y="4496307"/>
            <a:ext cx="24415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3366FF"/>
                </a:solidFill>
                <a:latin typeface="Arial"/>
                <a:cs typeface="Arial"/>
              </a:rPr>
              <a:t>true</a:t>
            </a:r>
            <a:r>
              <a:rPr sz="2800" spc="-70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66FF"/>
                </a:solidFill>
                <a:latin typeface="Arial"/>
                <a:cs typeface="Arial"/>
              </a:rPr>
              <a:t>occupancy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49296" y="2835147"/>
            <a:ext cx="19069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" dirty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800" spc="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800" spc="5" dirty="0">
                <a:solidFill>
                  <a:srgbClr val="FF0000"/>
                </a:solidFill>
                <a:latin typeface="Arial"/>
                <a:cs typeface="Arial"/>
              </a:rPr>
              <a:t>ab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ili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09123" y="6069076"/>
            <a:ext cx="6978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4476" y="1768347"/>
            <a:ext cx="3797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Pr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75211" y="266191"/>
            <a:ext cx="243903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/>
              <a:t>R</a:t>
            </a:r>
            <a:r>
              <a:rPr sz="4500" spc="-5" dirty="0"/>
              <a:t>a</a:t>
            </a:r>
            <a:r>
              <a:rPr sz="4500" dirty="0"/>
              <a:t>ti</a:t>
            </a:r>
            <a:r>
              <a:rPr sz="4500" spc="-5" dirty="0"/>
              <a:t>ona</a:t>
            </a:r>
            <a:r>
              <a:rPr sz="4500" dirty="0"/>
              <a:t>le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751374" y="2095500"/>
            <a:ext cx="10139680" cy="3421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4485" indent="-311785">
              <a:lnSpc>
                <a:spcPct val="100000"/>
              </a:lnSpc>
              <a:spcBef>
                <a:spcPts val="100"/>
              </a:spcBef>
              <a:buClr>
                <a:srgbClr val="A6A6A6"/>
              </a:buClr>
              <a:buChar char="•"/>
              <a:tabLst>
                <a:tab pos="323850" algn="l"/>
                <a:tab pos="324485" algn="l"/>
              </a:tabLst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Several (say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2)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different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 species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3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site</a:t>
            </a:r>
            <a:endParaRPr sz="3200">
              <a:latin typeface="Arial"/>
              <a:cs typeface="Arial"/>
            </a:endParaRPr>
          </a:p>
          <a:p>
            <a:pPr marL="324485" indent="-311785">
              <a:lnSpc>
                <a:spcPct val="100000"/>
              </a:lnSpc>
              <a:spcBef>
                <a:spcPts val="2540"/>
              </a:spcBef>
              <a:buClr>
                <a:srgbClr val="A6A6A6"/>
              </a:buClr>
              <a:buChar char="•"/>
              <a:tabLst>
                <a:tab pos="323850" algn="l"/>
                <a:tab pos="324485" algn="l"/>
              </a:tabLst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Interactions</a:t>
            </a:r>
            <a:r>
              <a:rPr sz="3200" spc="-15" dirty="0">
                <a:solidFill>
                  <a:srgbClr val="FFFFFF"/>
                </a:solidFill>
                <a:latin typeface="Arial"/>
                <a:cs typeface="Arial"/>
              </a:rPr>
              <a:t> affect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occupancy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probabilities</a:t>
            </a:r>
            <a:endParaRPr sz="3200">
              <a:latin typeface="Arial"/>
              <a:cs typeface="Arial"/>
            </a:endParaRPr>
          </a:p>
          <a:p>
            <a:pPr marL="324485" marR="5080" indent="-311785">
              <a:lnSpc>
                <a:spcPts val="3790"/>
              </a:lnSpc>
              <a:spcBef>
                <a:spcPts val="2640"/>
              </a:spcBef>
              <a:buClr>
                <a:srgbClr val="A6A6A6"/>
              </a:buClr>
              <a:buChar char="•"/>
              <a:tabLst>
                <a:tab pos="323850" algn="l"/>
                <a:tab pos="324485" algn="l"/>
              </a:tabLst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Detection of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species </a:t>
            </a:r>
            <a:r>
              <a:rPr sz="3200" spc="-15" dirty="0">
                <a:solidFill>
                  <a:srgbClr val="FFFFFF"/>
                </a:solidFill>
                <a:latin typeface="Arial"/>
                <a:cs typeface="Arial"/>
              </a:rPr>
              <a:t>affected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by presence of another </a:t>
            </a:r>
            <a:r>
              <a:rPr sz="3200" spc="-8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one: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blurred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interactions</a:t>
            </a:r>
            <a:endParaRPr sz="3200">
              <a:latin typeface="Arial"/>
              <a:cs typeface="Arial"/>
            </a:endParaRPr>
          </a:p>
          <a:p>
            <a:pPr marL="324485" indent="-311785">
              <a:lnSpc>
                <a:spcPct val="100000"/>
              </a:lnSpc>
              <a:spcBef>
                <a:spcPts val="2455"/>
              </a:spcBef>
              <a:buClr>
                <a:srgbClr val="A6A6A6"/>
              </a:buClr>
              <a:buChar char="•"/>
              <a:tabLst>
                <a:tab pos="323850" algn="l"/>
                <a:tab pos="324485" algn="l"/>
              </a:tabLst>
            </a:pPr>
            <a:r>
              <a:rPr sz="32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Examples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3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predation,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mutualism,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competition,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7668" y="324612"/>
            <a:ext cx="699325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5" dirty="0"/>
              <a:t>Questions</a:t>
            </a:r>
            <a:r>
              <a:rPr sz="3800" spc="-20" dirty="0"/>
              <a:t> </a:t>
            </a:r>
            <a:r>
              <a:rPr sz="3800" spc="-5" dirty="0"/>
              <a:t>you</a:t>
            </a:r>
            <a:r>
              <a:rPr sz="3800" spc="-20" dirty="0"/>
              <a:t> </a:t>
            </a:r>
            <a:r>
              <a:rPr sz="3800" dirty="0"/>
              <a:t>might</a:t>
            </a:r>
            <a:r>
              <a:rPr sz="3800" spc="-30" dirty="0"/>
              <a:t> </a:t>
            </a:r>
            <a:r>
              <a:rPr sz="3800" spc="-5" dirty="0"/>
              <a:t>want</a:t>
            </a:r>
            <a:r>
              <a:rPr sz="3800" spc="-20" dirty="0"/>
              <a:t> </a:t>
            </a:r>
            <a:r>
              <a:rPr sz="3800" spc="-5" dirty="0"/>
              <a:t>to</a:t>
            </a:r>
            <a:r>
              <a:rPr sz="3800" spc="-20" dirty="0"/>
              <a:t> </a:t>
            </a:r>
            <a:r>
              <a:rPr sz="3800" spc="-5" dirty="0"/>
              <a:t>ask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592593" y="1742439"/>
            <a:ext cx="11118215" cy="4722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50" marR="160020" indent="-311785">
              <a:lnSpc>
                <a:spcPct val="100000"/>
              </a:lnSpc>
              <a:spcBef>
                <a:spcPts val="100"/>
              </a:spcBef>
              <a:buClr>
                <a:srgbClr val="A6A6A6"/>
              </a:buClr>
              <a:buChar char="•"/>
              <a:tabLst>
                <a:tab pos="323850" algn="l"/>
                <a:tab pos="324485" algn="l"/>
              </a:tabLst>
            </a:pP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5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5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species</a:t>
            </a:r>
            <a:r>
              <a:rPr sz="25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interacting</a:t>
            </a:r>
            <a:r>
              <a:rPr sz="25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5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not?</a:t>
            </a:r>
            <a:r>
              <a:rPr sz="25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(beware:</a:t>
            </a:r>
            <a:r>
              <a:rPr sz="25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co-occurrence</a:t>
            </a:r>
            <a:r>
              <a:rPr sz="25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5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25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necessary </a:t>
            </a:r>
            <a:r>
              <a:rPr sz="2500" spc="-6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interaction)</a:t>
            </a:r>
            <a:endParaRPr sz="2500">
              <a:latin typeface="Arial"/>
              <a:cs typeface="Arial"/>
            </a:endParaRPr>
          </a:p>
          <a:p>
            <a:pPr marL="324485" indent="-311785">
              <a:lnSpc>
                <a:spcPct val="100000"/>
              </a:lnSpc>
              <a:spcBef>
                <a:spcPts val="2495"/>
              </a:spcBef>
              <a:buClr>
                <a:srgbClr val="A6A6A6"/>
              </a:buClr>
              <a:buChar char="•"/>
              <a:tabLst>
                <a:tab pos="323850" algn="l"/>
                <a:tab pos="324485" algn="l"/>
              </a:tabLst>
            </a:pP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species</a:t>
            </a: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interactions</a:t>
            </a:r>
            <a:r>
              <a:rPr sz="25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vary</a:t>
            </a:r>
            <a:r>
              <a:rPr sz="25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along</a:t>
            </a: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environmental gradient?</a:t>
            </a:r>
            <a:endParaRPr sz="2500">
              <a:latin typeface="Arial"/>
              <a:cs typeface="Arial"/>
            </a:endParaRPr>
          </a:p>
          <a:p>
            <a:pPr marL="323850" marR="5080" indent="-311785">
              <a:lnSpc>
                <a:spcPct val="100000"/>
              </a:lnSpc>
              <a:spcBef>
                <a:spcPts val="2495"/>
              </a:spcBef>
              <a:buClr>
                <a:srgbClr val="A6A6A6"/>
              </a:buClr>
              <a:buChar char="•"/>
              <a:tabLst>
                <a:tab pos="323850" algn="l"/>
                <a:tab pos="324485" algn="l"/>
              </a:tabLst>
            </a:pP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What</a:t>
            </a:r>
            <a:r>
              <a:rPr sz="25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5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marginal occupancy</a:t>
            </a:r>
            <a:r>
              <a:rPr sz="25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probability</a:t>
            </a:r>
            <a:r>
              <a:rPr sz="25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5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some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species</a:t>
            </a: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 (that</a:t>
            </a:r>
            <a:r>
              <a:rPr sz="25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5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averaged</a:t>
            </a: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500" spc="-6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presence/absence of</a:t>
            </a:r>
            <a:r>
              <a:rPr sz="25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all other</a:t>
            </a:r>
            <a:r>
              <a:rPr sz="25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species)</a:t>
            </a:r>
            <a:endParaRPr sz="2500">
              <a:latin typeface="Arial"/>
              <a:cs typeface="Arial"/>
            </a:endParaRPr>
          </a:p>
          <a:p>
            <a:pPr marL="323850" marR="359410" indent="-311785">
              <a:lnSpc>
                <a:spcPct val="100000"/>
              </a:lnSpc>
              <a:spcBef>
                <a:spcPts val="2495"/>
              </a:spcBef>
              <a:buClr>
                <a:srgbClr val="A6A6A6"/>
              </a:buClr>
              <a:buChar char="•"/>
              <a:tabLst>
                <a:tab pos="323850" algn="l"/>
                <a:tab pos="324485" algn="l"/>
              </a:tabLst>
            </a:pP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What</a:t>
            </a:r>
            <a:r>
              <a:rPr sz="25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5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probability</a:t>
            </a:r>
            <a:r>
              <a:rPr sz="25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5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some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species</a:t>
            </a: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conditional on</a:t>
            </a: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presence</a:t>
            </a: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5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absence</a:t>
            </a: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500" spc="-6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other</a:t>
            </a:r>
            <a:r>
              <a:rPr sz="25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species</a:t>
            </a:r>
            <a:endParaRPr sz="2500">
              <a:latin typeface="Arial"/>
              <a:cs typeface="Arial"/>
            </a:endParaRPr>
          </a:p>
          <a:p>
            <a:pPr marL="323850" marR="304165" indent="-311785">
              <a:lnSpc>
                <a:spcPct val="100000"/>
              </a:lnSpc>
              <a:spcBef>
                <a:spcPts val="2495"/>
              </a:spcBef>
              <a:buClr>
                <a:srgbClr val="A6A6A6"/>
              </a:buClr>
              <a:buChar char="•"/>
              <a:tabLst>
                <a:tab pos="323850" algn="l"/>
                <a:tab pos="324485" algn="l"/>
              </a:tabLst>
            </a:pP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What</a:t>
            </a:r>
            <a:r>
              <a:rPr sz="25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5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5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relative</a:t>
            </a:r>
            <a:r>
              <a:rPr sz="25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contribution</a:t>
            </a:r>
            <a:r>
              <a:rPr sz="25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5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environmental</a:t>
            </a: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 vs</a:t>
            </a:r>
            <a:r>
              <a:rPr sz="25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species</a:t>
            </a:r>
            <a:r>
              <a:rPr sz="25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interactions</a:t>
            </a:r>
            <a:r>
              <a:rPr sz="25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500" spc="-6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occupancy?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2087" y="266191"/>
            <a:ext cx="164465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5" dirty="0"/>
              <a:t>States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582087" y="1715007"/>
            <a:ext cx="7409815" cy="2278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415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U	=</a:t>
            </a:r>
            <a:r>
              <a:rPr sz="37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spc="-5" dirty="0">
                <a:solidFill>
                  <a:srgbClr val="FFFFFF"/>
                </a:solidFill>
                <a:latin typeface="Arial"/>
                <a:cs typeface="Arial"/>
              </a:rPr>
              <a:t>site</a:t>
            </a:r>
            <a:r>
              <a:rPr sz="37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unoccupied</a:t>
            </a:r>
            <a:endParaRPr sz="3700">
              <a:latin typeface="Arial"/>
              <a:cs typeface="Arial"/>
            </a:endParaRPr>
          </a:p>
          <a:p>
            <a:pPr marL="12700">
              <a:lnSpc>
                <a:spcPts val="4415"/>
              </a:lnSpc>
            </a:pP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700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37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spc="-5" dirty="0">
                <a:solidFill>
                  <a:srgbClr val="FFFFFF"/>
                </a:solidFill>
                <a:latin typeface="Arial"/>
                <a:cs typeface="Arial"/>
              </a:rPr>
              <a:t>site</a:t>
            </a:r>
            <a:r>
              <a:rPr sz="37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occupied</a:t>
            </a:r>
            <a:r>
              <a:rPr sz="37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37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species</a:t>
            </a:r>
            <a:r>
              <a:rPr sz="37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7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only</a:t>
            </a:r>
            <a:endParaRPr sz="3700">
              <a:latin typeface="Arial"/>
              <a:cs typeface="Arial"/>
            </a:endParaRPr>
          </a:p>
          <a:p>
            <a:pPr marL="12700" marR="5080">
              <a:lnSpc>
                <a:spcPts val="4390"/>
              </a:lnSpc>
              <a:spcBef>
                <a:spcPts val="225"/>
              </a:spcBef>
            </a:pP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37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37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spc="-5" dirty="0">
                <a:solidFill>
                  <a:srgbClr val="FFFFFF"/>
                </a:solidFill>
                <a:latin typeface="Arial"/>
                <a:cs typeface="Arial"/>
              </a:rPr>
              <a:t>site</a:t>
            </a:r>
            <a:r>
              <a:rPr sz="37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occupied</a:t>
            </a:r>
            <a:r>
              <a:rPr sz="37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37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species</a:t>
            </a:r>
            <a:r>
              <a:rPr sz="37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37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only </a:t>
            </a:r>
            <a:r>
              <a:rPr sz="3700" spc="-10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spc="-5" dirty="0">
                <a:solidFill>
                  <a:srgbClr val="FFFFFF"/>
                </a:solidFill>
                <a:latin typeface="Arial"/>
                <a:cs typeface="Arial"/>
              </a:rPr>
              <a:t>AB</a:t>
            </a:r>
            <a:r>
              <a:rPr sz="37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37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spc="-5" dirty="0">
                <a:solidFill>
                  <a:srgbClr val="FFFFFF"/>
                </a:solidFill>
                <a:latin typeface="Arial"/>
                <a:cs typeface="Arial"/>
              </a:rPr>
              <a:t>site</a:t>
            </a:r>
            <a:r>
              <a:rPr sz="37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occupied</a:t>
            </a:r>
            <a:r>
              <a:rPr sz="37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37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spc="-5" dirty="0">
                <a:solidFill>
                  <a:srgbClr val="FFFFFF"/>
                </a:solidFill>
                <a:latin typeface="Arial"/>
                <a:cs typeface="Arial"/>
              </a:rPr>
              <a:t>both</a:t>
            </a:r>
            <a:r>
              <a:rPr sz="37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species</a:t>
            </a:r>
            <a:endParaRPr sz="3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5461" y="266191"/>
            <a:ext cx="351853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5" dirty="0"/>
              <a:t>State</a:t>
            </a:r>
            <a:r>
              <a:rPr sz="4500" spc="-75" dirty="0"/>
              <a:t> </a:t>
            </a:r>
            <a:r>
              <a:rPr sz="4500" spc="-5" dirty="0"/>
              <a:t>process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548216" y="1715007"/>
            <a:ext cx="10296525" cy="2851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3700" spc="-1730" dirty="0">
                <a:solidFill>
                  <a:srgbClr val="FFFFFF"/>
                </a:solidFill>
                <a:latin typeface="Symbol"/>
                <a:cs typeface="Symbol"/>
              </a:rPr>
              <a:t></a:t>
            </a:r>
            <a:r>
              <a:rPr sz="3700" spc="-1270" dirty="0">
                <a:solidFill>
                  <a:srgbClr val="FFFFFF"/>
                </a:solidFill>
                <a:latin typeface="Symbol"/>
                <a:cs typeface="Symbol"/>
              </a:rPr>
              <a:t></a:t>
            </a:r>
            <a:r>
              <a:rPr sz="3750" baseline="24444" dirty="0">
                <a:solidFill>
                  <a:srgbClr val="FFFFFF"/>
                </a:solidFill>
                <a:latin typeface="Symbol"/>
                <a:cs typeface="Symbol"/>
              </a:rPr>
              <a:t></a:t>
            </a:r>
            <a:r>
              <a:rPr sz="3750" spc="397" baseline="2444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37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pro</a:t>
            </a:r>
            <a:r>
              <a:rPr sz="3700" spc="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37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a si</a:t>
            </a:r>
            <a:r>
              <a:rPr sz="37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e is</a:t>
            </a:r>
            <a:r>
              <a:rPr sz="37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occ</a:t>
            </a:r>
            <a:r>
              <a:rPr sz="3700" spc="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pied by</a:t>
            </a:r>
            <a:r>
              <a:rPr sz="37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700" spc="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ecies</a:t>
            </a:r>
            <a:r>
              <a:rPr sz="3700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3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85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</a:pPr>
            <a:r>
              <a:rPr sz="3700" spc="-1730" dirty="0">
                <a:solidFill>
                  <a:srgbClr val="FFFFFF"/>
                </a:solidFill>
                <a:latin typeface="Symbol"/>
                <a:cs typeface="Symbol"/>
              </a:rPr>
              <a:t></a:t>
            </a:r>
            <a:r>
              <a:rPr sz="3700" spc="-1270" dirty="0">
                <a:solidFill>
                  <a:srgbClr val="FFFFFF"/>
                </a:solidFill>
                <a:latin typeface="Symbol"/>
                <a:cs typeface="Symbol"/>
              </a:rPr>
              <a:t></a:t>
            </a:r>
            <a:r>
              <a:rPr sz="3750" baseline="24444" dirty="0">
                <a:solidFill>
                  <a:srgbClr val="FFFFFF"/>
                </a:solidFill>
                <a:latin typeface="Symbol"/>
                <a:cs typeface="Symbol"/>
              </a:rPr>
              <a:t></a:t>
            </a:r>
            <a:r>
              <a:rPr sz="3750" spc="419" baseline="2444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37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pro</a:t>
            </a:r>
            <a:r>
              <a:rPr sz="3700" spc="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37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a si</a:t>
            </a:r>
            <a:r>
              <a:rPr sz="37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e is</a:t>
            </a:r>
            <a:r>
              <a:rPr sz="37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occ</a:t>
            </a:r>
            <a:r>
              <a:rPr sz="3700" spc="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pied by</a:t>
            </a:r>
            <a:r>
              <a:rPr sz="37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700" spc="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ecies</a:t>
            </a:r>
            <a:r>
              <a:rPr sz="37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3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85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</a:pPr>
            <a:r>
              <a:rPr sz="3700" spc="-1730" dirty="0">
                <a:solidFill>
                  <a:srgbClr val="FFFFFF"/>
                </a:solidFill>
                <a:latin typeface="Symbol"/>
                <a:cs typeface="Symbol"/>
              </a:rPr>
              <a:t></a:t>
            </a:r>
            <a:r>
              <a:rPr sz="3700" spc="-1270" dirty="0">
                <a:solidFill>
                  <a:srgbClr val="FFFFFF"/>
                </a:solidFill>
                <a:latin typeface="Symbol"/>
                <a:cs typeface="Symbol"/>
              </a:rPr>
              <a:t></a:t>
            </a:r>
            <a:r>
              <a:rPr sz="3750" spc="-52" baseline="24444" dirty="0">
                <a:solidFill>
                  <a:srgbClr val="FFFFFF"/>
                </a:solidFill>
                <a:latin typeface="Symbol"/>
                <a:cs typeface="Symbol"/>
              </a:rPr>
              <a:t></a:t>
            </a:r>
            <a:r>
              <a:rPr sz="3750" baseline="24444" dirty="0">
                <a:solidFill>
                  <a:srgbClr val="FFFFFF"/>
                </a:solidFill>
                <a:latin typeface="Symbol"/>
                <a:cs typeface="Symbol"/>
              </a:rPr>
              <a:t></a:t>
            </a:r>
            <a:r>
              <a:rPr sz="3750" spc="419" baseline="2444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37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pro</a:t>
            </a:r>
            <a:r>
              <a:rPr sz="3700" spc="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37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a si</a:t>
            </a:r>
            <a:r>
              <a:rPr sz="37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e is</a:t>
            </a:r>
            <a:r>
              <a:rPr sz="37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occ</a:t>
            </a:r>
            <a:r>
              <a:rPr sz="3700" spc="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pied by</a:t>
            </a:r>
            <a:r>
              <a:rPr sz="37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700" spc="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ecies</a:t>
            </a:r>
            <a:r>
              <a:rPr sz="3700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7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and B</a:t>
            </a:r>
            <a:endParaRPr sz="3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9587" y="266191"/>
            <a:ext cx="608774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5" dirty="0"/>
              <a:t>Conditional</a:t>
            </a:r>
            <a:r>
              <a:rPr sz="4500" spc="-40" dirty="0"/>
              <a:t> </a:t>
            </a:r>
            <a:r>
              <a:rPr sz="4500" spc="-5" dirty="0"/>
              <a:t>probabilities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560916" y="1715007"/>
            <a:ext cx="10294620" cy="285115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0800" marR="94615">
              <a:lnSpc>
                <a:spcPts val="4390"/>
              </a:lnSpc>
              <a:spcBef>
                <a:spcPts val="285"/>
              </a:spcBef>
            </a:pPr>
            <a:r>
              <a:rPr sz="3700" spc="-1730" dirty="0">
                <a:solidFill>
                  <a:srgbClr val="FFFFFF"/>
                </a:solidFill>
                <a:latin typeface="Symbol"/>
                <a:cs typeface="Symbol"/>
              </a:rPr>
              <a:t></a:t>
            </a:r>
            <a:r>
              <a:rPr sz="3700" spc="-1270" dirty="0">
                <a:solidFill>
                  <a:srgbClr val="FFFFFF"/>
                </a:solidFill>
                <a:latin typeface="Symbol"/>
                <a:cs typeface="Symbol"/>
              </a:rPr>
              <a:t></a:t>
            </a:r>
            <a:r>
              <a:rPr sz="3750" spc="-52" baseline="24444" dirty="0">
                <a:solidFill>
                  <a:srgbClr val="FFFFFF"/>
                </a:solidFill>
                <a:latin typeface="Symbol"/>
                <a:cs typeface="Symbol"/>
              </a:rPr>
              <a:t></a:t>
            </a:r>
            <a:r>
              <a:rPr sz="3750" spc="-7" baseline="24444" dirty="0">
                <a:solidFill>
                  <a:srgbClr val="FFFFFF"/>
                </a:solidFill>
                <a:latin typeface="Symbol"/>
                <a:cs typeface="Symbol"/>
              </a:rPr>
              <a:t></a:t>
            </a:r>
            <a:r>
              <a:rPr sz="3750" baseline="24444" dirty="0">
                <a:solidFill>
                  <a:srgbClr val="FFFFFF"/>
                </a:solidFill>
                <a:latin typeface="Symbol"/>
                <a:cs typeface="Symbol"/>
              </a:rPr>
              <a:t></a:t>
            </a:r>
            <a:r>
              <a:rPr sz="3750" spc="419" baseline="2444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37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700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ob.</a:t>
            </a:r>
            <a:r>
              <a:rPr sz="37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a si</a:t>
            </a:r>
            <a:r>
              <a:rPr sz="37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e is</a:t>
            </a:r>
            <a:r>
              <a:rPr sz="37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occ</a:t>
            </a:r>
            <a:r>
              <a:rPr sz="3700" spc="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pied by</a:t>
            </a:r>
            <a:r>
              <a:rPr sz="37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700" spc="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ecies</a:t>
            </a:r>
            <a:r>
              <a:rPr sz="3700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7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giv</a:t>
            </a:r>
            <a:r>
              <a:rPr sz="370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n  p</a:t>
            </a:r>
            <a:r>
              <a:rPr sz="3700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sz="370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nce of</a:t>
            </a:r>
            <a:r>
              <a:rPr sz="37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700" spc="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ecies</a:t>
            </a:r>
            <a:r>
              <a:rPr sz="37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37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37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spc="-1730" dirty="0">
                <a:solidFill>
                  <a:srgbClr val="FFFFFF"/>
                </a:solidFill>
                <a:latin typeface="Symbol"/>
                <a:cs typeface="Symbol"/>
              </a:rPr>
              <a:t></a:t>
            </a:r>
            <a:r>
              <a:rPr sz="3700" spc="-1270" dirty="0">
                <a:solidFill>
                  <a:srgbClr val="FFFFFF"/>
                </a:solidFill>
                <a:latin typeface="Symbol"/>
                <a:cs typeface="Symbol"/>
              </a:rPr>
              <a:t></a:t>
            </a:r>
            <a:r>
              <a:rPr sz="3750" spc="-52" baseline="24444" dirty="0">
                <a:solidFill>
                  <a:srgbClr val="FFFFFF"/>
                </a:solidFill>
                <a:latin typeface="Symbol"/>
                <a:cs typeface="Symbol"/>
              </a:rPr>
              <a:t></a:t>
            </a:r>
            <a:r>
              <a:rPr sz="3750" baseline="24444" dirty="0">
                <a:solidFill>
                  <a:srgbClr val="FFFFFF"/>
                </a:solidFill>
                <a:latin typeface="Symbol"/>
                <a:cs typeface="Symbol"/>
              </a:rPr>
              <a:t></a:t>
            </a:r>
            <a:r>
              <a:rPr sz="3750" spc="419" baseline="2444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700" i="1" dirty="0">
                <a:solidFill>
                  <a:srgbClr val="FFFFFF"/>
                </a:solidFill>
                <a:latin typeface="Symbol"/>
                <a:cs typeface="Symbol"/>
              </a:rPr>
              <a:t></a:t>
            </a:r>
            <a:r>
              <a:rPr sz="37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700" spc="-1730" dirty="0">
                <a:solidFill>
                  <a:srgbClr val="FFFFFF"/>
                </a:solidFill>
                <a:latin typeface="Symbol"/>
                <a:cs typeface="Symbol"/>
              </a:rPr>
              <a:t></a:t>
            </a:r>
            <a:r>
              <a:rPr sz="3700" spc="-1270" dirty="0">
                <a:solidFill>
                  <a:srgbClr val="FFFFFF"/>
                </a:solidFill>
                <a:latin typeface="Symbol"/>
                <a:cs typeface="Symbol"/>
              </a:rPr>
              <a:t></a:t>
            </a:r>
            <a:r>
              <a:rPr sz="3750" baseline="24444" dirty="0">
                <a:solidFill>
                  <a:srgbClr val="FFFFFF"/>
                </a:solidFill>
                <a:latin typeface="Symbol"/>
                <a:cs typeface="Symbol"/>
              </a:rPr>
              <a:t></a:t>
            </a:r>
            <a:endParaRPr sz="3750" baseline="24444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450">
              <a:latin typeface="Symbol"/>
              <a:cs typeface="Symbol"/>
            </a:endParaRPr>
          </a:p>
          <a:p>
            <a:pPr marL="50800" marR="43180">
              <a:lnSpc>
                <a:spcPct val="101600"/>
              </a:lnSpc>
            </a:pPr>
            <a:r>
              <a:rPr sz="3700" spc="-1730" dirty="0">
                <a:solidFill>
                  <a:srgbClr val="FFFFFF"/>
                </a:solidFill>
                <a:latin typeface="Symbol"/>
                <a:cs typeface="Symbol"/>
              </a:rPr>
              <a:t></a:t>
            </a:r>
            <a:r>
              <a:rPr sz="3700" spc="-1270" dirty="0">
                <a:solidFill>
                  <a:srgbClr val="FFFFFF"/>
                </a:solidFill>
                <a:latin typeface="Symbol"/>
                <a:cs typeface="Symbol"/>
              </a:rPr>
              <a:t></a:t>
            </a:r>
            <a:r>
              <a:rPr sz="3750" spc="-30" baseline="24444" dirty="0">
                <a:solidFill>
                  <a:srgbClr val="FFFFFF"/>
                </a:solidFill>
                <a:latin typeface="Symbol"/>
                <a:cs typeface="Symbol"/>
              </a:rPr>
              <a:t></a:t>
            </a:r>
            <a:r>
              <a:rPr sz="3750" spc="-7" baseline="24444" dirty="0">
                <a:solidFill>
                  <a:srgbClr val="FFFFFF"/>
                </a:solidFill>
                <a:latin typeface="Symbol"/>
                <a:cs typeface="Symbol"/>
              </a:rPr>
              <a:t></a:t>
            </a:r>
            <a:r>
              <a:rPr sz="3750" baseline="24444" dirty="0">
                <a:solidFill>
                  <a:srgbClr val="FFFFFF"/>
                </a:solidFill>
                <a:latin typeface="Symbol"/>
                <a:cs typeface="Symbol"/>
              </a:rPr>
              <a:t></a:t>
            </a:r>
            <a:r>
              <a:rPr sz="3750" spc="397" baseline="2444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37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700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ob.</a:t>
            </a:r>
            <a:r>
              <a:rPr sz="37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a si</a:t>
            </a:r>
            <a:r>
              <a:rPr sz="37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e is</a:t>
            </a:r>
            <a:r>
              <a:rPr sz="37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occ</a:t>
            </a:r>
            <a:r>
              <a:rPr sz="3700" spc="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pied by</a:t>
            </a:r>
            <a:r>
              <a:rPr sz="37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700" spc="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ecies</a:t>
            </a:r>
            <a:r>
              <a:rPr sz="37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37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giv</a:t>
            </a:r>
            <a:r>
              <a:rPr sz="370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n  p</a:t>
            </a:r>
            <a:r>
              <a:rPr sz="3700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sz="370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nce of</a:t>
            </a:r>
            <a:r>
              <a:rPr sz="37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700" spc="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ecies</a:t>
            </a:r>
            <a:r>
              <a:rPr sz="3700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7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37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spc="-1730" dirty="0">
                <a:solidFill>
                  <a:srgbClr val="FFFFFF"/>
                </a:solidFill>
                <a:latin typeface="Symbol"/>
                <a:cs typeface="Symbol"/>
              </a:rPr>
              <a:t></a:t>
            </a:r>
            <a:r>
              <a:rPr sz="3700" spc="-1270" dirty="0">
                <a:solidFill>
                  <a:srgbClr val="FFFFFF"/>
                </a:solidFill>
                <a:latin typeface="Symbol"/>
                <a:cs typeface="Symbol"/>
              </a:rPr>
              <a:t></a:t>
            </a:r>
            <a:r>
              <a:rPr sz="3750" spc="-52" baseline="24444" dirty="0">
                <a:solidFill>
                  <a:srgbClr val="FFFFFF"/>
                </a:solidFill>
                <a:latin typeface="Symbol"/>
                <a:cs typeface="Symbol"/>
              </a:rPr>
              <a:t></a:t>
            </a:r>
            <a:r>
              <a:rPr sz="3750" baseline="24444" dirty="0">
                <a:solidFill>
                  <a:srgbClr val="FFFFFF"/>
                </a:solidFill>
                <a:latin typeface="Symbol"/>
                <a:cs typeface="Symbol"/>
              </a:rPr>
              <a:t></a:t>
            </a:r>
            <a:r>
              <a:rPr sz="3750" spc="419" baseline="2444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700" i="1" dirty="0">
                <a:solidFill>
                  <a:srgbClr val="FFFFFF"/>
                </a:solidFill>
                <a:latin typeface="Symbol"/>
                <a:cs typeface="Symbol"/>
              </a:rPr>
              <a:t></a:t>
            </a:r>
            <a:r>
              <a:rPr sz="37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700" spc="-1730" dirty="0">
                <a:solidFill>
                  <a:srgbClr val="FFFFFF"/>
                </a:solidFill>
                <a:latin typeface="Symbol"/>
                <a:cs typeface="Symbol"/>
              </a:rPr>
              <a:t></a:t>
            </a:r>
            <a:r>
              <a:rPr sz="3700" spc="-1270" dirty="0">
                <a:solidFill>
                  <a:srgbClr val="FFFFFF"/>
                </a:solidFill>
                <a:latin typeface="Symbol"/>
                <a:cs typeface="Symbol"/>
              </a:rPr>
              <a:t></a:t>
            </a:r>
            <a:r>
              <a:rPr sz="3750" baseline="24444" dirty="0">
                <a:solidFill>
                  <a:srgbClr val="FFFFFF"/>
                </a:solidFill>
                <a:latin typeface="Symbol"/>
                <a:cs typeface="Symbol"/>
              </a:rPr>
              <a:t></a:t>
            </a:r>
            <a:endParaRPr sz="3750" baseline="24444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19492" y="266191"/>
            <a:ext cx="355028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70" dirty="0"/>
              <a:t>Venn</a:t>
            </a:r>
            <a:r>
              <a:rPr sz="4500" spc="-75" dirty="0"/>
              <a:t> </a:t>
            </a:r>
            <a:r>
              <a:rPr sz="4500" spc="-5" dirty="0"/>
              <a:t>diagram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2091363" y="3379723"/>
            <a:ext cx="2009775" cy="1277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indent="11874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Occupied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species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only</a:t>
            </a:r>
            <a:endParaRPr sz="2400">
              <a:latin typeface="Arial"/>
              <a:cs typeface="Arial"/>
            </a:endParaRPr>
          </a:p>
          <a:p>
            <a:pPr marL="179070">
              <a:lnSpc>
                <a:spcPct val="100000"/>
              </a:lnSpc>
              <a:spcBef>
                <a:spcPts val="254"/>
              </a:spcBef>
            </a:pPr>
            <a:r>
              <a:rPr sz="4800" spc="-1245" baseline="-17361" dirty="0">
                <a:solidFill>
                  <a:srgbClr val="FFFFFF"/>
                </a:solidFill>
                <a:latin typeface="Symbol"/>
                <a:cs typeface="Symbol"/>
              </a:rPr>
              <a:t></a:t>
            </a:r>
            <a:r>
              <a:rPr sz="2100" spc="-830" dirty="0">
                <a:solidFill>
                  <a:srgbClr val="FFFFFF"/>
                </a:solidFill>
                <a:latin typeface="Symbol"/>
                <a:cs typeface="Symbol"/>
              </a:rPr>
              <a:t></a:t>
            </a:r>
            <a:r>
              <a:rPr sz="2100" spc="-8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spc="-22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800" baseline="-17361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4800" spc="-15" baseline="-1736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00" spc="-1245" baseline="-17361" dirty="0">
                <a:solidFill>
                  <a:srgbClr val="FFFFFF"/>
                </a:solidFill>
                <a:latin typeface="Symbol"/>
                <a:cs typeface="Symbol"/>
              </a:rPr>
              <a:t></a:t>
            </a:r>
            <a:r>
              <a:rPr sz="2100" spc="20" dirty="0">
                <a:solidFill>
                  <a:srgbClr val="FFFFFF"/>
                </a:solidFill>
                <a:latin typeface="Symbol"/>
                <a:cs typeface="Symbol"/>
              </a:rPr>
              <a:t>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96062" y="3385820"/>
            <a:ext cx="2043430" cy="1271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indent="-635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Occupied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species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only</a:t>
            </a:r>
            <a:endParaRPr sz="2400">
              <a:latin typeface="Arial"/>
              <a:cs typeface="Arial"/>
            </a:endParaRPr>
          </a:p>
          <a:p>
            <a:pPr marR="43180" algn="ctr">
              <a:lnSpc>
                <a:spcPct val="100000"/>
              </a:lnSpc>
              <a:spcBef>
                <a:spcPts val="204"/>
              </a:spcBef>
            </a:pPr>
            <a:r>
              <a:rPr sz="4800" spc="-1245" baseline="-17361" dirty="0">
                <a:solidFill>
                  <a:srgbClr val="FFFFFF"/>
                </a:solidFill>
                <a:latin typeface="Symbol"/>
                <a:cs typeface="Symbol"/>
              </a:rPr>
              <a:t></a:t>
            </a:r>
            <a:r>
              <a:rPr sz="2100" spc="-830" dirty="0">
                <a:solidFill>
                  <a:srgbClr val="FFFFFF"/>
                </a:solidFill>
                <a:latin typeface="Symbol"/>
                <a:cs typeface="Symbol"/>
              </a:rPr>
              <a:t></a:t>
            </a:r>
            <a:r>
              <a:rPr sz="2100" spc="-8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spc="-22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800" baseline="-17361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4800" spc="-15" baseline="-1736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00" spc="-1245" baseline="-17361" dirty="0">
                <a:solidFill>
                  <a:srgbClr val="FFFFFF"/>
                </a:solidFill>
                <a:latin typeface="Symbol"/>
                <a:cs typeface="Symbol"/>
              </a:rPr>
              <a:t></a:t>
            </a:r>
            <a:r>
              <a:rPr sz="2100" spc="20" dirty="0">
                <a:solidFill>
                  <a:srgbClr val="FFFFFF"/>
                </a:solidFill>
                <a:latin typeface="Symbol"/>
                <a:cs typeface="Symbol"/>
              </a:rPr>
              <a:t>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9728" y="3480307"/>
            <a:ext cx="1789430" cy="117665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100" marR="30480" indent="8255">
              <a:lnSpc>
                <a:spcPct val="100800"/>
              </a:lnSpc>
              <a:spcBef>
                <a:spcPts val="75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Occupied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400" spc="-6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both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species</a:t>
            </a:r>
            <a:endParaRPr sz="2400">
              <a:latin typeface="Arial"/>
              <a:cs typeface="Arial"/>
            </a:endParaRPr>
          </a:p>
          <a:p>
            <a:pPr marL="460375">
              <a:lnSpc>
                <a:spcPts val="3279"/>
              </a:lnSpc>
            </a:pPr>
            <a:r>
              <a:rPr sz="4800" spc="-607" baseline="-17361" dirty="0">
                <a:solidFill>
                  <a:srgbClr val="FFFFFF"/>
                </a:solidFill>
                <a:latin typeface="Symbol"/>
                <a:cs typeface="Symbol"/>
              </a:rPr>
              <a:t></a:t>
            </a:r>
            <a:r>
              <a:rPr sz="2100" spc="-405" dirty="0">
                <a:solidFill>
                  <a:srgbClr val="FFFFFF"/>
                </a:solidFill>
                <a:latin typeface="Symbol"/>
                <a:cs typeface="Symbol"/>
              </a:rPr>
              <a:t></a:t>
            </a:r>
            <a:endParaRPr sz="2100">
              <a:latin typeface="Symbol"/>
              <a:cs typeface="Symbo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52315" y="1519253"/>
            <a:ext cx="11267440" cy="4057015"/>
            <a:chOff x="452315" y="1519253"/>
            <a:chExt cx="11267440" cy="4057015"/>
          </a:xfrm>
        </p:grpSpPr>
        <p:sp>
          <p:nvSpPr>
            <p:cNvPr id="7" name="object 7"/>
            <p:cNvSpPr/>
            <p:nvPr/>
          </p:nvSpPr>
          <p:spPr>
            <a:xfrm>
              <a:off x="457077" y="1524016"/>
              <a:ext cx="6856730" cy="4047490"/>
            </a:xfrm>
            <a:custGeom>
              <a:avLst/>
              <a:gdLst/>
              <a:ahLst/>
              <a:cxnLst/>
              <a:rect l="l" t="t" r="r" b="b"/>
              <a:pathLst>
                <a:path w="6856730" h="4047490">
                  <a:moveTo>
                    <a:pt x="0" y="2023533"/>
                  </a:moveTo>
                  <a:lnTo>
                    <a:pt x="2073" y="1952493"/>
                  </a:lnTo>
                  <a:lnTo>
                    <a:pt x="8246" y="1882067"/>
                  </a:lnTo>
                  <a:lnTo>
                    <a:pt x="18453" y="1812297"/>
                  </a:lnTo>
                  <a:lnTo>
                    <a:pt x="32625" y="1743222"/>
                  </a:lnTo>
                  <a:lnTo>
                    <a:pt x="50693" y="1674883"/>
                  </a:lnTo>
                  <a:lnTo>
                    <a:pt x="72591" y="1607318"/>
                  </a:lnTo>
                  <a:lnTo>
                    <a:pt x="98249" y="1540569"/>
                  </a:lnTo>
                  <a:lnTo>
                    <a:pt x="127600" y="1474676"/>
                  </a:lnTo>
                  <a:lnTo>
                    <a:pt x="160577" y="1409679"/>
                  </a:lnTo>
                  <a:lnTo>
                    <a:pt x="197110" y="1345617"/>
                  </a:lnTo>
                  <a:lnTo>
                    <a:pt x="237132" y="1282532"/>
                  </a:lnTo>
                  <a:lnTo>
                    <a:pt x="280575" y="1220462"/>
                  </a:lnTo>
                  <a:lnTo>
                    <a:pt x="303558" y="1189821"/>
                  </a:lnTo>
                  <a:lnTo>
                    <a:pt x="327371" y="1159449"/>
                  </a:lnTo>
                  <a:lnTo>
                    <a:pt x="352006" y="1129351"/>
                  </a:lnTo>
                  <a:lnTo>
                    <a:pt x="377453" y="1099533"/>
                  </a:lnTo>
                  <a:lnTo>
                    <a:pt x="403704" y="1069998"/>
                  </a:lnTo>
                  <a:lnTo>
                    <a:pt x="430751" y="1040752"/>
                  </a:lnTo>
                  <a:lnTo>
                    <a:pt x="458585" y="1011801"/>
                  </a:lnTo>
                  <a:lnTo>
                    <a:pt x="487198" y="983149"/>
                  </a:lnTo>
                  <a:lnTo>
                    <a:pt x="516582" y="954801"/>
                  </a:lnTo>
                  <a:lnTo>
                    <a:pt x="546727" y="926762"/>
                  </a:lnTo>
                  <a:lnTo>
                    <a:pt x="577625" y="899038"/>
                  </a:lnTo>
                  <a:lnTo>
                    <a:pt x="609269" y="871632"/>
                  </a:lnTo>
                  <a:lnTo>
                    <a:pt x="641648" y="844551"/>
                  </a:lnTo>
                  <a:lnTo>
                    <a:pt x="674755" y="817799"/>
                  </a:lnTo>
                  <a:lnTo>
                    <a:pt x="708582" y="791382"/>
                  </a:lnTo>
                  <a:lnTo>
                    <a:pt x="743119" y="765304"/>
                  </a:lnTo>
                  <a:lnTo>
                    <a:pt x="778359" y="739570"/>
                  </a:lnTo>
                  <a:lnTo>
                    <a:pt x="814293" y="714185"/>
                  </a:lnTo>
                  <a:lnTo>
                    <a:pt x="850911" y="689155"/>
                  </a:lnTo>
                  <a:lnTo>
                    <a:pt x="888207" y="664485"/>
                  </a:lnTo>
                  <a:lnTo>
                    <a:pt x="926171" y="640178"/>
                  </a:lnTo>
                  <a:lnTo>
                    <a:pt x="964795" y="616241"/>
                  </a:lnTo>
                  <a:lnTo>
                    <a:pt x="1004070" y="592679"/>
                  </a:lnTo>
                  <a:lnTo>
                    <a:pt x="1043987" y="569496"/>
                  </a:lnTo>
                  <a:lnTo>
                    <a:pt x="1084539" y="546697"/>
                  </a:lnTo>
                  <a:lnTo>
                    <a:pt x="1125717" y="524288"/>
                  </a:lnTo>
                  <a:lnTo>
                    <a:pt x="1167513" y="502273"/>
                  </a:lnTo>
                  <a:lnTo>
                    <a:pt x="1209917" y="480658"/>
                  </a:lnTo>
                  <a:lnTo>
                    <a:pt x="1252921" y="459447"/>
                  </a:lnTo>
                  <a:lnTo>
                    <a:pt x="1296517" y="438646"/>
                  </a:lnTo>
                  <a:lnTo>
                    <a:pt x="1340697" y="418259"/>
                  </a:lnTo>
                  <a:lnTo>
                    <a:pt x="1385451" y="398292"/>
                  </a:lnTo>
                  <a:lnTo>
                    <a:pt x="1430772" y="378750"/>
                  </a:lnTo>
                  <a:lnTo>
                    <a:pt x="1476650" y="359637"/>
                  </a:lnTo>
                  <a:lnTo>
                    <a:pt x="1523078" y="340959"/>
                  </a:lnTo>
                  <a:lnTo>
                    <a:pt x="1570047" y="322720"/>
                  </a:lnTo>
                  <a:lnTo>
                    <a:pt x="1617548" y="304926"/>
                  </a:lnTo>
                  <a:lnTo>
                    <a:pt x="1665573" y="287582"/>
                  </a:lnTo>
                  <a:lnTo>
                    <a:pt x="1714113" y="270692"/>
                  </a:lnTo>
                  <a:lnTo>
                    <a:pt x="1763160" y="254262"/>
                  </a:lnTo>
                  <a:lnTo>
                    <a:pt x="1812706" y="238297"/>
                  </a:lnTo>
                  <a:lnTo>
                    <a:pt x="1862741" y="222801"/>
                  </a:lnTo>
                  <a:lnTo>
                    <a:pt x="1913258" y="207781"/>
                  </a:lnTo>
                  <a:lnTo>
                    <a:pt x="1964247" y="193240"/>
                  </a:lnTo>
                  <a:lnTo>
                    <a:pt x="2015701" y="179183"/>
                  </a:lnTo>
                  <a:lnTo>
                    <a:pt x="2067611" y="165617"/>
                  </a:lnTo>
                  <a:lnTo>
                    <a:pt x="2119968" y="152545"/>
                  </a:lnTo>
                  <a:lnTo>
                    <a:pt x="2172764" y="139973"/>
                  </a:lnTo>
                  <a:lnTo>
                    <a:pt x="2225990" y="127906"/>
                  </a:lnTo>
                  <a:lnTo>
                    <a:pt x="2279638" y="116349"/>
                  </a:lnTo>
                  <a:lnTo>
                    <a:pt x="2333700" y="105307"/>
                  </a:lnTo>
                  <a:lnTo>
                    <a:pt x="2388166" y="94784"/>
                  </a:lnTo>
                  <a:lnTo>
                    <a:pt x="2443029" y="84787"/>
                  </a:lnTo>
                  <a:lnTo>
                    <a:pt x="2498280" y="75319"/>
                  </a:lnTo>
                  <a:lnTo>
                    <a:pt x="2553910" y="66387"/>
                  </a:lnTo>
                  <a:lnTo>
                    <a:pt x="2609911" y="57994"/>
                  </a:lnTo>
                  <a:lnTo>
                    <a:pt x="2666274" y="50146"/>
                  </a:lnTo>
                  <a:lnTo>
                    <a:pt x="2722991" y="42848"/>
                  </a:lnTo>
                  <a:lnTo>
                    <a:pt x="2780054" y="36106"/>
                  </a:lnTo>
                  <a:lnTo>
                    <a:pt x="2837454" y="29923"/>
                  </a:lnTo>
                  <a:lnTo>
                    <a:pt x="2895182" y="24305"/>
                  </a:lnTo>
                  <a:lnTo>
                    <a:pt x="2953229" y="19257"/>
                  </a:lnTo>
                  <a:lnTo>
                    <a:pt x="3011589" y="14785"/>
                  </a:lnTo>
                  <a:lnTo>
                    <a:pt x="3070251" y="10892"/>
                  </a:lnTo>
                  <a:lnTo>
                    <a:pt x="3129207" y="7585"/>
                  </a:lnTo>
                  <a:lnTo>
                    <a:pt x="3188450" y="4867"/>
                  </a:lnTo>
                  <a:lnTo>
                    <a:pt x="3247970" y="2745"/>
                  </a:lnTo>
                  <a:lnTo>
                    <a:pt x="3307758" y="1223"/>
                  </a:lnTo>
                  <a:lnTo>
                    <a:pt x="3367807" y="306"/>
                  </a:lnTo>
                  <a:lnTo>
                    <a:pt x="3428109" y="0"/>
                  </a:lnTo>
                  <a:lnTo>
                    <a:pt x="3488410" y="306"/>
                  </a:lnTo>
                  <a:lnTo>
                    <a:pt x="3548459" y="1223"/>
                  </a:lnTo>
                  <a:lnTo>
                    <a:pt x="3608248" y="2745"/>
                  </a:lnTo>
                  <a:lnTo>
                    <a:pt x="3667768" y="4867"/>
                  </a:lnTo>
                  <a:lnTo>
                    <a:pt x="3727010" y="7585"/>
                  </a:lnTo>
                  <a:lnTo>
                    <a:pt x="3785967" y="10892"/>
                  </a:lnTo>
                  <a:lnTo>
                    <a:pt x="3844629" y="14785"/>
                  </a:lnTo>
                  <a:lnTo>
                    <a:pt x="3902988" y="19257"/>
                  </a:lnTo>
                  <a:lnTo>
                    <a:pt x="3961036" y="24305"/>
                  </a:lnTo>
                  <a:lnTo>
                    <a:pt x="4018764" y="29923"/>
                  </a:lnTo>
                  <a:lnTo>
                    <a:pt x="4076163" y="36106"/>
                  </a:lnTo>
                  <a:lnTo>
                    <a:pt x="4133226" y="42848"/>
                  </a:lnTo>
                  <a:lnTo>
                    <a:pt x="4189943" y="50146"/>
                  </a:lnTo>
                  <a:lnTo>
                    <a:pt x="4246307" y="57994"/>
                  </a:lnTo>
                  <a:lnTo>
                    <a:pt x="4302308" y="66387"/>
                  </a:lnTo>
                  <a:lnTo>
                    <a:pt x="4357938" y="75319"/>
                  </a:lnTo>
                  <a:lnTo>
                    <a:pt x="4413188" y="84787"/>
                  </a:lnTo>
                  <a:lnTo>
                    <a:pt x="4468051" y="94784"/>
                  </a:lnTo>
                  <a:lnTo>
                    <a:pt x="4522518" y="105307"/>
                  </a:lnTo>
                  <a:lnTo>
                    <a:pt x="4576579" y="116349"/>
                  </a:lnTo>
                  <a:lnTo>
                    <a:pt x="4630227" y="127906"/>
                  </a:lnTo>
                  <a:lnTo>
                    <a:pt x="4683454" y="139973"/>
                  </a:lnTo>
                  <a:lnTo>
                    <a:pt x="4736250" y="152545"/>
                  </a:lnTo>
                  <a:lnTo>
                    <a:pt x="4788607" y="165617"/>
                  </a:lnTo>
                  <a:lnTo>
                    <a:pt x="4840517" y="179183"/>
                  </a:lnTo>
                  <a:lnTo>
                    <a:pt x="4891971" y="193240"/>
                  </a:lnTo>
                  <a:lnTo>
                    <a:pt x="4942960" y="207781"/>
                  </a:lnTo>
                  <a:lnTo>
                    <a:pt x="4993477" y="222801"/>
                  </a:lnTo>
                  <a:lnTo>
                    <a:pt x="5043512" y="238297"/>
                  </a:lnTo>
                  <a:lnTo>
                    <a:pt x="5093057" y="254262"/>
                  </a:lnTo>
                  <a:lnTo>
                    <a:pt x="5142105" y="270692"/>
                  </a:lnTo>
                  <a:lnTo>
                    <a:pt x="5190645" y="287582"/>
                  </a:lnTo>
                  <a:lnTo>
                    <a:pt x="5238670" y="304926"/>
                  </a:lnTo>
                  <a:lnTo>
                    <a:pt x="5286171" y="322720"/>
                  </a:lnTo>
                  <a:lnTo>
                    <a:pt x="5333140" y="340959"/>
                  </a:lnTo>
                  <a:lnTo>
                    <a:pt x="5379567" y="359637"/>
                  </a:lnTo>
                  <a:lnTo>
                    <a:pt x="5425446" y="378750"/>
                  </a:lnTo>
                  <a:lnTo>
                    <a:pt x="5470767" y="398292"/>
                  </a:lnTo>
                  <a:lnTo>
                    <a:pt x="5515521" y="418259"/>
                  </a:lnTo>
                  <a:lnTo>
                    <a:pt x="5559701" y="438646"/>
                  </a:lnTo>
                  <a:lnTo>
                    <a:pt x="5603297" y="459447"/>
                  </a:lnTo>
                  <a:lnTo>
                    <a:pt x="5646301" y="480658"/>
                  </a:lnTo>
                  <a:lnTo>
                    <a:pt x="5688705" y="502273"/>
                  </a:lnTo>
                  <a:lnTo>
                    <a:pt x="5730501" y="524288"/>
                  </a:lnTo>
                  <a:lnTo>
                    <a:pt x="5771679" y="546697"/>
                  </a:lnTo>
                  <a:lnTo>
                    <a:pt x="5812231" y="569496"/>
                  </a:lnTo>
                  <a:lnTo>
                    <a:pt x="5852148" y="592679"/>
                  </a:lnTo>
                  <a:lnTo>
                    <a:pt x="5891423" y="616241"/>
                  </a:lnTo>
                  <a:lnTo>
                    <a:pt x="5930047" y="640178"/>
                  </a:lnTo>
                  <a:lnTo>
                    <a:pt x="5968011" y="664485"/>
                  </a:lnTo>
                  <a:lnTo>
                    <a:pt x="6005307" y="689155"/>
                  </a:lnTo>
                  <a:lnTo>
                    <a:pt x="6041925" y="714185"/>
                  </a:lnTo>
                  <a:lnTo>
                    <a:pt x="6077859" y="739570"/>
                  </a:lnTo>
                  <a:lnTo>
                    <a:pt x="6113099" y="765304"/>
                  </a:lnTo>
                  <a:lnTo>
                    <a:pt x="6147636" y="791382"/>
                  </a:lnTo>
                  <a:lnTo>
                    <a:pt x="6181463" y="817799"/>
                  </a:lnTo>
                  <a:lnTo>
                    <a:pt x="6214570" y="844551"/>
                  </a:lnTo>
                  <a:lnTo>
                    <a:pt x="6246949" y="871632"/>
                  </a:lnTo>
                  <a:lnTo>
                    <a:pt x="6278593" y="899038"/>
                  </a:lnTo>
                  <a:lnTo>
                    <a:pt x="6309491" y="926762"/>
                  </a:lnTo>
                  <a:lnTo>
                    <a:pt x="6339636" y="954801"/>
                  </a:lnTo>
                  <a:lnTo>
                    <a:pt x="6369020" y="983149"/>
                  </a:lnTo>
                  <a:lnTo>
                    <a:pt x="6397633" y="1011801"/>
                  </a:lnTo>
                  <a:lnTo>
                    <a:pt x="6425467" y="1040752"/>
                  </a:lnTo>
                  <a:lnTo>
                    <a:pt x="6452514" y="1069998"/>
                  </a:lnTo>
                  <a:lnTo>
                    <a:pt x="6478765" y="1099533"/>
                  </a:lnTo>
                  <a:lnTo>
                    <a:pt x="6504212" y="1129351"/>
                  </a:lnTo>
                  <a:lnTo>
                    <a:pt x="6528847" y="1159449"/>
                  </a:lnTo>
                  <a:lnTo>
                    <a:pt x="6552660" y="1189821"/>
                  </a:lnTo>
                  <a:lnTo>
                    <a:pt x="6575643" y="1220462"/>
                  </a:lnTo>
                  <a:lnTo>
                    <a:pt x="6619086" y="1282532"/>
                  </a:lnTo>
                  <a:lnTo>
                    <a:pt x="6659108" y="1345617"/>
                  </a:lnTo>
                  <a:lnTo>
                    <a:pt x="6695642" y="1409679"/>
                  </a:lnTo>
                  <a:lnTo>
                    <a:pt x="6728618" y="1474676"/>
                  </a:lnTo>
                  <a:lnTo>
                    <a:pt x="6757969" y="1540569"/>
                  </a:lnTo>
                  <a:lnTo>
                    <a:pt x="6783627" y="1607318"/>
                  </a:lnTo>
                  <a:lnTo>
                    <a:pt x="6805525" y="1674883"/>
                  </a:lnTo>
                  <a:lnTo>
                    <a:pt x="6823593" y="1743222"/>
                  </a:lnTo>
                  <a:lnTo>
                    <a:pt x="6837765" y="1812297"/>
                  </a:lnTo>
                  <a:lnTo>
                    <a:pt x="6847972" y="1882067"/>
                  </a:lnTo>
                  <a:lnTo>
                    <a:pt x="6854146" y="1952493"/>
                  </a:lnTo>
                  <a:lnTo>
                    <a:pt x="6856219" y="2023533"/>
                  </a:lnTo>
                  <a:lnTo>
                    <a:pt x="6855699" y="2059127"/>
                  </a:lnTo>
                  <a:lnTo>
                    <a:pt x="6851567" y="2129864"/>
                  </a:lnTo>
                  <a:lnTo>
                    <a:pt x="6843368" y="2199967"/>
                  </a:lnTo>
                  <a:lnTo>
                    <a:pt x="6831170" y="2269395"/>
                  </a:lnTo>
                  <a:lnTo>
                    <a:pt x="6815042" y="2338107"/>
                  </a:lnTo>
                  <a:lnTo>
                    <a:pt x="6795050" y="2406064"/>
                  </a:lnTo>
                  <a:lnTo>
                    <a:pt x="6771264" y="2473226"/>
                  </a:lnTo>
                  <a:lnTo>
                    <a:pt x="6743751" y="2539552"/>
                  </a:lnTo>
                  <a:lnTo>
                    <a:pt x="6712579" y="2605002"/>
                  </a:lnTo>
                  <a:lnTo>
                    <a:pt x="6677815" y="2669537"/>
                  </a:lnTo>
                  <a:lnTo>
                    <a:pt x="6639529" y="2733116"/>
                  </a:lnTo>
                  <a:lnTo>
                    <a:pt x="6597788" y="2795698"/>
                  </a:lnTo>
                  <a:lnTo>
                    <a:pt x="6552660" y="2857244"/>
                  </a:lnTo>
                  <a:lnTo>
                    <a:pt x="6528847" y="2887616"/>
                  </a:lnTo>
                  <a:lnTo>
                    <a:pt x="6504212" y="2917714"/>
                  </a:lnTo>
                  <a:lnTo>
                    <a:pt x="6478765" y="2947533"/>
                  </a:lnTo>
                  <a:lnTo>
                    <a:pt x="6452514" y="2977068"/>
                  </a:lnTo>
                  <a:lnTo>
                    <a:pt x="6425467" y="3006313"/>
                  </a:lnTo>
                  <a:lnTo>
                    <a:pt x="6397633" y="3035265"/>
                  </a:lnTo>
                  <a:lnTo>
                    <a:pt x="6369020" y="3063917"/>
                  </a:lnTo>
                  <a:lnTo>
                    <a:pt x="6339636" y="3092265"/>
                  </a:lnTo>
                  <a:lnTo>
                    <a:pt x="6309491" y="3120304"/>
                  </a:lnTo>
                  <a:lnTo>
                    <a:pt x="6278593" y="3148028"/>
                  </a:lnTo>
                  <a:lnTo>
                    <a:pt x="6246949" y="3175434"/>
                  </a:lnTo>
                  <a:lnTo>
                    <a:pt x="6214570" y="3202515"/>
                  </a:lnTo>
                  <a:lnTo>
                    <a:pt x="6181463" y="3229266"/>
                  </a:lnTo>
                  <a:lnTo>
                    <a:pt x="6147636" y="3255684"/>
                  </a:lnTo>
                  <a:lnTo>
                    <a:pt x="6113099" y="3281762"/>
                  </a:lnTo>
                  <a:lnTo>
                    <a:pt x="6077859" y="3307496"/>
                  </a:lnTo>
                  <a:lnTo>
                    <a:pt x="6041925" y="3332880"/>
                  </a:lnTo>
                  <a:lnTo>
                    <a:pt x="6005307" y="3357910"/>
                  </a:lnTo>
                  <a:lnTo>
                    <a:pt x="5968011" y="3382581"/>
                  </a:lnTo>
                  <a:lnTo>
                    <a:pt x="5930047" y="3406888"/>
                  </a:lnTo>
                  <a:lnTo>
                    <a:pt x="5891423" y="3430825"/>
                  </a:lnTo>
                  <a:lnTo>
                    <a:pt x="5852148" y="3454387"/>
                  </a:lnTo>
                  <a:lnTo>
                    <a:pt x="5812231" y="3477570"/>
                  </a:lnTo>
                  <a:lnTo>
                    <a:pt x="5771679" y="3500369"/>
                  </a:lnTo>
                  <a:lnTo>
                    <a:pt x="5730501" y="3522778"/>
                  </a:lnTo>
                  <a:lnTo>
                    <a:pt x="5688705" y="3544793"/>
                  </a:lnTo>
                  <a:lnTo>
                    <a:pt x="5646301" y="3566408"/>
                  </a:lnTo>
                  <a:lnTo>
                    <a:pt x="5603297" y="3587619"/>
                  </a:lnTo>
                  <a:lnTo>
                    <a:pt x="5559701" y="3608420"/>
                  </a:lnTo>
                  <a:lnTo>
                    <a:pt x="5515521" y="3628807"/>
                  </a:lnTo>
                  <a:lnTo>
                    <a:pt x="5470767" y="3648774"/>
                  </a:lnTo>
                  <a:lnTo>
                    <a:pt x="5425446" y="3668316"/>
                  </a:lnTo>
                  <a:lnTo>
                    <a:pt x="5379567" y="3687429"/>
                  </a:lnTo>
                  <a:lnTo>
                    <a:pt x="5333140" y="3706107"/>
                  </a:lnTo>
                  <a:lnTo>
                    <a:pt x="5286171" y="3724346"/>
                  </a:lnTo>
                  <a:lnTo>
                    <a:pt x="5238670" y="3742140"/>
                  </a:lnTo>
                  <a:lnTo>
                    <a:pt x="5190645" y="3759484"/>
                  </a:lnTo>
                  <a:lnTo>
                    <a:pt x="5142105" y="3776374"/>
                  </a:lnTo>
                  <a:lnTo>
                    <a:pt x="5093057" y="3792804"/>
                  </a:lnTo>
                  <a:lnTo>
                    <a:pt x="5043512" y="3808769"/>
                  </a:lnTo>
                  <a:lnTo>
                    <a:pt x="4993477" y="3824265"/>
                  </a:lnTo>
                  <a:lnTo>
                    <a:pt x="4942960" y="3839285"/>
                  </a:lnTo>
                  <a:lnTo>
                    <a:pt x="4891971" y="3853826"/>
                  </a:lnTo>
                  <a:lnTo>
                    <a:pt x="4840517" y="3867883"/>
                  </a:lnTo>
                  <a:lnTo>
                    <a:pt x="4788607" y="3881449"/>
                  </a:lnTo>
                  <a:lnTo>
                    <a:pt x="4736250" y="3894521"/>
                  </a:lnTo>
                  <a:lnTo>
                    <a:pt x="4683454" y="3907093"/>
                  </a:lnTo>
                  <a:lnTo>
                    <a:pt x="4630227" y="3919160"/>
                  </a:lnTo>
                  <a:lnTo>
                    <a:pt x="4576579" y="3930717"/>
                  </a:lnTo>
                  <a:lnTo>
                    <a:pt x="4522518" y="3941759"/>
                  </a:lnTo>
                  <a:lnTo>
                    <a:pt x="4468051" y="3952282"/>
                  </a:lnTo>
                  <a:lnTo>
                    <a:pt x="4413188" y="3962279"/>
                  </a:lnTo>
                  <a:lnTo>
                    <a:pt x="4357938" y="3971747"/>
                  </a:lnTo>
                  <a:lnTo>
                    <a:pt x="4302308" y="3980679"/>
                  </a:lnTo>
                  <a:lnTo>
                    <a:pt x="4246307" y="3989072"/>
                  </a:lnTo>
                  <a:lnTo>
                    <a:pt x="4189943" y="3996920"/>
                  </a:lnTo>
                  <a:lnTo>
                    <a:pt x="4133226" y="4004218"/>
                  </a:lnTo>
                  <a:lnTo>
                    <a:pt x="4076163" y="4010960"/>
                  </a:lnTo>
                  <a:lnTo>
                    <a:pt x="4018764" y="4017143"/>
                  </a:lnTo>
                  <a:lnTo>
                    <a:pt x="3961036" y="4022761"/>
                  </a:lnTo>
                  <a:lnTo>
                    <a:pt x="3902988" y="4027809"/>
                  </a:lnTo>
                  <a:lnTo>
                    <a:pt x="3844629" y="4032281"/>
                  </a:lnTo>
                  <a:lnTo>
                    <a:pt x="3785967" y="4036174"/>
                  </a:lnTo>
                  <a:lnTo>
                    <a:pt x="3727010" y="4039481"/>
                  </a:lnTo>
                  <a:lnTo>
                    <a:pt x="3667768" y="4042199"/>
                  </a:lnTo>
                  <a:lnTo>
                    <a:pt x="3608248" y="4044321"/>
                  </a:lnTo>
                  <a:lnTo>
                    <a:pt x="3548459" y="4045843"/>
                  </a:lnTo>
                  <a:lnTo>
                    <a:pt x="3488410" y="4046760"/>
                  </a:lnTo>
                  <a:lnTo>
                    <a:pt x="3428109" y="4047067"/>
                  </a:lnTo>
                  <a:lnTo>
                    <a:pt x="3367807" y="4046760"/>
                  </a:lnTo>
                  <a:lnTo>
                    <a:pt x="3307758" y="4045843"/>
                  </a:lnTo>
                  <a:lnTo>
                    <a:pt x="3247970" y="4044321"/>
                  </a:lnTo>
                  <a:lnTo>
                    <a:pt x="3188450" y="4042199"/>
                  </a:lnTo>
                  <a:lnTo>
                    <a:pt x="3129207" y="4039481"/>
                  </a:lnTo>
                  <a:lnTo>
                    <a:pt x="3070251" y="4036174"/>
                  </a:lnTo>
                  <a:lnTo>
                    <a:pt x="3011589" y="4032281"/>
                  </a:lnTo>
                  <a:lnTo>
                    <a:pt x="2953229" y="4027809"/>
                  </a:lnTo>
                  <a:lnTo>
                    <a:pt x="2895182" y="4022761"/>
                  </a:lnTo>
                  <a:lnTo>
                    <a:pt x="2837454" y="4017143"/>
                  </a:lnTo>
                  <a:lnTo>
                    <a:pt x="2780054" y="4010960"/>
                  </a:lnTo>
                  <a:lnTo>
                    <a:pt x="2722991" y="4004218"/>
                  </a:lnTo>
                  <a:lnTo>
                    <a:pt x="2666274" y="3996920"/>
                  </a:lnTo>
                  <a:lnTo>
                    <a:pt x="2609911" y="3989072"/>
                  </a:lnTo>
                  <a:lnTo>
                    <a:pt x="2553910" y="3980679"/>
                  </a:lnTo>
                  <a:lnTo>
                    <a:pt x="2498280" y="3971747"/>
                  </a:lnTo>
                  <a:lnTo>
                    <a:pt x="2443029" y="3962279"/>
                  </a:lnTo>
                  <a:lnTo>
                    <a:pt x="2388166" y="3952282"/>
                  </a:lnTo>
                  <a:lnTo>
                    <a:pt x="2333700" y="3941759"/>
                  </a:lnTo>
                  <a:lnTo>
                    <a:pt x="2279638" y="3930717"/>
                  </a:lnTo>
                  <a:lnTo>
                    <a:pt x="2225990" y="3919160"/>
                  </a:lnTo>
                  <a:lnTo>
                    <a:pt x="2172764" y="3907093"/>
                  </a:lnTo>
                  <a:lnTo>
                    <a:pt x="2119968" y="3894521"/>
                  </a:lnTo>
                  <a:lnTo>
                    <a:pt x="2067611" y="3881449"/>
                  </a:lnTo>
                  <a:lnTo>
                    <a:pt x="2015701" y="3867883"/>
                  </a:lnTo>
                  <a:lnTo>
                    <a:pt x="1964247" y="3853826"/>
                  </a:lnTo>
                  <a:lnTo>
                    <a:pt x="1913258" y="3839285"/>
                  </a:lnTo>
                  <a:lnTo>
                    <a:pt x="1862741" y="3824265"/>
                  </a:lnTo>
                  <a:lnTo>
                    <a:pt x="1812706" y="3808769"/>
                  </a:lnTo>
                  <a:lnTo>
                    <a:pt x="1763160" y="3792804"/>
                  </a:lnTo>
                  <a:lnTo>
                    <a:pt x="1714113" y="3776374"/>
                  </a:lnTo>
                  <a:lnTo>
                    <a:pt x="1665573" y="3759484"/>
                  </a:lnTo>
                  <a:lnTo>
                    <a:pt x="1617548" y="3742140"/>
                  </a:lnTo>
                  <a:lnTo>
                    <a:pt x="1570047" y="3724346"/>
                  </a:lnTo>
                  <a:lnTo>
                    <a:pt x="1523078" y="3706107"/>
                  </a:lnTo>
                  <a:lnTo>
                    <a:pt x="1476650" y="3687429"/>
                  </a:lnTo>
                  <a:lnTo>
                    <a:pt x="1430772" y="3668316"/>
                  </a:lnTo>
                  <a:lnTo>
                    <a:pt x="1385451" y="3648774"/>
                  </a:lnTo>
                  <a:lnTo>
                    <a:pt x="1340697" y="3628807"/>
                  </a:lnTo>
                  <a:lnTo>
                    <a:pt x="1296517" y="3608420"/>
                  </a:lnTo>
                  <a:lnTo>
                    <a:pt x="1252921" y="3587619"/>
                  </a:lnTo>
                  <a:lnTo>
                    <a:pt x="1209917" y="3566408"/>
                  </a:lnTo>
                  <a:lnTo>
                    <a:pt x="1167513" y="3544793"/>
                  </a:lnTo>
                  <a:lnTo>
                    <a:pt x="1125717" y="3522778"/>
                  </a:lnTo>
                  <a:lnTo>
                    <a:pt x="1084539" y="3500369"/>
                  </a:lnTo>
                  <a:lnTo>
                    <a:pt x="1043987" y="3477570"/>
                  </a:lnTo>
                  <a:lnTo>
                    <a:pt x="1004070" y="3454387"/>
                  </a:lnTo>
                  <a:lnTo>
                    <a:pt x="964795" y="3430825"/>
                  </a:lnTo>
                  <a:lnTo>
                    <a:pt x="926171" y="3406888"/>
                  </a:lnTo>
                  <a:lnTo>
                    <a:pt x="888207" y="3382581"/>
                  </a:lnTo>
                  <a:lnTo>
                    <a:pt x="850911" y="3357910"/>
                  </a:lnTo>
                  <a:lnTo>
                    <a:pt x="814293" y="3332880"/>
                  </a:lnTo>
                  <a:lnTo>
                    <a:pt x="778359" y="3307496"/>
                  </a:lnTo>
                  <a:lnTo>
                    <a:pt x="743119" y="3281762"/>
                  </a:lnTo>
                  <a:lnTo>
                    <a:pt x="708582" y="3255684"/>
                  </a:lnTo>
                  <a:lnTo>
                    <a:pt x="674755" y="3229266"/>
                  </a:lnTo>
                  <a:lnTo>
                    <a:pt x="641648" y="3202515"/>
                  </a:lnTo>
                  <a:lnTo>
                    <a:pt x="609269" y="3175434"/>
                  </a:lnTo>
                  <a:lnTo>
                    <a:pt x="577625" y="3148028"/>
                  </a:lnTo>
                  <a:lnTo>
                    <a:pt x="546727" y="3120304"/>
                  </a:lnTo>
                  <a:lnTo>
                    <a:pt x="516582" y="3092265"/>
                  </a:lnTo>
                  <a:lnTo>
                    <a:pt x="487198" y="3063917"/>
                  </a:lnTo>
                  <a:lnTo>
                    <a:pt x="458585" y="3035265"/>
                  </a:lnTo>
                  <a:lnTo>
                    <a:pt x="430751" y="3006313"/>
                  </a:lnTo>
                  <a:lnTo>
                    <a:pt x="403704" y="2977068"/>
                  </a:lnTo>
                  <a:lnTo>
                    <a:pt x="377453" y="2947533"/>
                  </a:lnTo>
                  <a:lnTo>
                    <a:pt x="352006" y="2917714"/>
                  </a:lnTo>
                  <a:lnTo>
                    <a:pt x="327371" y="2887616"/>
                  </a:lnTo>
                  <a:lnTo>
                    <a:pt x="303558" y="2857244"/>
                  </a:lnTo>
                  <a:lnTo>
                    <a:pt x="280575" y="2826603"/>
                  </a:lnTo>
                  <a:lnTo>
                    <a:pt x="237132" y="2764534"/>
                  </a:lnTo>
                  <a:lnTo>
                    <a:pt x="197110" y="2701448"/>
                  </a:lnTo>
                  <a:lnTo>
                    <a:pt x="160577" y="2637387"/>
                  </a:lnTo>
                  <a:lnTo>
                    <a:pt x="127600" y="2572389"/>
                  </a:lnTo>
                  <a:lnTo>
                    <a:pt x="98249" y="2506496"/>
                  </a:lnTo>
                  <a:lnTo>
                    <a:pt x="72591" y="2439747"/>
                  </a:lnTo>
                  <a:lnTo>
                    <a:pt x="50693" y="2372183"/>
                  </a:lnTo>
                  <a:lnTo>
                    <a:pt x="32625" y="2303843"/>
                  </a:lnTo>
                  <a:lnTo>
                    <a:pt x="18453" y="2234768"/>
                  </a:lnTo>
                  <a:lnTo>
                    <a:pt x="8246" y="2164998"/>
                  </a:lnTo>
                  <a:lnTo>
                    <a:pt x="2073" y="2094573"/>
                  </a:lnTo>
                  <a:lnTo>
                    <a:pt x="0" y="2023533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09721" y="2327887"/>
              <a:ext cx="1383939" cy="92332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81391" y="2387620"/>
              <a:ext cx="1388173" cy="86359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858598" y="1524016"/>
              <a:ext cx="6856730" cy="4047490"/>
            </a:xfrm>
            <a:custGeom>
              <a:avLst/>
              <a:gdLst/>
              <a:ahLst/>
              <a:cxnLst/>
              <a:rect l="l" t="t" r="r" b="b"/>
              <a:pathLst>
                <a:path w="6856730" h="4047490">
                  <a:moveTo>
                    <a:pt x="0" y="2023533"/>
                  </a:moveTo>
                  <a:lnTo>
                    <a:pt x="2073" y="1952493"/>
                  </a:lnTo>
                  <a:lnTo>
                    <a:pt x="8246" y="1882067"/>
                  </a:lnTo>
                  <a:lnTo>
                    <a:pt x="18453" y="1812297"/>
                  </a:lnTo>
                  <a:lnTo>
                    <a:pt x="32625" y="1743222"/>
                  </a:lnTo>
                  <a:lnTo>
                    <a:pt x="50693" y="1674883"/>
                  </a:lnTo>
                  <a:lnTo>
                    <a:pt x="72591" y="1607318"/>
                  </a:lnTo>
                  <a:lnTo>
                    <a:pt x="98249" y="1540569"/>
                  </a:lnTo>
                  <a:lnTo>
                    <a:pt x="127600" y="1474676"/>
                  </a:lnTo>
                  <a:lnTo>
                    <a:pt x="160577" y="1409679"/>
                  </a:lnTo>
                  <a:lnTo>
                    <a:pt x="197110" y="1345617"/>
                  </a:lnTo>
                  <a:lnTo>
                    <a:pt x="237132" y="1282532"/>
                  </a:lnTo>
                  <a:lnTo>
                    <a:pt x="280575" y="1220462"/>
                  </a:lnTo>
                  <a:lnTo>
                    <a:pt x="303558" y="1189821"/>
                  </a:lnTo>
                  <a:lnTo>
                    <a:pt x="327371" y="1159449"/>
                  </a:lnTo>
                  <a:lnTo>
                    <a:pt x="352006" y="1129351"/>
                  </a:lnTo>
                  <a:lnTo>
                    <a:pt x="377453" y="1099533"/>
                  </a:lnTo>
                  <a:lnTo>
                    <a:pt x="403704" y="1069998"/>
                  </a:lnTo>
                  <a:lnTo>
                    <a:pt x="430751" y="1040752"/>
                  </a:lnTo>
                  <a:lnTo>
                    <a:pt x="458585" y="1011801"/>
                  </a:lnTo>
                  <a:lnTo>
                    <a:pt x="487198" y="983149"/>
                  </a:lnTo>
                  <a:lnTo>
                    <a:pt x="516582" y="954801"/>
                  </a:lnTo>
                  <a:lnTo>
                    <a:pt x="546727" y="926762"/>
                  </a:lnTo>
                  <a:lnTo>
                    <a:pt x="577625" y="899038"/>
                  </a:lnTo>
                  <a:lnTo>
                    <a:pt x="609269" y="871632"/>
                  </a:lnTo>
                  <a:lnTo>
                    <a:pt x="641648" y="844551"/>
                  </a:lnTo>
                  <a:lnTo>
                    <a:pt x="674755" y="817799"/>
                  </a:lnTo>
                  <a:lnTo>
                    <a:pt x="708582" y="791382"/>
                  </a:lnTo>
                  <a:lnTo>
                    <a:pt x="743119" y="765304"/>
                  </a:lnTo>
                  <a:lnTo>
                    <a:pt x="778359" y="739570"/>
                  </a:lnTo>
                  <a:lnTo>
                    <a:pt x="814293" y="714185"/>
                  </a:lnTo>
                  <a:lnTo>
                    <a:pt x="850911" y="689155"/>
                  </a:lnTo>
                  <a:lnTo>
                    <a:pt x="888207" y="664485"/>
                  </a:lnTo>
                  <a:lnTo>
                    <a:pt x="926171" y="640178"/>
                  </a:lnTo>
                  <a:lnTo>
                    <a:pt x="964795" y="616241"/>
                  </a:lnTo>
                  <a:lnTo>
                    <a:pt x="1004070" y="592679"/>
                  </a:lnTo>
                  <a:lnTo>
                    <a:pt x="1043987" y="569496"/>
                  </a:lnTo>
                  <a:lnTo>
                    <a:pt x="1084539" y="546697"/>
                  </a:lnTo>
                  <a:lnTo>
                    <a:pt x="1125717" y="524288"/>
                  </a:lnTo>
                  <a:lnTo>
                    <a:pt x="1167513" y="502273"/>
                  </a:lnTo>
                  <a:lnTo>
                    <a:pt x="1209917" y="480658"/>
                  </a:lnTo>
                  <a:lnTo>
                    <a:pt x="1252921" y="459447"/>
                  </a:lnTo>
                  <a:lnTo>
                    <a:pt x="1296517" y="438646"/>
                  </a:lnTo>
                  <a:lnTo>
                    <a:pt x="1340697" y="418259"/>
                  </a:lnTo>
                  <a:lnTo>
                    <a:pt x="1385451" y="398292"/>
                  </a:lnTo>
                  <a:lnTo>
                    <a:pt x="1430772" y="378750"/>
                  </a:lnTo>
                  <a:lnTo>
                    <a:pt x="1476650" y="359637"/>
                  </a:lnTo>
                  <a:lnTo>
                    <a:pt x="1523078" y="340959"/>
                  </a:lnTo>
                  <a:lnTo>
                    <a:pt x="1570047" y="322720"/>
                  </a:lnTo>
                  <a:lnTo>
                    <a:pt x="1617548" y="304926"/>
                  </a:lnTo>
                  <a:lnTo>
                    <a:pt x="1665573" y="287582"/>
                  </a:lnTo>
                  <a:lnTo>
                    <a:pt x="1714113" y="270692"/>
                  </a:lnTo>
                  <a:lnTo>
                    <a:pt x="1763160" y="254262"/>
                  </a:lnTo>
                  <a:lnTo>
                    <a:pt x="1812706" y="238297"/>
                  </a:lnTo>
                  <a:lnTo>
                    <a:pt x="1862741" y="222801"/>
                  </a:lnTo>
                  <a:lnTo>
                    <a:pt x="1913258" y="207781"/>
                  </a:lnTo>
                  <a:lnTo>
                    <a:pt x="1964247" y="193240"/>
                  </a:lnTo>
                  <a:lnTo>
                    <a:pt x="2015701" y="179183"/>
                  </a:lnTo>
                  <a:lnTo>
                    <a:pt x="2067611" y="165617"/>
                  </a:lnTo>
                  <a:lnTo>
                    <a:pt x="2119968" y="152545"/>
                  </a:lnTo>
                  <a:lnTo>
                    <a:pt x="2172764" y="139973"/>
                  </a:lnTo>
                  <a:lnTo>
                    <a:pt x="2225990" y="127906"/>
                  </a:lnTo>
                  <a:lnTo>
                    <a:pt x="2279638" y="116349"/>
                  </a:lnTo>
                  <a:lnTo>
                    <a:pt x="2333700" y="105307"/>
                  </a:lnTo>
                  <a:lnTo>
                    <a:pt x="2388166" y="94784"/>
                  </a:lnTo>
                  <a:lnTo>
                    <a:pt x="2443029" y="84787"/>
                  </a:lnTo>
                  <a:lnTo>
                    <a:pt x="2498280" y="75319"/>
                  </a:lnTo>
                  <a:lnTo>
                    <a:pt x="2553910" y="66387"/>
                  </a:lnTo>
                  <a:lnTo>
                    <a:pt x="2609911" y="57994"/>
                  </a:lnTo>
                  <a:lnTo>
                    <a:pt x="2666274" y="50146"/>
                  </a:lnTo>
                  <a:lnTo>
                    <a:pt x="2722991" y="42848"/>
                  </a:lnTo>
                  <a:lnTo>
                    <a:pt x="2780054" y="36106"/>
                  </a:lnTo>
                  <a:lnTo>
                    <a:pt x="2837454" y="29923"/>
                  </a:lnTo>
                  <a:lnTo>
                    <a:pt x="2895182" y="24305"/>
                  </a:lnTo>
                  <a:lnTo>
                    <a:pt x="2953229" y="19257"/>
                  </a:lnTo>
                  <a:lnTo>
                    <a:pt x="3011589" y="14785"/>
                  </a:lnTo>
                  <a:lnTo>
                    <a:pt x="3070251" y="10892"/>
                  </a:lnTo>
                  <a:lnTo>
                    <a:pt x="3129207" y="7585"/>
                  </a:lnTo>
                  <a:lnTo>
                    <a:pt x="3188450" y="4867"/>
                  </a:lnTo>
                  <a:lnTo>
                    <a:pt x="3247970" y="2745"/>
                  </a:lnTo>
                  <a:lnTo>
                    <a:pt x="3307758" y="1223"/>
                  </a:lnTo>
                  <a:lnTo>
                    <a:pt x="3367807" y="306"/>
                  </a:lnTo>
                  <a:lnTo>
                    <a:pt x="3428109" y="0"/>
                  </a:lnTo>
                  <a:lnTo>
                    <a:pt x="3488410" y="306"/>
                  </a:lnTo>
                  <a:lnTo>
                    <a:pt x="3548459" y="1223"/>
                  </a:lnTo>
                  <a:lnTo>
                    <a:pt x="3608248" y="2745"/>
                  </a:lnTo>
                  <a:lnTo>
                    <a:pt x="3667768" y="4867"/>
                  </a:lnTo>
                  <a:lnTo>
                    <a:pt x="3727010" y="7585"/>
                  </a:lnTo>
                  <a:lnTo>
                    <a:pt x="3785967" y="10892"/>
                  </a:lnTo>
                  <a:lnTo>
                    <a:pt x="3844629" y="14785"/>
                  </a:lnTo>
                  <a:lnTo>
                    <a:pt x="3902988" y="19257"/>
                  </a:lnTo>
                  <a:lnTo>
                    <a:pt x="3961036" y="24305"/>
                  </a:lnTo>
                  <a:lnTo>
                    <a:pt x="4018764" y="29923"/>
                  </a:lnTo>
                  <a:lnTo>
                    <a:pt x="4076163" y="36106"/>
                  </a:lnTo>
                  <a:lnTo>
                    <a:pt x="4133226" y="42848"/>
                  </a:lnTo>
                  <a:lnTo>
                    <a:pt x="4189943" y="50146"/>
                  </a:lnTo>
                  <a:lnTo>
                    <a:pt x="4246307" y="57994"/>
                  </a:lnTo>
                  <a:lnTo>
                    <a:pt x="4302308" y="66387"/>
                  </a:lnTo>
                  <a:lnTo>
                    <a:pt x="4357938" y="75319"/>
                  </a:lnTo>
                  <a:lnTo>
                    <a:pt x="4413188" y="84787"/>
                  </a:lnTo>
                  <a:lnTo>
                    <a:pt x="4468051" y="94784"/>
                  </a:lnTo>
                  <a:lnTo>
                    <a:pt x="4522518" y="105307"/>
                  </a:lnTo>
                  <a:lnTo>
                    <a:pt x="4576579" y="116349"/>
                  </a:lnTo>
                  <a:lnTo>
                    <a:pt x="4630227" y="127906"/>
                  </a:lnTo>
                  <a:lnTo>
                    <a:pt x="4683454" y="139973"/>
                  </a:lnTo>
                  <a:lnTo>
                    <a:pt x="4736250" y="152545"/>
                  </a:lnTo>
                  <a:lnTo>
                    <a:pt x="4788607" y="165617"/>
                  </a:lnTo>
                  <a:lnTo>
                    <a:pt x="4840517" y="179183"/>
                  </a:lnTo>
                  <a:lnTo>
                    <a:pt x="4891971" y="193240"/>
                  </a:lnTo>
                  <a:lnTo>
                    <a:pt x="4942960" y="207781"/>
                  </a:lnTo>
                  <a:lnTo>
                    <a:pt x="4993477" y="222801"/>
                  </a:lnTo>
                  <a:lnTo>
                    <a:pt x="5043512" y="238297"/>
                  </a:lnTo>
                  <a:lnTo>
                    <a:pt x="5093057" y="254262"/>
                  </a:lnTo>
                  <a:lnTo>
                    <a:pt x="5142105" y="270692"/>
                  </a:lnTo>
                  <a:lnTo>
                    <a:pt x="5190645" y="287582"/>
                  </a:lnTo>
                  <a:lnTo>
                    <a:pt x="5238670" y="304926"/>
                  </a:lnTo>
                  <a:lnTo>
                    <a:pt x="5286171" y="322720"/>
                  </a:lnTo>
                  <a:lnTo>
                    <a:pt x="5333140" y="340959"/>
                  </a:lnTo>
                  <a:lnTo>
                    <a:pt x="5379567" y="359637"/>
                  </a:lnTo>
                  <a:lnTo>
                    <a:pt x="5425446" y="378750"/>
                  </a:lnTo>
                  <a:lnTo>
                    <a:pt x="5470767" y="398292"/>
                  </a:lnTo>
                  <a:lnTo>
                    <a:pt x="5515521" y="418259"/>
                  </a:lnTo>
                  <a:lnTo>
                    <a:pt x="5559701" y="438646"/>
                  </a:lnTo>
                  <a:lnTo>
                    <a:pt x="5603297" y="459447"/>
                  </a:lnTo>
                  <a:lnTo>
                    <a:pt x="5646301" y="480658"/>
                  </a:lnTo>
                  <a:lnTo>
                    <a:pt x="5688705" y="502273"/>
                  </a:lnTo>
                  <a:lnTo>
                    <a:pt x="5730501" y="524288"/>
                  </a:lnTo>
                  <a:lnTo>
                    <a:pt x="5771679" y="546697"/>
                  </a:lnTo>
                  <a:lnTo>
                    <a:pt x="5812231" y="569496"/>
                  </a:lnTo>
                  <a:lnTo>
                    <a:pt x="5852148" y="592679"/>
                  </a:lnTo>
                  <a:lnTo>
                    <a:pt x="5891423" y="616241"/>
                  </a:lnTo>
                  <a:lnTo>
                    <a:pt x="5930047" y="640178"/>
                  </a:lnTo>
                  <a:lnTo>
                    <a:pt x="5968011" y="664485"/>
                  </a:lnTo>
                  <a:lnTo>
                    <a:pt x="6005307" y="689155"/>
                  </a:lnTo>
                  <a:lnTo>
                    <a:pt x="6041925" y="714185"/>
                  </a:lnTo>
                  <a:lnTo>
                    <a:pt x="6077859" y="739570"/>
                  </a:lnTo>
                  <a:lnTo>
                    <a:pt x="6113099" y="765304"/>
                  </a:lnTo>
                  <a:lnTo>
                    <a:pt x="6147636" y="791382"/>
                  </a:lnTo>
                  <a:lnTo>
                    <a:pt x="6181463" y="817799"/>
                  </a:lnTo>
                  <a:lnTo>
                    <a:pt x="6214570" y="844551"/>
                  </a:lnTo>
                  <a:lnTo>
                    <a:pt x="6246949" y="871632"/>
                  </a:lnTo>
                  <a:lnTo>
                    <a:pt x="6278593" y="899038"/>
                  </a:lnTo>
                  <a:lnTo>
                    <a:pt x="6309491" y="926762"/>
                  </a:lnTo>
                  <a:lnTo>
                    <a:pt x="6339636" y="954801"/>
                  </a:lnTo>
                  <a:lnTo>
                    <a:pt x="6369020" y="983149"/>
                  </a:lnTo>
                  <a:lnTo>
                    <a:pt x="6397633" y="1011801"/>
                  </a:lnTo>
                  <a:lnTo>
                    <a:pt x="6425467" y="1040752"/>
                  </a:lnTo>
                  <a:lnTo>
                    <a:pt x="6452514" y="1069998"/>
                  </a:lnTo>
                  <a:lnTo>
                    <a:pt x="6478765" y="1099533"/>
                  </a:lnTo>
                  <a:lnTo>
                    <a:pt x="6504212" y="1129351"/>
                  </a:lnTo>
                  <a:lnTo>
                    <a:pt x="6528847" y="1159449"/>
                  </a:lnTo>
                  <a:lnTo>
                    <a:pt x="6552660" y="1189821"/>
                  </a:lnTo>
                  <a:lnTo>
                    <a:pt x="6575643" y="1220462"/>
                  </a:lnTo>
                  <a:lnTo>
                    <a:pt x="6619086" y="1282532"/>
                  </a:lnTo>
                  <a:lnTo>
                    <a:pt x="6659108" y="1345617"/>
                  </a:lnTo>
                  <a:lnTo>
                    <a:pt x="6695642" y="1409679"/>
                  </a:lnTo>
                  <a:lnTo>
                    <a:pt x="6728618" y="1474676"/>
                  </a:lnTo>
                  <a:lnTo>
                    <a:pt x="6757969" y="1540569"/>
                  </a:lnTo>
                  <a:lnTo>
                    <a:pt x="6783627" y="1607318"/>
                  </a:lnTo>
                  <a:lnTo>
                    <a:pt x="6805525" y="1674883"/>
                  </a:lnTo>
                  <a:lnTo>
                    <a:pt x="6823593" y="1743222"/>
                  </a:lnTo>
                  <a:lnTo>
                    <a:pt x="6837765" y="1812297"/>
                  </a:lnTo>
                  <a:lnTo>
                    <a:pt x="6847972" y="1882067"/>
                  </a:lnTo>
                  <a:lnTo>
                    <a:pt x="6854146" y="1952493"/>
                  </a:lnTo>
                  <a:lnTo>
                    <a:pt x="6856219" y="2023533"/>
                  </a:lnTo>
                  <a:lnTo>
                    <a:pt x="6855699" y="2059127"/>
                  </a:lnTo>
                  <a:lnTo>
                    <a:pt x="6851567" y="2129864"/>
                  </a:lnTo>
                  <a:lnTo>
                    <a:pt x="6843368" y="2199967"/>
                  </a:lnTo>
                  <a:lnTo>
                    <a:pt x="6831170" y="2269395"/>
                  </a:lnTo>
                  <a:lnTo>
                    <a:pt x="6815042" y="2338107"/>
                  </a:lnTo>
                  <a:lnTo>
                    <a:pt x="6795050" y="2406064"/>
                  </a:lnTo>
                  <a:lnTo>
                    <a:pt x="6771264" y="2473226"/>
                  </a:lnTo>
                  <a:lnTo>
                    <a:pt x="6743751" y="2539552"/>
                  </a:lnTo>
                  <a:lnTo>
                    <a:pt x="6712579" y="2605002"/>
                  </a:lnTo>
                  <a:lnTo>
                    <a:pt x="6677815" y="2669537"/>
                  </a:lnTo>
                  <a:lnTo>
                    <a:pt x="6639529" y="2733116"/>
                  </a:lnTo>
                  <a:lnTo>
                    <a:pt x="6597788" y="2795698"/>
                  </a:lnTo>
                  <a:lnTo>
                    <a:pt x="6552660" y="2857244"/>
                  </a:lnTo>
                  <a:lnTo>
                    <a:pt x="6528847" y="2887616"/>
                  </a:lnTo>
                  <a:lnTo>
                    <a:pt x="6504212" y="2917714"/>
                  </a:lnTo>
                  <a:lnTo>
                    <a:pt x="6478765" y="2947533"/>
                  </a:lnTo>
                  <a:lnTo>
                    <a:pt x="6452514" y="2977068"/>
                  </a:lnTo>
                  <a:lnTo>
                    <a:pt x="6425467" y="3006313"/>
                  </a:lnTo>
                  <a:lnTo>
                    <a:pt x="6397633" y="3035265"/>
                  </a:lnTo>
                  <a:lnTo>
                    <a:pt x="6369020" y="3063917"/>
                  </a:lnTo>
                  <a:lnTo>
                    <a:pt x="6339636" y="3092265"/>
                  </a:lnTo>
                  <a:lnTo>
                    <a:pt x="6309491" y="3120304"/>
                  </a:lnTo>
                  <a:lnTo>
                    <a:pt x="6278593" y="3148028"/>
                  </a:lnTo>
                  <a:lnTo>
                    <a:pt x="6246949" y="3175434"/>
                  </a:lnTo>
                  <a:lnTo>
                    <a:pt x="6214570" y="3202515"/>
                  </a:lnTo>
                  <a:lnTo>
                    <a:pt x="6181463" y="3229266"/>
                  </a:lnTo>
                  <a:lnTo>
                    <a:pt x="6147636" y="3255684"/>
                  </a:lnTo>
                  <a:lnTo>
                    <a:pt x="6113099" y="3281762"/>
                  </a:lnTo>
                  <a:lnTo>
                    <a:pt x="6077859" y="3307496"/>
                  </a:lnTo>
                  <a:lnTo>
                    <a:pt x="6041925" y="3332880"/>
                  </a:lnTo>
                  <a:lnTo>
                    <a:pt x="6005307" y="3357910"/>
                  </a:lnTo>
                  <a:lnTo>
                    <a:pt x="5968011" y="3382581"/>
                  </a:lnTo>
                  <a:lnTo>
                    <a:pt x="5930047" y="3406888"/>
                  </a:lnTo>
                  <a:lnTo>
                    <a:pt x="5891423" y="3430825"/>
                  </a:lnTo>
                  <a:lnTo>
                    <a:pt x="5852148" y="3454387"/>
                  </a:lnTo>
                  <a:lnTo>
                    <a:pt x="5812231" y="3477570"/>
                  </a:lnTo>
                  <a:lnTo>
                    <a:pt x="5771679" y="3500369"/>
                  </a:lnTo>
                  <a:lnTo>
                    <a:pt x="5730501" y="3522778"/>
                  </a:lnTo>
                  <a:lnTo>
                    <a:pt x="5688705" y="3544793"/>
                  </a:lnTo>
                  <a:lnTo>
                    <a:pt x="5646301" y="3566408"/>
                  </a:lnTo>
                  <a:lnTo>
                    <a:pt x="5603297" y="3587619"/>
                  </a:lnTo>
                  <a:lnTo>
                    <a:pt x="5559701" y="3608420"/>
                  </a:lnTo>
                  <a:lnTo>
                    <a:pt x="5515521" y="3628807"/>
                  </a:lnTo>
                  <a:lnTo>
                    <a:pt x="5470767" y="3648774"/>
                  </a:lnTo>
                  <a:lnTo>
                    <a:pt x="5425446" y="3668316"/>
                  </a:lnTo>
                  <a:lnTo>
                    <a:pt x="5379567" y="3687429"/>
                  </a:lnTo>
                  <a:lnTo>
                    <a:pt x="5333140" y="3706107"/>
                  </a:lnTo>
                  <a:lnTo>
                    <a:pt x="5286171" y="3724346"/>
                  </a:lnTo>
                  <a:lnTo>
                    <a:pt x="5238670" y="3742140"/>
                  </a:lnTo>
                  <a:lnTo>
                    <a:pt x="5190645" y="3759484"/>
                  </a:lnTo>
                  <a:lnTo>
                    <a:pt x="5142105" y="3776374"/>
                  </a:lnTo>
                  <a:lnTo>
                    <a:pt x="5093057" y="3792804"/>
                  </a:lnTo>
                  <a:lnTo>
                    <a:pt x="5043512" y="3808769"/>
                  </a:lnTo>
                  <a:lnTo>
                    <a:pt x="4993477" y="3824265"/>
                  </a:lnTo>
                  <a:lnTo>
                    <a:pt x="4942960" y="3839285"/>
                  </a:lnTo>
                  <a:lnTo>
                    <a:pt x="4891971" y="3853826"/>
                  </a:lnTo>
                  <a:lnTo>
                    <a:pt x="4840517" y="3867883"/>
                  </a:lnTo>
                  <a:lnTo>
                    <a:pt x="4788607" y="3881449"/>
                  </a:lnTo>
                  <a:lnTo>
                    <a:pt x="4736250" y="3894521"/>
                  </a:lnTo>
                  <a:lnTo>
                    <a:pt x="4683454" y="3907093"/>
                  </a:lnTo>
                  <a:lnTo>
                    <a:pt x="4630227" y="3919160"/>
                  </a:lnTo>
                  <a:lnTo>
                    <a:pt x="4576579" y="3930717"/>
                  </a:lnTo>
                  <a:lnTo>
                    <a:pt x="4522518" y="3941759"/>
                  </a:lnTo>
                  <a:lnTo>
                    <a:pt x="4468051" y="3952282"/>
                  </a:lnTo>
                  <a:lnTo>
                    <a:pt x="4413188" y="3962279"/>
                  </a:lnTo>
                  <a:lnTo>
                    <a:pt x="4357938" y="3971747"/>
                  </a:lnTo>
                  <a:lnTo>
                    <a:pt x="4302308" y="3980679"/>
                  </a:lnTo>
                  <a:lnTo>
                    <a:pt x="4246307" y="3989072"/>
                  </a:lnTo>
                  <a:lnTo>
                    <a:pt x="4189943" y="3996920"/>
                  </a:lnTo>
                  <a:lnTo>
                    <a:pt x="4133226" y="4004218"/>
                  </a:lnTo>
                  <a:lnTo>
                    <a:pt x="4076163" y="4010960"/>
                  </a:lnTo>
                  <a:lnTo>
                    <a:pt x="4018764" y="4017143"/>
                  </a:lnTo>
                  <a:lnTo>
                    <a:pt x="3961036" y="4022761"/>
                  </a:lnTo>
                  <a:lnTo>
                    <a:pt x="3902988" y="4027809"/>
                  </a:lnTo>
                  <a:lnTo>
                    <a:pt x="3844629" y="4032281"/>
                  </a:lnTo>
                  <a:lnTo>
                    <a:pt x="3785967" y="4036174"/>
                  </a:lnTo>
                  <a:lnTo>
                    <a:pt x="3727010" y="4039481"/>
                  </a:lnTo>
                  <a:lnTo>
                    <a:pt x="3667768" y="4042199"/>
                  </a:lnTo>
                  <a:lnTo>
                    <a:pt x="3608248" y="4044321"/>
                  </a:lnTo>
                  <a:lnTo>
                    <a:pt x="3548459" y="4045843"/>
                  </a:lnTo>
                  <a:lnTo>
                    <a:pt x="3488410" y="4046760"/>
                  </a:lnTo>
                  <a:lnTo>
                    <a:pt x="3428109" y="4047067"/>
                  </a:lnTo>
                  <a:lnTo>
                    <a:pt x="3367807" y="4046760"/>
                  </a:lnTo>
                  <a:lnTo>
                    <a:pt x="3307758" y="4045843"/>
                  </a:lnTo>
                  <a:lnTo>
                    <a:pt x="3247970" y="4044321"/>
                  </a:lnTo>
                  <a:lnTo>
                    <a:pt x="3188450" y="4042199"/>
                  </a:lnTo>
                  <a:lnTo>
                    <a:pt x="3129207" y="4039481"/>
                  </a:lnTo>
                  <a:lnTo>
                    <a:pt x="3070251" y="4036174"/>
                  </a:lnTo>
                  <a:lnTo>
                    <a:pt x="3011589" y="4032281"/>
                  </a:lnTo>
                  <a:lnTo>
                    <a:pt x="2953229" y="4027809"/>
                  </a:lnTo>
                  <a:lnTo>
                    <a:pt x="2895182" y="4022761"/>
                  </a:lnTo>
                  <a:lnTo>
                    <a:pt x="2837454" y="4017143"/>
                  </a:lnTo>
                  <a:lnTo>
                    <a:pt x="2780054" y="4010960"/>
                  </a:lnTo>
                  <a:lnTo>
                    <a:pt x="2722991" y="4004218"/>
                  </a:lnTo>
                  <a:lnTo>
                    <a:pt x="2666274" y="3996920"/>
                  </a:lnTo>
                  <a:lnTo>
                    <a:pt x="2609911" y="3989072"/>
                  </a:lnTo>
                  <a:lnTo>
                    <a:pt x="2553910" y="3980679"/>
                  </a:lnTo>
                  <a:lnTo>
                    <a:pt x="2498280" y="3971747"/>
                  </a:lnTo>
                  <a:lnTo>
                    <a:pt x="2443029" y="3962279"/>
                  </a:lnTo>
                  <a:lnTo>
                    <a:pt x="2388166" y="3952282"/>
                  </a:lnTo>
                  <a:lnTo>
                    <a:pt x="2333700" y="3941759"/>
                  </a:lnTo>
                  <a:lnTo>
                    <a:pt x="2279638" y="3930717"/>
                  </a:lnTo>
                  <a:lnTo>
                    <a:pt x="2225990" y="3919160"/>
                  </a:lnTo>
                  <a:lnTo>
                    <a:pt x="2172764" y="3907093"/>
                  </a:lnTo>
                  <a:lnTo>
                    <a:pt x="2119968" y="3894521"/>
                  </a:lnTo>
                  <a:lnTo>
                    <a:pt x="2067611" y="3881449"/>
                  </a:lnTo>
                  <a:lnTo>
                    <a:pt x="2015701" y="3867883"/>
                  </a:lnTo>
                  <a:lnTo>
                    <a:pt x="1964247" y="3853826"/>
                  </a:lnTo>
                  <a:lnTo>
                    <a:pt x="1913258" y="3839285"/>
                  </a:lnTo>
                  <a:lnTo>
                    <a:pt x="1862741" y="3824265"/>
                  </a:lnTo>
                  <a:lnTo>
                    <a:pt x="1812706" y="3808769"/>
                  </a:lnTo>
                  <a:lnTo>
                    <a:pt x="1763160" y="3792804"/>
                  </a:lnTo>
                  <a:lnTo>
                    <a:pt x="1714113" y="3776374"/>
                  </a:lnTo>
                  <a:lnTo>
                    <a:pt x="1665573" y="3759484"/>
                  </a:lnTo>
                  <a:lnTo>
                    <a:pt x="1617548" y="3742140"/>
                  </a:lnTo>
                  <a:lnTo>
                    <a:pt x="1570047" y="3724346"/>
                  </a:lnTo>
                  <a:lnTo>
                    <a:pt x="1523078" y="3706107"/>
                  </a:lnTo>
                  <a:lnTo>
                    <a:pt x="1476650" y="3687429"/>
                  </a:lnTo>
                  <a:lnTo>
                    <a:pt x="1430772" y="3668316"/>
                  </a:lnTo>
                  <a:lnTo>
                    <a:pt x="1385451" y="3648774"/>
                  </a:lnTo>
                  <a:lnTo>
                    <a:pt x="1340697" y="3628807"/>
                  </a:lnTo>
                  <a:lnTo>
                    <a:pt x="1296517" y="3608420"/>
                  </a:lnTo>
                  <a:lnTo>
                    <a:pt x="1252921" y="3587619"/>
                  </a:lnTo>
                  <a:lnTo>
                    <a:pt x="1209917" y="3566408"/>
                  </a:lnTo>
                  <a:lnTo>
                    <a:pt x="1167513" y="3544793"/>
                  </a:lnTo>
                  <a:lnTo>
                    <a:pt x="1125717" y="3522778"/>
                  </a:lnTo>
                  <a:lnTo>
                    <a:pt x="1084539" y="3500369"/>
                  </a:lnTo>
                  <a:lnTo>
                    <a:pt x="1043987" y="3477570"/>
                  </a:lnTo>
                  <a:lnTo>
                    <a:pt x="1004070" y="3454387"/>
                  </a:lnTo>
                  <a:lnTo>
                    <a:pt x="964795" y="3430825"/>
                  </a:lnTo>
                  <a:lnTo>
                    <a:pt x="926171" y="3406888"/>
                  </a:lnTo>
                  <a:lnTo>
                    <a:pt x="888207" y="3382581"/>
                  </a:lnTo>
                  <a:lnTo>
                    <a:pt x="850911" y="3357910"/>
                  </a:lnTo>
                  <a:lnTo>
                    <a:pt x="814293" y="3332880"/>
                  </a:lnTo>
                  <a:lnTo>
                    <a:pt x="778359" y="3307496"/>
                  </a:lnTo>
                  <a:lnTo>
                    <a:pt x="743119" y="3281762"/>
                  </a:lnTo>
                  <a:lnTo>
                    <a:pt x="708582" y="3255684"/>
                  </a:lnTo>
                  <a:lnTo>
                    <a:pt x="674755" y="3229266"/>
                  </a:lnTo>
                  <a:lnTo>
                    <a:pt x="641648" y="3202515"/>
                  </a:lnTo>
                  <a:lnTo>
                    <a:pt x="609269" y="3175434"/>
                  </a:lnTo>
                  <a:lnTo>
                    <a:pt x="577625" y="3148028"/>
                  </a:lnTo>
                  <a:lnTo>
                    <a:pt x="546727" y="3120304"/>
                  </a:lnTo>
                  <a:lnTo>
                    <a:pt x="516582" y="3092265"/>
                  </a:lnTo>
                  <a:lnTo>
                    <a:pt x="487198" y="3063917"/>
                  </a:lnTo>
                  <a:lnTo>
                    <a:pt x="458585" y="3035265"/>
                  </a:lnTo>
                  <a:lnTo>
                    <a:pt x="430751" y="3006313"/>
                  </a:lnTo>
                  <a:lnTo>
                    <a:pt x="403704" y="2977068"/>
                  </a:lnTo>
                  <a:lnTo>
                    <a:pt x="377453" y="2947533"/>
                  </a:lnTo>
                  <a:lnTo>
                    <a:pt x="352006" y="2917714"/>
                  </a:lnTo>
                  <a:lnTo>
                    <a:pt x="327371" y="2887616"/>
                  </a:lnTo>
                  <a:lnTo>
                    <a:pt x="303558" y="2857244"/>
                  </a:lnTo>
                  <a:lnTo>
                    <a:pt x="280575" y="2826603"/>
                  </a:lnTo>
                  <a:lnTo>
                    <a:pt x="237132" y="2764534"/>
                  </a:lnTo>
                  <a:lnTo>
                    <a:pt x="197110" y="2701448"/>
                  </a:lnTo>
                  <a:lnTo>
                    <a:pt x="160577" y="2637387"/>
                  </a:lnTo>
                  <a:lnTo>
                    <a:pt x="127600" y="2572389"/>
                  </a:lnTo>
                  <a:lnTo>
                    <a:pt x="98249" y="2506496"/>
                  </a:lnTo>
                  <a:lnTo>
                    <a:pt x="72591" y="2439747"/>
                  </a:lnTo>
                  <a:lnTo>
                    <a:pt x="50693" y="2372183"/>
                  </a:lnTo>
                  <a:lnTo>
                    <a:pt x="32625" y="2303843"/>
                  </a:lnTo>
                  <a:lnTo>
                    <a:pt x="18453" y="2234768"/>
                  </a:lnTo>
                  <a:lnTo>
                    <a:pt x="8246" y="2164998"/>
                  </a:lnTo>
                  <a:lnTo>
                    <a:pt x="2073" y="2094573"/>
                  </a:lnTo>
                  <a:lnTo>
                    <a:pt x="0" y="2023533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80247" y="2242253"/>
              <a:ext cx="1845252" cy="122909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391563" y="6016244"/>
            <a:ext cx="7355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unoccupied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wi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prob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.: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i="1" dirty="0">
                <a:solidFill>
                  <a:srgbClr val="FFFFFF"/>
                </a:solidFill>
                <a:latin typeface="Symbol"/>
                <a:cs typeface="Symbol"/>
              </a:rPr>
              <a:t>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 – </a:t>
            </a:r>
            <a:r>
              <a:rPr sz="3600" spc="-1825" dirty="0">
                <a:solidFill>
                  <a:srgbClr val="FFFFFF"/>
                </a:solidFill>
                <a:latin typeface="Symbol"/>
                <a:cs typeface="Symbol"/>
              </a:rPr>
              <a:t></a:t>
            </a:r>
            <a:r>
              <a:rPr sz="3600" spc="-1535" dirty="0">
                <a:solidFill>
                  <a:srgbClr val="FFFFFF"/>
                </a:solidFill>
                <a:latin typeface="Symbol"/>
                <a:cs typeface="Symbol"/>
              </a:rPr>
              <a:t></a:t>
            </a:r>
            <a:r>
              <a:rPr sz="3600" baseline="25462" dirty="0">
                <a:solidFill>
                  <a:srgbClr val="FFFFFF"/>
                </a:solidFill>
                <a:latin typeface="Symbol"/>
                <a:cs typeface="Symbol"/>
              </a:rPr>
              <a:t></a:t>
            </a:r>
            <a:r>
              <a:rPr sz="3600" baseline="2546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450" baseline="2546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– </a:t>
            </a:r>
            <a:r>
              <a:rPr sz="3600" spc="-1825" dirty="0">
                <a:solidFill>
                  <a:srgbClr val="FFFFFF"/>
                </a:solidFill>
                <a:latin typeface="Symbol"/>
                <a:cs typeface="Symbol"/>
              </a:rPr>
              <a:t></a:t>
            </a:r>
            <a:r>
              <a:rPr sz="3600" spc="-1535" dirty="0">
                <a:solidFill>
                  <a:srgbClr val="FFFFFF"/>
                </a:solidFill>
                <a:latin typeface="Symbol"/>
                <a:cs typeface="Symbol"/>
              </a:rPr>
              <a:t></a:t>
            </a:r>
            <a:r>
              <a:rPr sz="3600" baseline="25462" dirty="0">
                <a:solidFill>
                  <a:srgbClr val="FFFFFF"/>
                </a:solidFill>
                <a:latin typeface="Symbol"/>
                <a:cs typeface="Symbol"/>
              </a:rPr>
              <a:t></a:t>
            </a:r>
            <a:r>
              <a:rPr sz="3600" spc="-7" baseline="2546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1825" dirty="0">
                <a:solidFill>
                  <a:srgbClr val="FFFFFF"/>
                </a:solidFill>
                <a:latin typeface="Symbol"/>
                <a:cs typeface="Symbol"/>
              </a:rPr>
              <a:t></a:t>
            </a:r>
            <a:r>
              <a:rPr sz="3600" spc="-1535" dirty="0">
                <a:solidFill>
                  <a:srgbClr val="FFFFFF"/>
                </a:solidFill>
                <a:latin typeface="Symbol"/>
                <a:cs typeface="Symbol"/>
              </a:rPr>
              <a:t></a:t>
            </a:r>
            <a:r>
              <a:rPr sz="3600" baseline="25462" dirty="0">
                <a:solidFill>
                  <a:srgbClr val="FFFFFF"/>
                </a:solidFill>
                <a:latin typeface="Symbol"/>
                <a:cs typeface="Symbol"/>
              </a:rPr>
              <a:t></a:t>
            </a:r>
            <a:endParaRPr sz="3600" baseline="25462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8586" y="266191"/>
            <a:ext cx="177228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5" dirty="0"/>
              <a:t>E</a:t>
            </a:r>
            <a:r>
              <a:rPr sz="4500" dirty="0"/>
              <a:t>v</a:t>
            </a:r>
            <a:r>
              <a:rPr sz="4500" spc="-5" dirty="0"/>
              <a:t>ent</a:t>
            </a:r>
            <a:r>
              <a:rPr sz="4500" dirty="0"/>
              <a:t>s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582087" y="1715007"/>
            <a:ext cx="5398770" cy="227838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27050">
              <a:lnSpc>
                <a:spcPts val="4390"/>
              </a:lnSpc>
              <a:spcBef>
                <a:spcPts val="285"/>
              </a:spcBef>
            </a:pP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37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37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species</a:t>
            </a:r>
            <a:r>
              <a:rPr sz="37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spc="-5" dirty="0">
                <a:solidFill>
                  <a:srgbClr val="FFFFFF"/>
                </a:solidFill>
                <a:latin typeface="Arial"/>
                <a:cs typeface="Arial"/>
              </a:rPr>
              <a:t>undetected </a:t>
            </a:r>
            <a:r>
              <a:rPr sz="3700" spc="-10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37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37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7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spc="-5" dirty="0">
                <a:solidFill>
                  <a:srgbClr val="FFFFFF"/>
                </a:solidFill>
                <a:latin typeface="Arial"/>
                <a:cs typeface="Arial"/>
              </a:rPr>
              <a:t>detected</a:t>
            </a:r>
            <a:endParaRPr sz="3700">
              <a:latin typeface="Arial"/>
              <a:cs typeface="Arial"/>
            </a:endParaRPr>
          </a:p>
          <a:p>
            <a:pPr marL="12700">
              <a:lnSpc>
                <a:spcPts val="4350"/>
              </a:lnSpc>
              <a:tabLst>
                <a:tab pos="809625" algn="l"/>
              </a:tabLst>
            </a:pP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2 =	B</a:t>
            </a:r>
            <a:r>
              <a:rPr sz="37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spc="-5" dirty="0">
                <a:solidFill>
                  <a:srgbClr val="FFFFFF"/>
                </a:solidFill>
                <a:latin typeface="Arial"/>
                <a:cs typeface="Arial"/>
              </a:rPr>
              <a:t>detected</a:t>
            </a:r>
            <a:endParaRPr sz="3700">
              <a:latin typeface="Arial"/>
              <a:cs typeface="Arial"/>
            </a:endParaRPr>
          </a:p>
          <a:p>
            <a:pPr marL="12700">
              <a:lnSpc>
                <a:spcPts val="4415"/>
              </a:lnSpc>
            </a:pP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37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37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spc="-5" dirty="0">
                <a:solidFill>
                  <a:srgbClr val="FFFFFF"/>
                </a:solidFill>
                <a:latin typeface="Arial"/>
                <a:cs typeface="Arial"/>
              </a:rPr>
              <a:t>both</a:t>
            </a:r>
            <a:r>
              <a:rPr sz="37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species</a:t>
            </a:r>
            <a:r>
              <a:rPr sz="37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spc="-5" dirty="0">
                <a:solidFill>
                  <a:srgbClr val="FFFFFF"/>
                </a:solidFill>
                <a:latin typeface="Arial"/>
                <a:cs typeface="Arial"/>
              </a:rPr>
              <a:t>detected</a:t>
            </a:r>
            <a:endParaRPr sz="3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2337" y="266191"/>
            <a:ext cx="526478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5" dirty="0"/>
              <a:t>Observation</a:t>
            </a:r>
            <a:r>
              <a:rPr sz="4500" spc="-60" dirty="0"/>
              <a:t> </a:t>
            </a:r>
            <a:r>
              <a:rPr sz="4500" spc="-5" dirty="0"/>
              <a:t>process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340841" y="1389380"/>
            <a:ext cx="9932035" cy="4789805"/>
          </a:xfrm>
          <a:prstGeom prst="rect">
            <a:avLst/>
          </a:prstGeom>
        </p:spPr>
        <p:txBody>
          <a:bodyPr vert="horz" wrap="square" lIns="0" tIns="20129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585"/>
              </a:spcBef>
            </a:pP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600" spc="-7" baseline="25462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600" spc="44" baseline="2546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8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prob.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detecting species</a:t>
            </a:r>
            <a:r>
              <a:rPr sz="28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given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only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species</a:t>
            </a:r>
            <a:r>
              <a:rPr sz="28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present</a:t>
            </a:r>
            <a:endParaRPr sz="28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490"/>
              </a:spcBef>
            </a:pP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600" spc="-7" baseline="25462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3600" spc="44" baseline="2546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8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prob.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detecting species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given only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species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present</a:t>
            </a:r>
            <a:endParaRPr sz="2800">
              <a:latin typeface="Arial"/>
              <a:cs typeface="Arial"/>
            </a:endParaRPr>
          </a:p>
          <a:p>
            <a:pPr marL="50800" marR="116839">
              <a:lnSpc>
                <a:spcPct val="133500"/>
              </a:lnSpc>
              <a:spcBef>
                <a:spcPts val="2825"/>
              </a:spcBef>
            </a:pP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600" spc="-7" baseline="25462" dirty="0">
                <a:solidFill>
                  <a:srgbClr val="FFFFFF"/>
                </a:solidFill>
                <a:latin typeface="Arial"/>
                <a:cs typeface="Arial"/>
              </a:rPr>
              <a:t>AB</a:t>
            </a:r>
            <a:r>
              <a:rPr sz="3600" spc="44" baseline="2546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8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prob.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detecting both species</a:t>
            </a:r>
            <a:r>
              <a:rPr sz="2800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and B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when both present </a:t>
            </a:r>
            <a:r>
              <a:rPr sz="2800" spc="-7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600" spc="-7" baseline="25462" dirty="0">
                <a:solidFill>
                  <a:srgbClr val="FFFFFF"/>
                </a:solidFill>
                <a:latin typeface="Arial"/>
                <a:cs typeface="Arial"/>
              </a:rPr>
              <a:t>Ab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= prob. detecting species A but not B when both present 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600" baseline="25462" dirty="0">
                <a:solidFill>
                  <a:srgbClr val="FFFFFF"/>
                </a:solidFill>
                <a:latin typeface="Arial"/>
                <a:cs typeface="Arial"/>
              </a:rPr>
              <a:t>aB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= prob. detecting species B but not A when both present 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600" baseline="25462" dirty="0">
                <a:solidFill>
                  <a:srgbClr val="FFFFFF"/>
                </a:solidFill>
                <a:latin typeface="Arial"/>
                <a:cs typeface="Arial"/>
              </a:rPr>
              <a:t>ab</a:t>
            </a:r>
            <a:r>
              <a:rPr sz="3600" spc="52" baseline="2546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8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prob.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detecting neither species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when both present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8135" y="1656321"/>
            <a:ext cx="11388725" cy="1885314"/>
            <a:chOff x="468135" y="1656321"/>
            <a:chExt cx="11388725" cy="1885314"/>
          </a:xfrm>
        </p:grpSpPr>
        <p:sp>
          <p:nvSpPr>
            <p:cNvPr id="3" name="object 3"/>
            <p:cNvSpPr/>
            <p:nvPr/>
          </p:nvSpPr>
          <p:spPr>
            <a:xfrm>
              <a:off x="474485" y="1662671"/>
              <a:ext cx="11376025" cy="1474470"/>
            </a:xfrm>
            <a:custGeom>
              <a:avLst/>
              <a:gdLst/>
              <a:ahLst/>
              <a:cxnLst/>
              <a:rect l="l" t="t" r="r" b="b"/>
              <a:pathLst>
                <a:path w="11376025" h="1474470">
                  <a:moveTo>
                    <a:pt x="0" y="1474397"/>
                  </a:moveTo>
                  <a:lnTo>
                    <a:pt x="11375788" y="1474397"/>
                  </a:lnTo>
                  <a:lnTo>
                    <a:pt x="11375788" y="0"/>
                  </a:lnTo>
                  <a:lnTo>
                    <a:pt x="0" y="0"/>
                  </a:lnTo>
                  <a:lnTo>
                    <a:pt x="0" y="1474397"/>
                  </a:lnTo>
                  <a:close/>
                </a:path>
              </a:pathLst>
            </a:custGeom>
            <a:solidFill>
              <a:srgbClr val="00B0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74485" y="1662671"/>
              <a:ext cx="11376025" cy="1872614"/>
            </a:xfrm>
            <a:custGeom>
              <a:avLst/>
              <a:gdLst/>
              <a:ahLst/>
              <a:cxnLst/>
              <a:rect l="l" t="t" r="r" b="b"/>
              <a:pathLst>
                <a:path w="11376025" h="1872614">
                  <a:moveTo>
                    <a:pt x="0" y="0"/>
                  </a:moveTo>
                  <a:lnTo>
                    <a:pt x="11375789" y="0"/>
                  </a:lnTo>
                  <a:lnTo>
                    <a:pt x="11375789" y="1872000"/>
                  </a:lnTo>
                  <a:lnTo>
                    <a:pt x="0" y="1872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B0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540272" y="2169667"/>
            <a:ext cx="32442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04645" algn="l"/>
              </a:tabLst>
            </a:pPr>
            <a:r>
              <a:rPr sz="4800" spc="-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48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48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48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48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800" dirty="0">
                <a:solidFill>
                  <a:srgbClr val="FFFFFF"/>
                </a:solidFill>
                <a:latin typeface="Arial"/>
                <a:cs typeface="Arial"/>
              </a:rPr>
              <a:t>l	s</a:t>
            </a:r>
            <a:r>
              <a:rPr sz="4800" spc="-5" dirty="0">
                <a:solidFill>
                  <a:srgbClr val="FFFFFF"/>
                </a:solidFill>
                <a:latin typeface="Arial"/>
                <a:cs typeface="Arial"/>
              </a:rPr>
              <a:t>tate</a:t>
            </a:r>
            <a:r>
              <a:rPr sz="48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4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64665" y="3130718"/>
            <a:ext cx="11395710" cy="3663315"/>
            <a:chOff x="464665" y="3130718"/>
            <a:chExt cx="11395710" cy="3663315"/>
          </a:xfrm>
        </p:grpSpPr>
        <p:sp>
          <p:nvSpPr>
            <p:cNvPr id="7" name="object 7"/>
            <p:cNvSpPr/>
            <p:nvPr/>
          </p:nvSpPr>
          <p:spPr>
            <a:xfrm>
              <a:off x="471015" y="3137068"/>
              <a:ext cx="11383010" cy="3650615"/>
            </a:xfrm>
            <a:custGeom>
              <a:avLst/>
              <a:gdLst/>
              <a:ahLst/>
              <a:cxnLst/>
              <a:rect l="l" t="t" r="r" b="b"/>
              <a:pathLst>
                <a:path w="11383010" h="3650615">
                  <a:moveTo>
                    <a:pt x="11382733" y="0"/>
                  </a:moveTo>
                  <a:lnTo>
                    <a:pt x="0" y="0"/>
                  </a:lnTo>
                  <a:lnTo>
                    <a:pt x="0" y="3650004"/>
                  </a:lnTo>
                  <a:lnTo>
                    <a:pt x="11382733" y="3650004"/>
                  </a:lnTo>
                  <a:lnTo>
                    <a:pt x="113827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1015" y="3137068"/>
              <a:ext cx="11383010" cy="3650615"/>
            </a:xfrm>
            <a:custGeom>
              <a:avLst/>
              <a:gdLst/>
              <a:ahLst/>
              <a:cxnLst/>
              <a:rect l="l" t="t" r="r" b="b"/>
              <a:pathLst>
                <a:path w="11383010" h="3650615">
                  <a:moveTo>
                    <a:pt x="0" y="0"/>
                  </a:moveTo>
                  <a:lnTo>
                    <a:pt x="11382733" y="0"/>
                  </a:lnTo>
                  <a:lnTo>
                    <a:pt x="11382733" y="3650004"/>
                  </a:lnTo>
                  <a:lnTo>
                    <a:pt x="0" y="365000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CBE4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573586" y="266191"/>
            <a:ext cx="304228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04315" algn="l"/>
              </a:tabLst>
            </a:pPr>
            <a:r>
              <a:rPr sz="4500" spc="-5" dirty="0"/>
              <a:t>In</a:t>
            </a:r>
            <a:r>
              <a:rPr sz="4500" dirty="0"/>
              <a:t>i</a:t>
            </a:r>
            <a:r>
              <a:rPr sz="4500" spc="-5" dirty="0"/>
              <a:t>t</a:t>
            </a:r>
            <a:r>
              <a:rPr sz="4500" dirty="0"/>
              <a:t>i</a:t>
            </a:r>
            <a:r>
              <a:rPr sz="4500" spc="-5" dirty="0"/>
              <a:t>a</a:t>
            </a:r>
            <a:r>
              <a:rPr sz="4500" dirty="0"/>
              <a:t>l	s</a:t>
            </a:r>
            <a:r>
              <a:rPr sz="4500" spc="-5" dirty="0"/>
              <a:t>tate</a:t>
            </a:r>
            <a:r>
              <a:rPr sz="4500" dirty="0"/>
              <a:t>s</a:t>
            </a:r>
            <a:endParaRPr sz="4500"/>
          </a:p>
        </p:txBody>
      </p:sp>
      <p:sp>
        <p:nvSpPr>
          <p:cNvPr id="10" name="object 10"/>
          <p:cNvSpPr txBox="1"/>
          <p:nvPr/>
        </p:nvSpPr>
        <p:spPr>
          <a:xfrm>
            <a:off x="4474576" y="4524918"/>
            <a:ext cx="5147945" cy="6108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40"/>
              </a:spcBef>
              <a:tabLst>
                <a:tab pos="2211070" algn="l"/>
                <a:tab pos="4365625" algn="l"/>
              </a:tabLst>
            </a:pPr>
            <a:r>
              <a:rPr sz="5700" i="1" spc="-82" baseline="-24122" dirty="0">
                <a:latin typeface="Symbol"/>
                <a:cs typeface="Symbol"/>
              </a:rPr>
              <a:t></a:t>
            </a:r>
            <a:r>
              <a:rPr sz="5700" spc="-705" baseline="-24122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A </a:t>
            </a:r>
            <a:r>
              <a:rPr sz="2150" i="1" spc="-170" dirty="0">
                <a:latin typeface="Times New Roman"/>
                <a:cs typeface="Times New Roman"/>
              </a:rPr>
              <a:t> </a:t>
            </a:r>
            <a:r>
              <a:rPr sz="5550" spc="15" baseline="-24774" dirty="0">
                <a:latin typeface="Symbol"/>
                <a:cs typeface="Symbol"/>
              </a:rPr>
              <a:t></a:t>
            </a:r>
            <a:r>
              <a:rPr sz="5550" spc="-832" baseline="-24774" dirty="0">
                <a:latin typeface="Times New Roman"/>
                <a:cs typeface="Times New Roman"/>
              </a:rPr>
              <a:t> </a:t>
            </a:r>
            <a:r>
              <a:rPr sz="5700" i="1" spc="-82" baseline="-24122" dirty="0">
                <a:latin typeface="Symbol"/>
                <a:cs typeface="Symbol"/>
              </a:rPr>
              <a:t></a:t>
            </a:r>
            <a:r>
              <a:rPr sz="5700" spc="-705" baseline="-24122" dirty="0">
                <a:latin typeface="Times New Roman"/>
                <a:cs typeface="Times New Roman"/>
              </a:rPr>
              <a:t> </a:t>
            </a:r>
            <a:r>
              <a:rPr sz="2150" i="1" spc="-20" dirty="0">
                <a:latin typeface="Times New Roman"/>
                <a:cs typeface="Times New Roman"/>
              </a:rPr>
              <a:t>A</a:t>
            </a:r>
            <a:r>
              <a:rPr sz="2150" i="1" dirty="0">
                <a:latin typeface="Times New Roman"/>
                <a:cs typeface="Times New Roman"/>
              </a:rPr>
              <a:t>B	</a:t>
            </a:r>
            <a:r>
              <a:rPr sz="5700" i="1" spc="-82" baseline="-24122" dirty="0">
                <a:latin typeface="Symbol"/>
                <a:cs typeface="Symbol"/>
              </a:rPr>
              <a:t></a:t>
            </a:r>
            <a:r>
              <a:rPr sz="5700" spc="-780" baseline="-24122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B </a:t>
            </a:r>
            <a:r>
              <a:rPr sz="2150" i="1" spc="-170" dirty="0">
                <a:latin typeface="Times New Roman"/>
                <a:cs typeface="Times New Roman"/>
              </a:rPr>
              <a:t> </a:t>
            </a:r>
            <a:r>
              <a:rPr sz="5550" spc="15" baseline="-24774" dirty="0">
                <a:latin typeface="Symbol"/>
                <a:cs typeface="Symbol"/>
              </a:rPr>
              <a:t></a:t>
            </a:r>
            <a:r>
              <a:rPr sz="5550" spc="-832" baseline="-24774" dirty="0">
                <a:latin typeface="Times New Roman"/>
                <a:cs typeface="Times New Roman"/>
              </a:rPr>
              <a:t> </a:t>
            </a:r>
            <a:r>
              <a:rPr sz="5700" i="1" spc="-82" baseline="-24122" dirty="0">
                <a:latin typeface="Symbol"/>
                <a:cs typeface="Symbol"/>
              </a:rPr>
              <a:t></a:t>
            </a:r>
            <a:r>
              <a:rPr sz="5700" spc="-705" baseline="-24122" dirty="0">
                <a:latin typeface="Times New Roman"/>
                <a:cs typeface="Times New Roman"/>
              </a:rPr>
              <a:t> </a:t>
            </a:r>
            <a:r>
              <a:rPr sz="2150" i="1" spc="-20" dirty="0">
                <a:latin typeface="Times New Roman"/>
                <a:cs typeface="Times New Roman"/>
              </a:rPr>
              <a:t>A</a:t>
            </a:r>
            <a:r>
              <a:rPr sz="2150" i="1" dirty="0">
                <a:latin typeface="Times New Roman"/>
                <a:cs typeface="Times New Roman"/>
              </a:rPr>
              <a:t>B	</a:t>
            </a:r>
            <a:r>
              <a:rPr sz="5700" i="1" spc="-82" baseline="-24122" dirty="0">
                <a:latin typeface="Symbol"/>
                <a:cs typeface="Symbol"/>
              </a:rPr>
              <a:t></a:t>
            </a:r>
            <a:r>
              <a:rPr sz="5700" spc="-705" baseline="-24122" dirty="0">
                <a:latin typeface="Times New Roman"/>
                <a:cs typeface="Times New Roman"/>
              </a:rPr>
              <a:t> </a:t>
            </a:r>
            <a:r>
              <a:rPr sz="2150" i="1" spc="-20" dirty="0">
                <a:latin typeface="Times New Roman"/>
                <a:cs typeface="Times New Roman"/>
              </a:rPr>
              <a:t>A</a:t>
            </a:r>
            <a:r>
              <a:rPr sz="2150" i="1" dirty="0">
                <a:latin typeface="Times New Roman"/>
                <a:cs typeface="Times New Roman"/>
              </a:rPr>
              <a:t>B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19133" y="5024885"/>
            <a:ext cx="207645" cy="593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700" spc="10" dirty="0">
                <a:latin typeface="Symbol"/>
                <a:cs typeface="Symbol"/>
              </a:rPr>
              <a:t></a:t>
            </a:r>
            <a:endParaRPr sz="37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93733" y="4507459"/>
            <a:ext cx="1357630" cy="837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ts val="3180"/>
              </a:lnSpc>
              <a:spcBef>
                <a:spcPts val="125"/>
              </a:spcBef>
            </a:pPr>
            <a:r>
              <a:rPr sz="3700" spc="-1410" dirty="0">
                <a:latin typeface="Symbol"/>
                <a:cs typeface="Symbol"/>
              </a:rPr>
              <a:t>⎡</a:t>
            </a:r>
            <a:endParaRPr sz="3700">
              <a:latin typeface="Symbol"/>
              <a:cs typeface="Symbol"/>
            </a:endParaRPr>
          </a:p>
          <a:p>
            <a:pPr marL="38100">
              <a:lnSpc>
                <a:spcPts val="3180"/>
              </a:lnSpc>
              <a:tabLst>
                <a:tab pos="427355" algn="l"/>
              </a:tabLst>
            </a:pPr>
            <a:r>
              <a:rPr sz="5550" spc="15" baseline="-21771" dirty="0">
                <a:latin typeface="Symbol"/>
                <a:cs typeface="Symbol"/>
              </a:rPr>
              <a:t></a:t>
            </a:r>
            <a:r>
              <a:rPr sz="5550" spc="15" baseline="-21771" dirty="0">
                <a:latin typeface="Times New Roman"/>
                <a:cs typeface="Times New Roman"/>
              </a:rPr>
              <a:t>	</a:t>
            </a:r>
            <a:r>
              <a:rPr sz="3700" spc="280" dirty="0">
                <a:latin typeface="Times New Roman"/>
                <a:cs typeface="Times New Roman"/>
              </a:rPr>
              <a:t>1</a:t>
            </a:r>
            <a:r>
              <a:rPr sz="3700" spc="10" dirty="0">
                <a:latin typeface="Symbol"/>
                <a:cs typeface="Symbol"/>
              </a:rPr>
              <a:t></a:t>
            </a:r>
            <a:r>
              <a:rPr sz="3700" spc="-295" dirty="0">
                <a:latin typeface="Times New Roman"/>
                <a:cs typeface="Times New Roman"/>
              </a:rPr>
              <a:t> </a:t>
            </a:r>
            <a:r>
              <a:rPr sz="3700" spc="15" dirty="0">
                <a:latin typeface="Symbol"/>
                <a:cs typeface="Symbol"/>
              </a:rPr>
              <a:t></a:t>
            </a:r>
            <a:endParaRPr sz="37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842282" y="5024885"/>
            <a:ext cx="207645" cy="593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700" spc="10" dirty="0">
                <a:latin typeface="Symbol"/>
                <a:cs typeface="Symbol"/>
              </a:rPr>
              <a:t></a:t>
            </a:r>
            <a:endParaRPr sz="37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61579" y="3890772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"/>
                <a:cs typeface="Arial"/>
              </a:rPr>
              <a:t>U</a:t>
            </a:r>
            <a:endParaRPr sz="3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86744" y="3890772"/>
            <a:ext cx="2965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"/>
                <a:cs typeface="Arial"/>
              </a:rPr>
              <a:t>A</a:t>
            </a:r>
            <a:endParaRPr sz="3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41461" y="3890772"/>
            <a:ext cx="2965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"/>
                <a:cs typeface="Arial"/>
              </a:rPr>
              <a:t>B</a:t>
            </a:r>
            <a:endParaRPr sz="3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844346" y="3890772"/>
            <a:ext cx="5683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"/>
                <a:cs typeface="Arial"/>
              </a:rPr>
              <a:t>AB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5461" y="266191"/>
            <a:ext cx="351853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5" dirty="0"/>
              <a:t>State</a:t>
            </a:r>
            <a:r>
              <a:rPr sz="4500" spc="-75" dirty="0"/>
              <a:t> </a:t>
            </a:r>
            <a:r>
              <a:rPr sz="4500" spc="-5" dirty="0"/>
              <a:t>process</a:t>
            </a:r>
            <a:endParaRPr sz="4500"/>
          </a:p>
        </p:txBody>
      </p:sp>
      <p:grpSp>
        <p:nvGrpSpPr>
          <p:cNvPr id="3" name="object 3"/>
          <p:cNvGrpSpPr/>
          <p:nvPr/>
        </p:nvGrpSpPr>
        <p:grpSpPr>
          <a:xfrm>
            <a:off x="468135" y="1656321"/>
            <a:ext cx="11388725" cy="1885314"/>
            <a:chOff x="468135" y="1656321"/>
            <a:chExt cx="11388725" cy="1885314"/>
          </a:xfrm>
        </p:grpSpPr>
        <p:sp>
          <p:nvSpPr>
            <p:cNvPr id="4" name="object 4"/>
            <p:cNvSpPr/>
            <p:nvPr/>
          </p:nvSpPr>
          <p:spPr>
            <a:xfrm>
              <a:off x="474485" y="1662671"/>
              <a:ext cx="11376025" cy="1474470"/>
            </a:xfrm>
            <a:custGeom>
              <a:avLst/>
              <a:gdLst/>
              <a:ahLst/>
              <a:cxnLst/>
              <a:rect l="l" t="t" r="r" b="b"/>
              <a:pathLst>
                <a:path w="11376025" h="1474470">
                  <a:moveTo>
                    <a:pt x="0" y="1474397"/>
                  </a:moveTo>
                  <a:lnTo>
                    <a:pt x="11375788" y="1474397"/>
                  </a:lnTo>
                  <a:lnTo>
                    <a:pt x="11375788" y="0"/>
                  </a:lnTo>
                  <a:lnTo>
                    <a:pt x="0" y="0"/>
                  </a:lnTo>
                  <a:lnTo>
                    <a:pt x="0" y="1474397"/>
                  </a:lnTo>
                  <a:close/>
                </a:path>
              </a:pathLst>
            </a:custGeom>
            <a:solidFill>
              <a:srgbClr val="00B0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4485" y="1662671"/>
              <a:ext cx="11376025" cy="1872614"/>
            </a:xfrm>
            <a:custGeom>
              <a:avLst/>
              <a:gdLst/>
              <a:ahLst/>
              <a:cxnLst/>
              <a:rect l="l" t="t" r="r" b="b"/>
              <a:pathLst>
                <a:path w="11376025" h="1872614">
                  <a:moveTo>
                    <a:pt x="0" y="0"/>
                  </a:moveTo>
                  <a:lnTo>
                    <a:pt x="11375789" y="0"/>
                  </a:lnTo>
                  <a:lnTo>
                    <a:pt x="11375789" y="1872000"/>
                  </a:lnTo>
                  <a:lnTo>
                    <a:pt x="0" y="1872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B0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286082" y="2169667"/>
            <a:ext cx="3752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FFFFFF"/>
                </a:solidFill>
                <a:latin typeface="Arial"/>
                <a:cs typeface="Arial"/>
              </a:rPr>
              <a:t>State</a:t>
            </a:r>
            <a:r>
              <a:rPr sz="48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endParaRPr sz="4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64665" y="3130718"/>
            <a:ext cx="11395710" cy="3663315"/>
            <a:chOff x="464665" y="3130718"/>
            <a:chExt cx="11395710" cy="3663315"/>
          </a:xfrm>
        </p:grpSpPr>
        <p:sp>
          <p:nvSpPr>
            <p:cNvPr id="8" name="object 8"/>
            <p:cNvSpPr/>
            <p:nvPr/>
          </p:nvSpPr>
          <p:spPr>
            <a:xfrm>
              <a:off x="471015" y="3137068"/>
              <a:ext cx="11383010" cy="3650615"/>
            </a:xfrm>
            <a:custGeom>
              <a:avLst/>
              <a:gdLst/>
              <a:ahLst/>
              <a:cxnLst/>
              <a:rect l="l" t="t" r="r" b="b"/>
              <a:pathLst>
                <a:path w="11383010" h="3650615">
                  <a:moveTo>
                    <a:pt x="11382733" y="0"/>
                  </a:moveTo>
                  <a:lnTo>
                    <a:pt x="0" y="0"/>
                  </a:lnTo>
                  <a:lnTo>
                    <a:pt x="0" y="3650004"/>
                  </a:lnTo>
                  <a:lnTo>
                    <a:pt x="11382733" y="3650004"/>
                  </a:lnTo>
                  <a:lnTo>
                    <a:pt x="113827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1015" y="3137068"/>
              <a:ext cx="11383010" cy="3650615"/>
            </a:xfrm>
            <a:custGeom>
              <a:avLst/>
              <a:gdLst/>
              <a:ahLst/>
              <a:cxnLst/>
              <a:rect l="l" t="t" r="r" b="b"/>
              <a:pathLst>
                <a:path w="11383010" h="3650615">
                  <a:moveTo>
                    <a:pt x="0" y="0"/>
                  </a:moveTo>
                  <a:lnTo>
                    <a:pt x="11382733" y="0"/>
                  </a:lnTo>
                  <a:lnTo>
                    <a:pt x="11382733" y="3650004"/>
                  </a:lnTo>
                  <a:lnTo>
                    <a:pt x="0" y="365000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CBE4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003376" y="5751990"/>
            <a:ext cx="177800" cy="5016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100" spc="10" dirty="0">
                <a:latin typeface="Symbol"/>
                <a:cs typeface="Symbol"/>
              </a:rPr>
              <a:t>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03376" y="3980721"/>
            <a:ext cx="177800" cy="12757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3390"/>
              </a:lnSpc>
              <a:spcBef>
                <a:spcPts val="125"/>
              </a:spcBef>
            </a:pPr>
            <a:r>
              <a:rPr sz="3100" spc="10" dirty="0">
                <a:latin typeface="Symbol"/>
                <a:cs typeface="Symbol"/>
              </a:rPr>
              <a:t></a:t>
            </a:r>
            <a:endParaRPr sz="3100">
              <a:latin typeface="Symbol"/>
              <a:cs typeface="Symbol"/>
            </a:endParaRPr>
          </a:p>
          <a:p>
            <a:pPr marL="12700">
              <a:lnSpc>
                <a:spcPts val="3045"/>
              </a:lnSpc>
            </a:pPr>
            <a:r>
              <a:rPr sz="3100" spc="10" dirty="0">
                <a:latin typeface="Symbol"/>
                <a:cs typeface="Symbol"/>
              </a:rPr>
              <a:t></a:t>
            </a:r>
            <a:endParaRPr sz="3100">
              <a:latin typeface="Symbol"/>
              <a:cs typeface="Symbol"/>
            </a:endParaRPr>
          </a:p>
          <a:p>
            <a:pPr marL="12700">
              <a:lnSpc>
                <a:spcPts val="3379"/>
              </a:lnSpc>
            </a:pPr>
            <a:r>
              <a:rPr sz="3100" spc="10" dirty="0">
                <a:latin typeface="Symbol"/>
                <a:cs typeface="Symbol"/>
              </a:rPr>
              <a:t>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03376" y="5140211"/>
            <a:ext cx="177800" cy="5016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100" spc="10" dirty="0">
                <a:latin typeface="Symbol"/>
                <a:cs typeface="Symbol"/>
              </a:rPr>
              <a:t>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15030" y="5751990"/>
            <a:ext cx="177800" cy="5016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100" spc="10" dirty="0">
                <a:latin typeface="Symbol"/>
                <a:cs typeface="Symbol"/>
              </a:rPr>
              <a:t>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15030" y="3980721"/>
            <a:ext cx="177800" cy="16611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3390"/>
              </a:lnSpc>
              <a:spcBef>
                <a:spcPts val="125"/>
              </a:spcBef>
            </a:pPr>
            <a:r>
              <a:rPr sz="3100" spc="10" dirty="0">
                <a:latin typeface="Symbol"/>
                <a:cs typeface="Symbol"/>
              </a:rPr>
              <a:t></a:t>
            </a:r>
            <a:endParaRPr sz="3100">
              <a:latin typeface="Symbol"/>
              <a:cs typeface="Symbol"/>
            </a:endParaRPr>
          </a:p>
          <a:p>
            <a:pPr marL="12700">
              <a:lnSpc>
                <a:spcPts val="3045"/>
              </a:lnSpc>
            </a:pPr>
            <a:r>
              <a:rPr sz="3100" spc="10" dirty="0">
                <a:latin typeface="Symbol"/>
                <a:cs typeface="Symbol"/>
              </a:rPr>
              <a:t></a:t>
            </a:r>
            <a:endParaRPr sz="3100">
              <a:latin typeface="Symbol"/>
              <a:cs typeface="Symbol"/>
            </a:endParaRPr>
          </a:p>
          <a:p>
            <a:pPr marL="12700">
              <a:lnSpc>
                <a:spcPts val="3035"/>
              </a:lnSpc>
            </a:pPr>
            <a:r>
              <a:rPr sz="3100" spc="10" dirty="0">
                <a:latin typeface="Symbol"/>
                <a:cs typeface="Symbol"/>
              </a:rPr>
              <a:t></a:t>
            </a:r>
            <a:endParaRPr sz="3100">
              <a:latin typeface="Symbol"/>
              <a:cs typeface="Symbol"/>
            </a:endParaRPr>
          </a:p>
          <a:p>
            <a:pPr marL="12700">
              <a:lnSpc>
                <a:spcPts val="3379"/>
              </a:lnSpc>
            </a:pPr>
            <a:r>
              <a:rPr sz="3100" spc="10" dirty="0">
                <a:latin typeface="Symbol"/>
                <a:cs typeface="Symbol"/>
              </a:rPr>
              <a:t>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15030" y="5525673"/>
            <a:ext cx="177800" cy="5016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100" spc="10" dirty="0">
                <a:latin typeface="Symbol"/>
                <a:cs typeface="Symbol"/>
              </a:rPr>
              <a:t>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38711" y="4137660"/>
            <a:ext cx="31940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"/>
                <a:cs typeface="Arial"/>
              </a:rPr>
              <a:t>U  A </a:t>
            </a:r>
            <a:r>
              <a:rPr sz="3200" spc="-88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</a:t>
            </a:r>
            <a:endParaRPr sz="3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13311" y="5597652"/>
            <a:ext cx="9937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802640" algn="l"/>
              </a:tabLst>
            </a:pPr>
            <a:r>
              <a:rPr sz="3200" dirty="0">
                <a:latin typeface="Arial"/>
                <a:cs typeface="Arial"/>
              </a:rPr>
              <a:t>AB	</a:t>
            </a:r>
            <a:r>
              <a:rPr sz="4650" spc="15" baseline="11648" dirty="0">
                <a:latin typeface="Symbol"/>
                <a:cs typeface="Symbol"/>
              </a:rPr>
              <a:t></a:t>
            </a:r>
            <a:endParaRPr sz="4650" baseline="11648">
              <a:latin typeface="Symbol"/>
              <a:cs typeface="Symbol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5320078" y="3365896"/>
          <a:ext cx="2164713" cy="2829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16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6750">
                <a:tc>
                  <a:txBody>
                    <a:bodyPr/>
                    <a:lstStyle/>
                    <a:p>
                      <a:pPr marL="31750">
                        <a:lnSpc>
                          <a:spcPts val="3535"/>
                        </a:lnSpc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U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3535"/>
                        </a:lnSpc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A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07950" algn="r">
                        <a:lnSpc>
                          <a:spcPts val="3535"/>
                        </a:lnSpc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B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ts val="3535"/>
                        </a:lnSpc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AB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116839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116839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116839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92100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116839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60960">
                        <a:lnSpc>
                          <a:spcPts val="3440"/>
                        </a:lnSpc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ts val="3440"/>
                        </a:lnSpc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9375" algn="r">
                        <a:lnSpc>
                          <a:spcPts val="3440"/>
                        </a:lnSpc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92100">
                        <a:lnSpc>
                          <a:spcPts val="3440"/>
                        </a:lnSpc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60960">
                        <a:lnSpc>
                          <a:spcPts val="3440"/>
                        </a:lnSpc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ts val="3440"/>
                        </a:lnSpc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ts val="3440"/>
                        </a:lnSpc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92100">
                        <a:lnSpc>
                          <a:spcPts val="3440"/>
                        </a:lnSpc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0960">
                        <a:lnSpc>
                          <a:spcPts val="3440"/>
                        </a:lnSpc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ts val="3440"/>
                        </a:lnSpc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9375" algn="r">
                        <a:lnSpc>
                          <a:spcPts val="3440"/>
                        </a:lnSpc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ts val="3440"/>
                        </a:lnSpc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3387" y="284988"/>
            <a:ext cx="62420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Bias</a:t>
            </a:r>
            <a:r>
              <a:rPr sz="4400" spc="-20" dirty="0"/>
              <a:t> </a:t>
            </a:r>
            <a:r>
              <a:rPr sz="4400" spc="-5" dirty="0"/>
              <a:t>in</a:t>
            </a:r>
            <a:r>
              <a:rPr sz="4400" spc="-15" dirty="0"/>
              <a:t> </a:t>
            </a:r>
            <a:r>
              <a:rPr sz="4400" dirty="0"/>
              <a:t>occupancy</a:t>
            </a:r>
            <a:r>
              <a:rPr sz="4400" spc="-15" dirty="0"/>
              <a:t> </a:t>
            </a:r>
            <a:r>
              <a:rPr sz="4400" spc="-5" dirty="0"/>
              <a:t>trends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1639968" y="1947331"/>
            <a:ext cx="6877684" cy="4032250"/>
            <a:chOff x="1639968" y="1947331"/>
            <a:chExt cx="6877684" cy="4032250"/>
          </a:xfrm>
        </p:grpSpPr>
        <p:sp>
          <p:nvSpPr>
            <p:cNvPr id="4" name="object 4"/>
            <p:cNvSpPr/>
            <p:nvPr/>
          </p:nvSpPr>
          <p:spPr>
            <a:xfrm>
              <a:off x="1659018" y="1947331"/>
              <a:ext cx="0" cy="4030345"/>
            </a:xfrm>
            <a:custGeom>
              <a:avLst/>
              <a:gdLst/>
              <a:ahLst/>
              <a:cxnLst/>
              <a:rect l="l" t="t" r="r" b="b"/>
              <a:pathLst>
                <a:path h="4030345">
                  <a:moveTo>
                    <a:pt x="0" y="0"/>
                  </a:moveTo>
                  <a:lnTo>
                    <a:pt x="1" y="4030135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75941" y="5943600"/>
              <a:ext cx="6822440" cy="17145"/>
            </a:xfrm>
            <a:custGeom>
              <a:avLst/>
              <a:gdLst/>
              <a:ahLst/>
              <a:cxnLst/>
              <a:rect l="l" t="t" r="r" b="b"/>
              <a:pathLst>
                <a:path w="6822440" h="17145">
                  <a:moveTo>
                    <a:pt x="6822356" y="0"/>
                  </a:moveTo>
                  <a:lnTo>
                    <a:pt x="0" y="16933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48379" y="2980270"/>
              <a:ext cx="5621020" cy="1930400"/>
            </a:xfrm>
            <a:custGeom>
              <a:avLst/>
              <a:gdLst/>
              <a:ahLst/>
              <a:cxnLst/>
              <a:rect l="l" t="t" r="r" b="b"/>
              <a:pathLst>
                <a:path w="5621020" h="1930400">
                  <a:moveTo>
                    <a:pt x="0" y="0"/>
                  </a:moveTo>
                  <a:lnTo>
                    <a:pt x="423222" y="67734"/>
                  </a:lnTo>
                  <a:lnTo>
                    <a:pt x="812588" y="338667"/>
                  </a:lnTo>
                  <a:lnTo>
                    <a:pt x="1337385" y="406400"/>
                  </a:lnTo>
                  <a:lnTo>
                    <a:pt x="1912969" y="575734"/>
                  </a:lnTo>
                  <a:lnTo>
                    <a:pt x="2200760" y="812800"/>
                  </a:lnTo>
                  <a:lnTo>
                    <a:pt x="2674770" y="1016000"/>
                  </a:lnTo>
                  <a:lnTo>
                    <a:pt x="3368856" y="1100667"/>
                  </a:lnTo>
                  <a:lnTo>
                    <a:pt x="4096800" y="1337734"/>
                  </a:lnTo>
                  <a:lnTo>
                    <a:pt x="4790885" y="1540934"/>
                  </a:lnTo>
                  <a:lnTo>
                    <a:pt x="5163322" y="1913467"/>
                  </a:lnTo>
                  <a:lnTo>
                    <a:pt x="5620403" y="1930400"/>
                  </a:lnTo>
                </a:path>
              </a:pathLst>
            </a:custGeom>
            <a:ln w="381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49951" y="3285067"/>
              <a:ext cx="5553075" cy="1659889"/>
            </a:xfrm>
            <a:custGeom>
              <a:avLst/>
              <a:gdLst/>
              <a:ahLst/>
              <a:cxnLst/>
              <a:rect l="l" t="t" r="r" b="b"/>
              <a:pathLst>
                <a:path w="5553075" h="1659889">
                  <a:moveTo>
                    <a:pt x="0" y="1659467"/>
                  </a:moveTo>
                  <a:lnTo>
                    <a:pt x="389365" y="1574800"/>
                  </a:lnTo>
                  <a:lnTo>
                    <a:pt x="981877" y="1202267"/>
                  </a:lnTo>
                  <a:lnTo>
                    <a:pt x="1794466" y="1032934"/>
                  </a:lnTo>
                  <a:lnTo>
                    <a:pt x="2217689" y="999067"/>
                  </a:lnTo>
                  <a:lnTo>
                    <a:pt x="2928704" y="491067"/>
                  </a:lnTo>
                  <a:lnTo>
                    <a:pt x="3605861" y="474134"/>
                  </a:lnTo>
                  <a:lnTo>
                    <a:pt x="4198374" y="321734"/>
                  </a:lnTo>
                  <a:lnTo>
                    <a:pt x="4909388" y="169334"/>
                  </a:lnTo>
                  <a:lnTo>
                    <a:pt x="5231038" y="101600"/>
                  </a:lnTo>
                  <a:lnTo>
                    <a:pt x="5552687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00738" y="4978401"/>
              <a:ext cx="5519420" cy="271145"/>
            </a:xfrm>
            <a:custGeom>
              <a:avLst/>
              <a:gdLst/>
              <a:ahLst/>
              <a:cxnLst/>
              <a:rect l="l" t="t" r="r" b="b"/>
              <a:pathLst>
                <a:path w="5519420" h="271145">
                  <a:moveTo>
                    <a:pt x="0" y="203200"/>
                  </a:moveTo>
                  <a:lnTo>
                    <a:pt x="355507" y="169333"/>
                  </a:lnTo>
                  <a:lnTo>
                    <a:pt x="727943" y="84666"/>
                  </a:lnTo>
                  <a:lnTo>
                    <a:pt x="1320456" y="118533"/>
                  </a:lnTo>
                  <a:lnTo>
                    <a:pt x="1845252" y="152400"/>
                  </a:lnTo>
                  <a:lnTo>
                    <a:pt x="2454694" y="0"/>
                  </a:lnTo>
                  <a:lnTo>
                    <a:pt x="2945632" y="0"/>
                  </a:lnTo>
                  <a:lnTo>
                    <a:pt x="3216495" y="33866"/>
                  </a:lnTo>
                  <a:lnTo>
                    <a:pt x="3622789" y="186266"/>
                  </a:lnTo>
                  <a:lnTo>
                    <a:pt x="4232230" y="270933"/>
                  </a:lnTo>
                  <a:lnTo>
                    <a:pt x="4638524" y="270933"/>
                  </a:lnTo>
                  <a:lnTo>
                    <a:pt x="4909388" y="270933"/>
                  </a:lnTo>
                  <a:lnTo>
                    <a:pt x="5231037" y="203200"/>
                  </a:lnTo>
                  <a:lnTo>
                    <a:pt x="5518829" y="220133"/>
                  </a:lnTo>
                </a:path>
              </a:pathLst>
            </a:custGeom>
            <a:ln w="38100">
              <a:solidFill>
                <a:srgbClr val="86E16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149296" y="2835147"/>
            <a:ext cx="19069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" dirty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800" spc="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800" spc="5" dirty="0">
                <a:solidFill>
                  <a:srgbClr val="FF0000"/>
                </a:solidFill>
                <a:latin typeface="Arial"/>
                <a:cs typeface="Arial"/>
              </a:rPr>
              <a:t>ab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ili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09123" y="4432300"/>
            <a:ext cx="3667125" cy="2089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4810" marR="5080" indent="16510">
              <a:lnSpc>
                <a:spcPct val="114999"/>
              </a:lnSpc>
              <a:spcBef>
                <a:spcPts val="100"/>
              </a:spcBef>
            </a:pPr>
            <a:r>
              <a:rPr sz="2800" dirty="0">
                <a:solidFill>
                  <a:srgbClr val="3366FF"/>
                </a:solidFill>
                <a:latin typeface="Arial"/>
                <a:cs typeface="Arial"/>
              </a:rPr>
              <a:t>true occupancy </a:t>
            </a:r>
            <a:r>
              <a:rPr sz="2800" spc="5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6E167"/>
                </a:solidFill>
                <a:latin typeface="Arial"/>
                <a:cs typeface="Arial"/>
              </a:rPr>
              <a:t>observed</a:t>
            </a:r>
            <a:r>
              <a:rPr sz="2800" spc="-50" dirty="0">
                <a:solidFill>
                  <a:srgbClr val="86E167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6E167"/>
                </a:solidFill>
                <a:latin typeface="Arial"/>
                <a:cs typeface="Arial"/>
              </a:rPr>
              <a:t>occupancy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4476" y="1768347"/>
            <a:ext cx="3797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Pr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2337" y="266191"/>
            <a:ext cx="526478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5" dirty="0"/>
              <a:t>Observation</a:t>
            </a:r>
            <a:r>
              <a:rPr sz="4500" spc="-55" dirty="0"/>
              <a:t> </a:t>
            </a:r>
            <a:r>
              <a:rPr sz="4500" spc="-5" dirty="0"/>
              <a:t>process</a:t>
            </a:r>
            <a:endParaRPr sz="4500"/>
          </a:p>
        </p:txBody>
      </p:sp>
      <p:grpSp>
        <p:nvGrpSpPr>
          <p:cNvPr id="3" name="object 3"/>
          <p:cNvGrpSpPr/>
          <p:nvPr/>
        </p:nvGrpSpPr>
        <p:grpSpPr>
          <a:xfrm>
            <a:off x="468135" y="1656321"/>
            <a:ext cx="11388725" cy="1885314"/>
            <a:chOff x="468135" y="1656321"/>
            <a:chExt cx="11388725" cy="1885314"/>
          </a:xfrm>
        </p:grpSpPr>
        <p:sp>
          <p:nvSpPr>
            <p:cNvPr id="4" name="object 4"/>
            <p:cNvSpPr/>
            <p:nvPr/>
          </p:nvSpPr>
          <p:spPr>
            <a:xfrm>
              <a:off x="474485" y="1662671"/>
              <a:ext cx="11376025" cy="1474470"/>
            </a:xfrm>
            <a:custGeom>
              <a:avLst/>
              <a:gdLst/>
              <a:ahLst/>
              <a:cxnLst/>
              <a:rect l="l" t="t" r="r" b="b"/>
              <a:pathLst>
                <a:path w="11376025" h="1474470">
                  <a:moveTo>
                    <a:pt x="0" y="1474397"/>
                  </a:moveTo>
                  <a:lnTo>
                    <a:pt x="11375788" y="1474397"/>
                  </a:lnTo>
                  <a:lnTo>
                    <a:pt x="11375788" y="0"/>
                  </a:lnTo>
                  <a:lnTo>
                    <a:pt x="0" y="0"/>
                  </a:lnTo>
                  <a:lnTo>
                    <a:pt x="0" y="1474397"/>
                  </a:lnTo>
                  <a:close/>
                </a:path>
              </a:pathLst>
            </a:custGeom>
            <a:solidFill>
              <a:srgbClr val="00B0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4485" y="1662671"/>
              <a:ext cx="11376025" cy="1872614"/>
            </a:xfrm>
            <a:custGeom>
              <a:avLst/>
              <a:gdLst/>
              <a:ahLst/>
              <a:cxnLst/>
              <a:rect l="l" t="t" r="r" b="b"/>
              <a:pathLst>
                <a:path w="11376025" h="1872614">
                  <a:moveTo>
                    <a:pt x="0" y="0"/>
                  </a:moveTo>
                  <a:lnTo>
                    <a:pt x="11375789" y="0"/>
                  </a:lnTo>
                  <a:lnTo>
                    <a:pt x="11375789" y="1872000"/>
                  </a:lnTo>
                  <a:lnTo>
                    <a:pt x="0" y="1872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B0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354410" y="2169667"/>
            <a:ext cx="56165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FFFFFF"/>
                </a:solidFill>
                <a:latin typeface="Arial"/>
                <a:cs typeface="Arial"/>
              </a:rPr>
              <a:t>Observation</a:t>
            </a:r>
            <a:r>
              <a:rPr sz="48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endParaRPr sz="4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64665" y="3130718"/>
            <a:ext cx="11395710" cy="3663315"/>
            <a:chOff x="464665" y="3130718"/>
            <a:chExt cx="11395710" cy="3663315"/>
          </a:xfrm>
        </p:grpSpPr>
        <p:sp>
          <p:nvSpPr>
            <p:cNvPr id="8" name="object 8"/>
            <p:cNvSpPr/>
            <p:nvPr/>
          </p:nvSpPr>
          <p:spPr>
            <a:xfrm>
              <a:off x="471015" y="3137068"/>
              <a:ext cx="11383010" cy="3650615"/>
            </a:xfrm>
            <a:custGeom>
              <a:avLst/>
              <a:gdLst/>
              <a:ahLst/>
              <a:cxnLst/>
              <a:rect l="l" t="t" r="r" b="b"/>
              <a:pathLst>
                <a:path w="11383010" h="3650615">
                  <a:moveTo>
                    <a:pt x="11382733" y="0"/>
                  </a:moveTo>
                  <a:lnTo>
                    <a:pt x="0" y="0"/>
                  </a:lnTo>
                  <a:lnTo>
                    <a:pt x="0" y="3650004"/>
                  </a:lnTo>
                  <a:lnTo>
                    <a:pt x="11382733" y="3650004"/>
                  </a:lnTo>
                  <a:lnTo>
                    <a:pt x="113827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1015" y="3137068"/>
              <a:ext cx="11383010" cy="3650615"/>
            </a:xfrm>
            <a:custGeom>
              <a:avLst/>
              <a:gdLst/>
              <a:ahLst/>
              <a:cxnLst/>
              <a:rect l="l" t="t" r="r" b="b"/>
              <a:pathLst>
                <a:path w="11383010" h="3650615">
                  <a:moveTo>
                    <a:pt x="0" y="0"/>
                  </a:moveTo>
                  <a:lnTo>
                    <a:pt x="11382733" y="0"/>
                  </a:lnTo>
                  <a:lnTo>
                    <a:pt x="11382733" y="3650004"/>
                  </a:lnTo>
                  <a:lnTo>
                    <a:pt x="0" y="365000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CBE4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030233" y="4553037"/>
            <a:ext cx="16573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i="1" dirty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44326" y="5686011"/>
            <a:ext cx="2287905" cy="5022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  <a:tabLst>
                <a:tab pos="904875" algn="l"/>
                <a:tab pos="1753235" algn="l"/>
              </a:tabLst>
            </a:pPr>
            <a:r>
              <a:rPr sz="4650" i="1" spc="15" baseline="-25089" dirty="0">
                <a:latin typeface="Times New Roman"/>
                <a:cs typeface="Times New Roman"/>
              </a:rPr>
              <a:t>r</a:t>
            </a:r>
            <a:r>
              <a:rPr sz="4650" i="1" spc="-735" baseline="-25089" dirty="0">
                <a:latin typeface="Times New Roman"/>
                <a:cs typeface="Times New Roman"/>
              </a:rPr>
              <a:t> </a:t>
            </a:r>
            <a:r>
              <a:rPr sz="1800" i="1" spc="-15" dirty="0">
                <a:latin typeface="Times New Roman"/>
                <a:cs typeface="Times New Roman"/>
              </a:rPr>
              <a:t>A</a:t>
            </a:r>
            <a:r>
              <a:rPr sz="1800" i="1" dirty="0">
                <a:latin typeface="Times New Roman"/>
                <a:cs typeface="Times New Roman"/>
              </a:rPr>
              <a:t>b	</a:t>
            </a:r>
            <a:r>
              <a:rPr sz="4650" i="1" spc="337" baseline="-25089" dirty="0">
                <a:latin typeface="Times New Roman"/>
                <a:cs typeface="Times New Roman"/>
              </a:rPr>
              <a:t>r</a:t>
            </a:r>
            <a:r>
              <a:rPr sz="1800" i="1" dirty="0">
                <a:latin typeface="Times New Roman"/>
                <a:cs typeface="Times New Roman"/>
              </a:rPr>
              <a:t>aB	</a:t>
            </a:r>
            <a:r>
              <a:rPr sz="4650" i="1" spc="15" baseline="-25089" dirty="0">
                <a:latin typeface="Times New Roman"/>
                <a:cs typeface="Times New Roman"/>
              </a:rPr>
              <a:t>r</a:t>
            </a:r>
            <a:r>
              <a:rPr sz="4650" i="1" spc="-735" baseline="-25089" dirty="0">
                <a:latin typeface="Times New Roman"/>
                <a:cs typeface="Times New Roman"/>
              </a:rPr>
              <a:t> </a:t>
            </a:r>
            <a:r>
              <a:rPr sz="1800" i="1" spc="-15" dirty="0">
                <a:latin typeface="Times New Roman"/>
                <a:cs typeface="Times New Roman"/>
              </a:rPr>
              <a:t>A</a:t>
            </a:r>
            <a:r>
              <a:rPr sz="1800" i="1" dirty="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37224" y="3839760"/>
            <a:ext cx="177800" cy="890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3390"/>
              </a:lnSpc>
              <a:spcBef>
                <a:spcPts val="125"/>
              </a:spcBef>
            </a:pPr>
            <a:r>
              <a:rPr sz="3100" spc="10" dirty="0">
                <a:latin typeface="Symbol"/>
                <a:cs typeface="Symbol"/>
              </a:rPr>
              <a:t></a:t>
            </a:r>
            <a:endParaRPr sz="3100">
              <a:latin typeface="Symbol"/>
              <a:cs typeface="Symbol"/>
            </a:endParaRPr>
          </a:p>
          <a:p>
            <a:pPr marL="12700">
              <a:lnSpc>
                <a:spcPts val="3390"/>
              </a:lnSpc>
            </a:pPr>
            <a:r>
              <a:rPr sz="3100" spc="10" dirty="0">
                <a:latin typeface="Symbol"/>
                <a:cs typeface="Symbol"/>
              </a:rPr>
              <a:t>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37224" y="4614028"/>
            <a:ext cx="177800" cy="5022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100" spc="10" dirty="0">
                <a:latin typeface="Symbol"/>
                <a:cs typeface="Symbol"/>
              </a:rPr>
              <a:t>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11824" y="5213594"/>
            <a:ext cx="1306830" cy="5022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366395" algn="l"/>
              </a:tabLst>
            </a:pPr>
            <a:r>
              <a:rPr sz="4650" spc="15" baseline="30465" dirty="0">
                <a:latin typeface="Symbol"/>
                <a:cs typeface="Symbol"/>
              </a:rPr>
              <a:t></a:t>
            </a:r>
            <a:r>
              <a:rPr sz="4650" spc="15" baseline="30465" dirty="0">
                <a:latin typeface="Times New Roman"/>
                <a:cs typeface="Times New Roman"/>
              </a:rPr>
              <a:t>	</a:t>
            </a:r>
            <a:r>
              <a:rPr sz="3100" spc="125" dirty="0">
                <a:latin typeface="Times New Roman"/>
                <a:cs typeface="Times New Roman"/>
              </a:rPr>
              <a:t>1</a:t>
            </a:r>
            <a:r>
              <a:rPr sz="3100" spc="125" dirty="0">
                <a:latin typeface="Symbol"/>
                <a:cs typeface="Symbol"/>
              </a:rPr>
              <a:t></a:t>
            </a:r>
            <a:r>
              <a:rPr sz="3100" spc="-85" dirty="0">
                <a:latin typeface="Times New Roman"/>
                <a:cs typeface="Times New Roman"/>
              </a:rPr>
              <a:t> </a:t>
            </a:r>
            <a:r>
              <a:rPr sz="3100" i="1" spc="85" dirty="0">
                <a:latin typeface="Times New Roman"/>
                <a:cs typeface="Times New Roman"/>
              </a:rPr>
              <a:t>p</a:t>
            </a:r>
            <a:r>
              <a:rPr sz="2700" i="1" spc="127" baseline="43209" dirty="0">
                <a:latin typeface="Times New Roman"/>
                <a:cs typeface="Times New Roman"/>
              </a:rPr>
              <a:t>B</a:t>
            </a:r>
            <a:endParaRPr sz="2700" baseline="43209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37224" y="5385194"/>
            <a:ext cx="177800" cy="5022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100" spc="10" dirty="0">
                <a:latin typeface="Symbol"/>
                <a:cs typeface="Symbol"/>
              </a:rPr>
              <a:t>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978812" y="3839760"/>
            <a:ext cx="228600" cy="24333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ts val="3390"/>
              </a:lnSpc>
              <a:spcBef>
                <a:spcPts val="125"/>
              </a:spcBef>
            </a:pPr>
            <a:r>
              <a:rPr sz="3100" spc="10" dirty="0">
                <a:latin typeface="Symbol"/>
                <a:cs typeface="Symbol"/>
              </a:rPr>
              <a:t></a:t>
            </a:r>
            <a:endParaRPr sz="3100">
              <a:latin typeface="Symbol"/>
              <a:cs typeface="Symbol"/>
            </a:endParaRPr>
          </a:p>
          <a:p>
            <a:pPr marL="38100">
              <a:lnSpc>
                <a:spcPts val="3050"/>
              </a:lnSpc>
            </a:pPr>
            <a:r>
              <a:rPr sz="3100" spc="10" dirty="0">
                <a:latin typeface="Symbol"/>
                <a:cs typeface="Symbol"/>
              </a:rPr>
              <a:t></a:t>
            </a:r>
            <a:endParaRPr sz="3100">
              <a:latin typeface="Symbol"/>
              <a:cs typeface="Symbol"/>
            </a:endParaRPr>
          </a:p>
          <a:p>
            <a:pPr marL="38100">
              <a:lnSpc>
                <a:spcPts val="3035"/>
              </a:lnSpc>
            </a:pPr>
            <a:r>
              <a:rPr sz="3100" spc="10" dirty="0">
                <a:latin typeface="Symbol"/>
                <a:cs typeface="Symbol"/>
              </a:rPr>
              <a:t></a:t>
            </a:r>
            <a:endParaRPr sz="3100">
              <a:latin typeface="Symbol"/>
              <a:cs typeface="Symbol"/>
            </a:endParaRPr>
          </a:p>
          <a:p>
            <a:pPr marL="38100">
              <a:lnSpc>
                <a:spcPts val="3035"/>
              </a:lnSpc>
            </a:pPr>
            <a:r>
              <a:rPr sz="3100" spc="10" dirty="0">
                <a:latin typeface="Symbol"/>
                <a:cs typeface="Symbol"/>
              </a:rPr>
              <a:t></a:t>
            </a:r>
            <a:endParaRPr sz="3100">
              <a:latin typeface="Symbol"/>
              <a:cs typeface="Symbol"/>
            </a:endParaRPr>
          </a:p>
          <a:p>
            <a:pPr marL="38100">
              <a:lnSpc>
                <a:spcPts val="3035"/>
              </a:lnSpc>
            </a:pPr>
            <a:r>
              <a:rPr sz="3100" spc="10" dirty="0">
                <a:latin typeface="Symbol"/>
                <a:cs typeface="Symbol"/>
              </a:rPr>
              <a:t></a:t>
            </a:r>
            <a:endParaRPr sz="3100">
              <a:latin typeface="Symbol"/>
              <a:cs typeface="Symbol"/>
            </a:endParaRPr>
          </a:p>
          <a:p>
            <a:pPr marL="38100">
              <a:lnSpc>
                <a:spcPts val="3379"/>
              </a:lnSpc>
            </a:pPr>
            <a:r>
              <a:rPr sz="3100" spc="-590" dirty="0">
                <a:latin typeface="Symbol"/>
                <a:cs typeface="Symbol"/>
              </a:rPr>
              <a:t></a:t>
            </a:r>
            <a:r>
              <a:rPr sz="4650" spc="-885" baseline="-21505" dirty="0">
                <a:latin typeface="Symbol"/>
                <a:cs typeface="Symbol"/>
              </a:rPr>
              <a:t></a:t>
            </a:r>
            <a:endParaRPr sz="4650" baseline="-21505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06423" y="4034028"/>
            <a:ext cx="319405" cy="16687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ts val="4010"/>
              </a:lnSpc>
              <a:spcBef>
                <a:spcPts val="90"/>
              </a:spcBef>
            </a:pPr>
            <a:r>
              <a:rPr sz="3200" dirty="0">
                <a:latin typeface="Arial"/>
                <a:cs typeface="Arial"/>
              </a:rPr>
              <a:t>U  A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3200" dirty="0">
                <a:latin typeface="Arial"/>
                <a:cs typeface="Arial"/>
              </a:rPr>
              <a:t>B</a:t>
            </a:r>
            <a:endParaRPr sz="3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68323" y="5854369"/>
            <a:ext cx="18967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110615" algn="l"/>
              </a:tabLst>
            </a:pPr>
            <a:r>
              <a:rPr sz="3200" dirty="0">
                <a:latin typeface="Arial"/>
                <a:cs typeface="Arial"/>
              </a:rPr>
              <a:t>AB</a:t>
            </a:r>
            <a:r>
              <a:rPr sz="3200" spc="-195" dirty="0">
                <a:latin typeface="Arial"/>
                <a:cs typeface="Arial"/>
              </a:rPr>
              <a:t> </a:t>
            </a:r>
            <a:r>
              <a:rPr sz="4650" spc="-1785" baseline="13440" dirty="0">
                <a:latin typeface="Symbol"/>
                <a:cs typeface="Symbol"/>
              </a:rPr>
              <a:t></a:t>
            </a:r>
            <a:r>
              <a:rPr sz="4650" spc="15" baseline="-8960" dirty="0">
                <a:latin typeface="Symbol"/>
                <a:cs typeface="Symbol"/>
              </a:rPr>
              <a:t></a:t>
            </a:r>
            <a:r>
              <a:rPr sz="4650" baseline="-8960" dirty="0">
                <a:latin typeface="Times New Roman"/>
                <a:cs typeface="Times New Roman"/>
              </a:rPr>
              <a:t>	</a:t>
            </a:r>
            <a:r>
              <a:rPr sz="3100" spc="235" dirty="0">
                <a:latin typeface="Times New Roman"/>
                <a:cs typeface="Times New Roman"/>
              </a:rPr>
              <a:t>1</a:t>
            </a:r>
            <a:r>
              <a:rPr sz="3100" spc="10" dirty="0">
                <a:latin typeface="Symbol"/>
                <a:cs typeface="Symbol"/>
              </a:rPr>
              <a:t></a:t>
            </a:r>
            <a:r>
              <a:rPr sz="3100" spc="-245" dirty="0">
                <a:latin typeface="Times New Roman"/>
                <a:cs typeface="Times New Roman"/>
              </a:rPr>
              <a:t> </a:t>
            </a:r>
            <a:r>
              <a:rPr sz="3100" spc="15" dirty="0">
                <a:latin typeface="Symbol"/>
                <a:cs typeface="Symbol"/>
              </a:rPr>
              <a:t>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63989" y="3118738"/>
            <a:ext cx="765810" cy="1946910"/>
          </a:xfrm>
          <a:prstGeom prst="rect">
            <a:avLst/>
          </a:prstGeom>
        </p:spPr>
        <p:txBody>
          <a:bodyPr vert="horz" wrap="square" lIns="0" tIns="208279" rIns="0" bIns="0" rtlCol="0">
            <a:spAutoFit/>
          </a:bodyPr>
          <a:lstStyle/>
          <a:p>
            <a:pPr marL="358140">
              <a:lnSpc>
                <a:spcPct val="100000"/>
              </a:lnSpc>
              <a:spcBef>
                <a:spcPts val="1639"/>
              </a:spcBef>
            </a:pPr>
            <a:r>
              <a:rPr sz="3200" dirty="0">
                <a:latin typeface="Arial"/>
                <a:cs typeface="Arial"/>
              </a:rPr>
              <a:t>0</a:t>
            </a:r>
            <a:endParaRPr sz="3200">
              <a:latin typeface="Arial"/>
              <a:cs typeface="Arial"/>
            </a:endParaRPr>
          </a:p>
          <a:p>
            <a:pPr marL="400050">
              <a:lnSpc>
                <a:spcPct val="100000"/>
              </a:lnSpc>
              <a:spcBef>
                <a:spcPts val="1535"/>
              </a:spcBef>
            </a:pPr>
            <a:r>
              <a:rPr sz="3100" spc="10" dirty="0">
                <a:latin typeface="Times New Roman"/>
                <a:cs typeface="Times New Roman"/>
              </a:rPr>
              <a:t>1</a:t>
            </a: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100" spc="125" dirty="0">
                <a:latin typeface="Times New Roman"/>
                <a:cs typeface="Times New Roman"/>
              </a:rPr>
              <a:t>1</a:t>
            </a:r>
            <a:r>
              <a:rPr sz="3100" spc="125" dirty="0">
                <a:latin typeface="Symbol"/>
                <a:cs typeface="Symbol"/>
              </a:rPr>
              <a:t></a:t>
            </a:r>
            <a:r>
              <a:rPr sz="3100" spc="-105" dirty="0">
                <a:latin typeface="Times New Roman"/>
                <a:cs typeface="Times New Roman"/>
              </a:rPr>
              <a:t> </a:t>
            </a:r>
            <a:r>
              <a:rPr sz="3100" i="1" spc="10" dirty="0">
                <a:latin typeface="Times New Roman"/>
                <a:cs typeface="Times New Roman"/>
              </a:rPr>
              <a:t>p</a:t>
            </a:r>
            <a:endParaRPr sz="3100">
              <a:latin typeface="Times New Roman"/>
              <a:cs typeface="Times New Roman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6606295" y="3365896"/>
          <a:ext cx="2093595" cy="23552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5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6900">
                <a:tc>
                  <a:txBody>
                    <a:bodyPr/>
                    <a:lstStyle/>
                    <a:p>
                      <a:pPr marL="31750">
                        <a:lnSpc>
                          <a:spcPts val="3535"/>
                        </a:lnSpc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1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78130">
                        <a:lnSpc>
                          <a:spcPts val="3535"/>
                        </a:lnSpc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2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535"/>
                        </a:lnSpc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3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440"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46355">
                        <a:lnSpc>
                          <a:spcPts val="2450"/>
                        </a:lnSpc>
                      </a:pPr>
                      <a:r>
                        <a:rPr sz="4650" i="1" spc="157" baseline="-25089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800" i="1" spc="105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5651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44475">
                        <a:lnSpc>
                          <a:spcPts val="2765"/>
                        </a:lnSpc>
                      </a:pPr>
                      <a:r>
                        <a:rPr sz="4650" i="1" spc="127" baseline="-25089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800" i="1" spc="85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56515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7212" y="266191"/>
            <a:ext cx="599503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5" dirty="0"/>
              <a:t>Quantifying</a:t>
            </a:r>
            <a:r>
              <a:rPr sz="4500" spc="-55" dirty="0"/>
              <a:t> </a:t>
            </a:r>
            <a:r>
              <a:rPr sz="4500" spc="-5" dirty="0"/>
              <a:t>interactions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226568" y="1702308"/>
            <a:ext cx="10092055" cy="3436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4844415" algn="l"/>
              </a:tabLst>
            </a:pPr>
            <a:r>
              <a:rPr sz="3200" spc="-1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nte</a:t>
            </a:r>
            <a:r>
              <a:rPr sz="3200" spc="-6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ac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200" spc="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on e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200" spc="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ma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ted</a:t>
            </a:r>
            <a:r>
              <a:rPr sz="32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3200" spc="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:	</a:t>
            </a:r>
            <a:r>
              <a:rPr sz="3200" spc="-440" dirty="0">
                <a:solidFill>
                  <a:srgbClr val="FFFFFF"/>
                </a:solidFill>
                <a:latin typeface="Symbol"/>
                <a:cs typeface="Symbol"/>
              </a:rPr>
              <a:t>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1045" dirty="0">
                <a:solidFill>
                  <a:srgbClr val="FFFFFF"/>
                </a:solidFill>
                <a:latin typeface="Symbol"/>
                <a:cs typeface="Symbol"/>
              </a:rPr>
              <a:t></a:t>
            </a:r>
            <a:r>
              <a:rPr sz="3150" spc="22" baseline="264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150" baseline="26455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3150" spc="44" baseline="264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Comic Sans MS"/>
                <a:cs typeface="Comic Sans MS"/>
              </a:rPr>
              <a:t>/</a:t>
            </a:r>
            <a:r>
              <a:rPr sz="3200" spc="5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FFFFFF"/>
                </a:solidFill>
                <a:latin typeface="Comic Sans MS"/>
                <a:cs typeface="Comic Sans MS"/>
              </a:rPr>
              <a:t>(</a:t>
            </a:r>
            <a:r>
              <a:rPr sz="3200" spc="-1045" dirty="0">
                <a:solidFill>
                  <a:srgbClr val="FFFFFF"/>
                </a:solidFill>
                <a:latin typeface="Symbol"/>
                <a:cs typeface="Symbol"/>
              </a:rPr>
              <a:t></a:t>
            </a:r>
            <a:r>
              <a:rPr sz="3150" baseline="264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150" spc="30" baseline="264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45" dirty="0">
                <a:solidFill>
                  <a:srgbClr val="FFFFFF"/>
                </a:solidFill>
                <a:latin typeface="Symbol"/>
                <a:cs typeface="Symbol"/>
              </a:rPr>
              <a:t></a:t>
            </a:r>
            <a:r>
              <a:rPr sz="3150" spc="30" baseline="26455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3200" dirty="0">
                <a:solidFill>
                  <a:srgbClr val="FFFFFF"/>
                </a:solidFill>
                <a:latin typeface="Comic Sans MS"/>
                <a:cs typeface="Comic Sans MS"/>
              </a:rPr>
              <a:t>)</a:t>
            </a:r>
            <a:endParaRPr sz="3200">
              <a:latin typeface="Comic Sans MS"/>
              <a:cs typeface="Comic Sans MS"/>
            </a:endParaRPr>
          </a:p>
          <a:p>
            <a:pPr marL="582930">
              <a:lnSpc>
                <a:spcPct val="100000"/>
              </a:lnSpc>
              <a:spcBef>
                <a:spcPts val="3860"/>
              </a:spcBef>
              <a:tabLst>
                <a:tab pos="1101725" algn="l"/>
              </a:tabLst>
            </a:pPr>
            <a:r>
              <a:rPr sz="3200" spc="-440" dirty="0">
                <a:solidFill>
                  <a:srgbClr val="FFFFFF"/>
                </a:solidFill>
                <a:latin typeface="Symbol"/>
                <a:cs typeface="Symbol"/>
              </a:rPr>
              <a:t></a:t>
            </a:r>
            <a:r>
              <a:rPr sz="3200" spc="-44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200" dirty="0">
                <a:solidFill>
                  <a:srgbClr val="FFFFFF"/>
                </a:solidFill>
                <a:latin typeface="Symbol"/>
                <a:cs typeface="Symbol"/>
              </a:rPr>
              <a:t></a:t>
            </a:r>
            <a:r>
              <a:rPr sz="32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3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3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ahoma"/>
                <a:cs typeface="Tahoma"/>
              </a:rPr>
              <a:t>avoidance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 (less</a:t>
            </a:r>
            <a:r>
              <a:rPr sz="32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frequent than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expected)</a:t>
            </a:r>
            <a:endParaRPr sz="3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Tahoma"/>
              <a:cs typeface="Tahoma"/>
            </a:endParaRPr>
          </a:p>
          <a:p>
            <a:pPr marL="582930">
              <a:lnSpc>
                <a:spcPct val="100000"/>
              </a:lnSpc>
              <a:tabLst>
                <a:tab pos="1101725" algn="l"/>
              </a:tabLst>
            </a:pPr>
            <a:r>
              <a:rPr sz="3200" spc="-440" dirty="0">
                <a:solidFill>
                  <a:srgbClr val="FFFFFF"/>
                </a:solidFill>
                <a:latin typeface="Symbol"/>
                <a:cs typeface="Symbol"/>
              </a:rPr>
              <a:t></a:t>
            </a:r>
            <a:r>
              <a:rPr sz="3200" spc="-44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200" dirty="0">
                <a:solidFill>
                  <a:srgbClr val="FFFFFF"/>
                </a:solidFill>
                <a:latin typeface="Symbol"/>
                <a:cs typeface="Symbol"/>
              </a:rPr>
              <a:t>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3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3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ahoma"/>
                <a:cs typeface="Tahoma"/>
              </a:rPr>
              <a:t>convergence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 (more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frequent than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expected)</a:t>
            </a:r>
            <a:endParaRPr sz="3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00">
              <a:latin typeface="Tahoma"/>
              <a:cs typeface="Tahoma"/>
            </a:endParaRPr>
          </a:p>
          <a:p>
            <a:pPr marL="582930">
              <a:lnSpc>
                <a:spcPct val="100000"/>
              </a:lnSpc>
              <a:tabLst>
                <a:tab pos="1101725" algn="l"/>
              </a:tabLst>
            </a:pPr>
            <a:r>
              <a:rPr sz="3200" spc="-440" dirty="0">
                <a:solidFill>
                  <a:srgbClr val="FFFFFF"/>
                </a:solidFill>
                <a:latin typeface="Symbol"/>
                <a:cs typeface="Symbol"/>
              </a:rPr>
              <a:t></a:t>
            </a:r>
            <a:r>
              <a:rPr sz="3200" spc="-44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200" spc="-440" dirty="0">
                <a:solidFill>
                  <a:srgbClr val="FFFFFF"/>
                </a:solidFill>
                <a:latin typeface="Arial"/>
                <a:cs typeface="Arial"/>
              </a:rPr>
              <a:t>= 1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200" spc="5" dirty="0">
                <a:solidFill>
                  <a:srgbClr val="FFFFFF"/>
                </a:solidFill>
                <a:latin typeface="Tahoma"/>
                <a:cs typeface="Tahoma"/>
              </a:rPr>
              <a:t>depe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200" spc="5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3200" spc="-1045" dirty="0">
                <a:solidFill>
                  <a:srgbClr val="FFFFFF"/>
                </a:solidFill>
                <a:latin typeface="Symbol"/>
                <a:cs typeface="Symbol"/>
              </a:rPr>
              <a:t></a:t>
            </a:r>
            <a:r>
              <a:rPr sz="3150" spc="22" baseline="264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150" baseline="26455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3150" spc="44" baseline="264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Comic Sans MS"/>
                <a:cs typeface="Comic Sans MS"/>
              </a:rPr>
              <a:t>=</a:t>
            </a:r>
            <a:r>
              <a:rPr sz="3200" spc="1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3200" spc="-1045" dirty="0">
                <a:solidFill>
                  <a:srgbClr val="FFFFFF"/>
                </a:solidFill>
                <a:latin typeface="Symbol"/>
                <a:cs typeface="Symbol"/>
              </a:rPr>
              <a:t></a:t>
            </a:r>
            <a:r>
              <a:rPr sz="3150" baseline="264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150" spc="30" baseline="264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45" dirty="0">
                <a:solidFill>
                  <a:srgbClr val="FFFFFF"/>
                </a:solidFill>
                <a:latin typeface="Symbol"/>
                <a:cs typeface="Symbol"/>
              </a:rPr>
              <a:t></a:t>
            </a:r>
            <a:r>
              <a:rPr sz="3150" spc="30" baseline="26455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3200" dirty="0">
                <a:solidFill>
                  <a:srgbClr val="FFFFFF"/>
                </a:solidFill>
                <a:latin typeface="Comic Sans MS"/>
                <a:cs typeface="Comic Sans MS"/>
              </a:rPr>
              <a:t>)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88825" cy="5791200"/>
            <a:chOff x="0" y="0"/>
            <a:chExt cx="12188825" cy="57912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88825" cy="5715000"/>
            </a:xfrm>
            <a:custGeom>
              <a:avLst/>
              <a:gdLst/>
              <a:ahLst/>
              <a:cxnLst/>
              <a:rect l="l" t="t" r="r" b="b"/>
              <a:pathLst>
                <a:path w="12188825" h="5715000">
                  <a:moveTo>
                    <a:pt x="12188825" y="0"/>
                  </a:moveTo>
                  <a:lnTo>
                    <a:pt x="0" y="0"/>
                  </a:lnTo>
                  <a:lnTo>
                    <a:pt x="0" y="5714999"/>
                  </a:lnTo>
                  <a:lnTo>
                    <a:pt x="12188825" y="5714999"/>
                  </a:lnTo>
                  <a:lnTo>
                    <a:pt x="121888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753100"/>
              <a:ext cx="12188825" cy="0"/>
            </a:xfrm>
            <a:custGeom>
              <a:avLst/>
              <a:gdLst/>
              <a:ahLst/>
              <a:cxnLst/>
              <a:rect l="l" t="t" r="r" b="b"/>
              <a:pathLst>
                <a:path w="12188825">
                  <a:moveTo>
                    <a:pt x="0" y="0"/>
                  </a:moveTo>
                  <a:lnTo>
                    <a:pt x="12188825" y="1"/>
                  </a:lnTo>
                </a:path>
              </a:pathLst>
            </a:custGeom>
            <a:ln w="76200">
              <a:solidFill>
                <a:srgbClr val="00B0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885014" y="3885183"/>
            <a:ext cx="235077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83310" algn="l"/>
              </a:tabLst>
            </a:pPr>
            <a:r>
              <a:rPr sz="37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700" b="1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700" b="1" spc="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3700" b="1" dirty="0">
                <a:solidFill>
                  <a:srgbClr val="FFFFFF"/>
                </a:solidFill>
                <a:latin typeface="Arial"/>
                <a:cs typeface="Arial"/>
              </a:rPr>
              <a:t>e	d</a:t>
            </a:r>
            <a:r>
              <a:rPr sz="3700" b="1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700" b="1" spc="-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7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endParaRPr sz="3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24074" y="6105144"/>
            <a:ext cx="435419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5" dirty="0">
                <a:solidFill>
                  <a:srgbClr val="FFFFFF"/>
                </a:solidFill>
                <a:latin typeface="Arial"/>
                <a:cs typeface="Arial"/>
              </a:rPr>
              <a:t>Estimating</a:t>
            </a:r>
            <a:r>
              <a:rPr sz="23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Arial"/>
                <a:cs typeface="Arial"/>
              </a:rPr>
              <a:t>wolf</a:t>
            </a:r>
            <a:r>
              <a:rPr sz="23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Arial"/>
                <a:cs typeface="Arial"/>
              </a:rPr>
              <a:t>occupancy</a:t>
            </a:r>
            <a:r>
              <a:rPr sz="23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3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5961" y="266191"/>
            <a:ext cx="313753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5" dirty="0"/>
              <a:t>Conclusions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294294" y="1687068"/>
            <a:ext cx="7529830" cy="2297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3550" indent="-45085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Font typeface="Arial"/>
              <a:buAutoNum type="arabicPeriod"/>
              <a:tabLst>
                <a:tab pos="463550" algn="l"/>
              </a:tabLst>
            </a:pPr>
            <a:r>
              <a:rPr sz="3200" spc="-30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3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covered</a:t>
            </a:r>
            <a:r>
              <a:rPr sz="3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several</a:t>
            </a:r>
            <a:r>
              <a:rPr sz="3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occupancy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models</a:t>
            </a:r>
            <a:endParaRPr sz="3200">
              <a:latin typeface="Arial"/>
              <a:cs typeface="Arial"/>
            </a:endParaRPr>
          </a:p>
          <a:p>
            <a:pPr marL="687705" lvl="1" indent="-312420">
              <a:lnSpc>
                <a:spcPct val="100000"/>
              </a:lnSpc>
              <a:spcBef>
                <a:spcPts val="1855"/>
              </a:spcBef>
              <a:buClr>
                <a:srgbClr val="A6A6A6"/>
              </a:buClr>
              <a:buChar char="•"/>
              <a:tabLst>
                <a:tab pos="687070" algn="l"/>
                <a:tab pos="687705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Single-season,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dynamic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models</a:t>
            </a:r>
            <a:endParaRPr sz="2400">
              <a:latin typeface="Arial"/>
              <a:cs typeface="Arial"/>
            </a:endParaRPr>
          </a:p>
          <a:p>
            <a:pPr marL="687705" lvl="1" indent="-312420">
              <a:lnSpc>
                <a:spcPct val="100000"/>
              </a:lnSpc>
              <a:spcBef>
                <a:spcPts val="1825"/>
              </a:spcBef>
              <a:buClr>
                <a:srgbClr val="A6A6A6"/>
              </a:buClr>
              <a:buChar char="•"/>
              <a:tabLst>
                <a:tab pos="687070" algn="l"/>
                <a:tab pos="687705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False-positives</a:t>
            </a:r>
            <a:endParaRPr sz="2400">
              <a:latin typeface="Arial"/>
              <a:cs typeface="Arial"/>
            </a:endParaRPr>
          </a:p>
          <a:p>
            <a:pPr marL="687705" lvl="1" indent="-312420">
              <a:lnSpc>
                <a:spcPct val="100000"/>
              </a:lnSpc>
              <a:spcBef>
                <a:spcPts val="1725"/>
              </a:spcBef>
              <a:buClr>
                <a:srgbClr val="A6A6A6"/>
              </a:buClr>
              <a:buChar char="•"/>
              <a:tabLst>
                <a:tab pos="687070" algn="l"/>
                <a:tab pos="687705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Species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interactions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5961" y="266191"/>
            <a:ext cx="313753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5" dirty="0"/>
              <a:t>Conclusions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294294" y="1687068"/>
            <a:ext cx="8730615" cy="3701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3550" indent="-45085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Font typeface="Arial"/>
              <a:buAutoNum type="arabicPeriod"/>
              <a:tabLst>
                <a:tab pos="463550" algn="l"/>
              </a:tabLst>
            </a:pPr>
            <a:r>
              <a:rPr sz="3200" spc="-30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3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covered</a:t>
            </a:r>
            <a:r>
              <a:rPr sz="3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several</a:t>
            </a:r>
            <a:r>
              <a:rPr sz="3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occupancy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models</a:t>
            </a:r>
            <a:endParaRPr sz="3200">
              <a:latin typeface="Arial"/>
              <a:cs typeface="Arial"/>
            </a:endParaRPr>
          </a:p>
          <a:p>
            <a:pPr marL="687705" lvl="1" indent="-312420">
              <a:lnSpc>
                <a:spcPct val="100000"/>
              </a:lnSpc>
              <a:spcBef>
                <a:spcPts val="1855"/>
              </a:spcBef>
              <a:buClr>
                <a:srgbClr val="A6A6A6"/>
              </a:buClr>
              <a:buChar char="•"/>
              <a:tabLst>
                <a:tab pos="687070" algn="l"/>
                <a:tab pos="687705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Single-season,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dynamic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models</a:t>
            </a:r>
            <a:endParaRPr sz="2400">
              <a:latin typeface="Arial"/>
              <a:cs typeface="Arial"/>
            </a:endParaRPr>
          </a:p>
          <a:p>
            <a:pPr marL="687705" lvl="1" indent="-312420">
              <a:lnSpc>
                <a:spcPct val="100000"/>
              </a:lnSpc>
              <a:spcBef>
                <a:spcPts val="1825"/>
              </a:spcBef>
              <a:buClr>
                <a:srgbClr val="A6A6A6"/>
              </a:buClr>
              <a:buChar char="•"/>
              <a:tabLst>
                <a:tab pos="687070" algn="l"/>
                <a:tab pos="687705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False-positives</a:t>
            </a:r>
            <a:endParaRPr sz="2400">
              <a:latin typeface="Arial"/>
              <a:cs typeface="Arial"/>
            </a:endParaRPr>
          </a:p>
          <a:p>
            <a:pPr marL="687705" lvl="1" indent="-312420">
              <a:lnSpc>
                <a:spcPct val="100000"/>
              </a:lnSpc>
              <a:spcBef>
                <a:spcPts val="1725"/>
              </a:spcBef>
              <a:buClr>
                <a:srgbClr val="A6A6A6"/>
              </a:buClr>
              <a:buChar char="•"/>
              <a:tabLst>
                <a:tab pos="687070" algn="l"/>
                <a:tab pos="687705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Species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interactions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A6A6A6"/>
              </a:buClr>
              <a:buFont typeface="Arial"/>
              <a:buChar char="•"/>
            </a:pPr>
            <a:endParaRPr sz="27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A6A6A6"/>
              </a:buClr>
              <a:buFont typeface="Arial"/>
              <a:buChar char="•"/>
            </a:pPr>
            <a:endParaRPr sz="3550">
              <a:latin typeface="Arial"/>
              <a:cs typeface="Arial"/>
            </a:endParaRPr>
          </a:p>
          <a:p>
            <a:pPr marL="463550" indent="-450850">
              <a:lnSpc>
                <a:spcPct val="100000"/>
              </a:lnSpc>
              <a:buClr>
                <a:srgbClr val="FF0000"/>
              </a:buClr>
              <a:buFont typeface="Arial"/>
              <a:buAutoNum type="arabicPeriod"/>
              <a:tabLst>
                <a:tab pos="463550" algn="l"/>
              </a:tabLst>
            </a:pP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Implementation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 using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package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-5" dirty="0">
                <a:solidFill>
                  <a:srgbClr val="FFFFFF"/>
                </a:solidFill>
                <a:latin typeface="Arial"/>
                <a:cs typeface="Arial"/>
              </a:rPr>
              <a:t>unmarked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8012" y="266191"/>
            <a:ext cx="487362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40" dirty="0"/>
              <a:t>We</a:t>
            </a:r>
            <a:r>
              <a:rPr sz="4500" spc="-30" dirty="0"/>
              <a:t> </a:t>
            </a:r>
            <a:r>
              <a:rPr sz="4500" spc="-5" dirty="0"/>
              <a:t>did</a:t>
            </a:r>
            <a:r>
              <a:rPr sz="4500" spc="-25" dirty="0"/>
              <a:t> </a:t>
            </a:r>
            <a:r>
              <a:rPr sz="4500" spc="-5" dirty="0"/>
              <a:t>not</a:t>
            </a:r>
            <a:r>
              <a:rPr sz="4500" spc="-25" dirty="0"/>
              <a:t> </a:t>
            </a:r>
            <a:r>
              <a:rPr sz="4500" spc="-5" dirty="0"/>
              <a:t>cover…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294294" y="1686051"/>
            <a:ext cx="10238105" cy="4913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4485" indent="-311785">
              <a:lnSpc>
                <a:spcPct val="100000"/>
              </a:lnSpc>
              <a:spcBef>
                <a:spcPts val="100"/>
              </a:spcBef>
              <a:buClr>
                <a:srgbClr val="A6A6A6"/>
              </a:buClr>
              <a:buChar char="•"/>
              <a:tabLst>
                <a:tab pos="323850" algn="l"/>
                <a:tab pos="324485" algn="l"/>
              </a:tabLst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choose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sites?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Occasions?</a:t>
            </a:r>
            <a:endParaRPr sz="2800">
              <a:latin typeface="Arial"/>
              <a:cs typeface="Arial"/>
            </a:endParaRPr>
          </a:p>
          <a:p>
            <a:pPr marL="687705" lvl="1" indent="-312420">
              <a:lnSpc>
                <a:spcPct val="100000"/>
              </a:lnSpc>
              <a:spcBef>
                <a:spcPts val="1839"/>
              </a:spcBef>
              <a:buClr>
                <a:srgbClr val="A6A6A6"/>
              </a:buClr>
              <a:buChar char="•"/>
              <a:tabLst>
                <a:tab pos="687070" algn="l"/>
                <a:tab pos="687705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site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selection</a:t>
            </a:r>
            <a:endParaRPr sz="2400">
              <a:latin typeface="Arial"/>
              <a:cs typeface="Arial"/>
            </a:endParaRPr>
          </a:p>
          <a:p>
            <a:pPr marL="687705" lvl="1" indent="-312420">
              <a:lnSpc>
                <a:spcPct val="100000"/>
              </a:lnSpc>
              <a:spcBef>
                <a:spcPts val="1820"/>
              </a:spcBef>
              <a:buClr>
                <a:srgbClr val="A6A6A6"/>
              </a:buClr>
              <a:buChar char="•"/>
              <a:tabLst>
                <a:tab pos="687070" algn="l"/>
                <a:tab pos="687705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allocation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effort</a:t>
            </a:r>
            <a:endParaRPr sz="2400">
              <a:latin typeface="Arial"/>
              <a:cs typeface="Arial"/>
            </a:endParaRPr>
          </a:p>
          <a:p>
            <a:pPr marL="687705" lvl="1" indent="-312420">
              <a:lnSpc>
                <a:spcPct val="100000"/>
              </a:lnSpc>
              <a:spcBef>
                <a:spcPts val="1825"/>
              </a:spcBef>
              <a:buClr>
                <a:srgbClr val="A6A6A6"/>
              </a:buClr>
              <a:buChar char="•"/>
              <a:tabLst>
                <a:tab pos="687070" algn="l"/>
                <a:tab pos="687705" algn="l"/>
              </a:tabLst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comparisons</a:t>
            </a:r>
            <a:endParaRPr sz="2400">
              <a:latin typeface="Arial"/>
              <a:cs typeface="Arial"/>
            </a:endParaRPr>
          </a:p>
          <a:p>
            <a:pPr marL="687705" lvl="1" indent="-312420">
              <a:lnSpc>
                <a:spcPct val="100000"/>
              </a:lnSpc>
              <a:spcBef>
                <a:spcPts val="1730"/>
              </a:spcBef>
              <a:buClr>
                <a:srgbClr val="A6A6A6"/>
              </a:buClr>
              <a:buChar char="•"/>
              <a:tabLst>
                <a:tab pos="687070" algn="l"/>
                <a:tab pos="687705" algn="l"/>
              </a:tabLst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survey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timing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A6A6A6"/>
              </a:buClr>
              <a:buFont typeface="Arial"/>
              <a:buChar char="•"/>
            </a:pPr>
            <a:endParaRPr sz="2150">
              <a:latin typeface="Arial"/>
              <a:cs typeface="Arial"/>
            </a:endParaRPr>
          </a:p>
          <a:p>
            <a:pPr marL="324485" indent="-311785">
              <a:lnSpc>
                <a:spcPct val="100000"/>
              </a:lnSpc>
              <a:buClr>
                <a:srgbClr val="A6A6A6"/>
              </a:buClr>
              <a:buChar char="•"/>
              <a:tabLst>
                <a:tab pos="323850" algn="l"/>
                <a:tab pos="324485" algn="l"/>
              </a:tabLst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Goodness-of-fit</a:t>
            </a:r>
            <a:r>
              <a:rPr sz="28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testing</a:t>
            </a:r>
            <a:endParaRPr sz="2800">
              <a:latin typeface="Arial"/>
              <a:cs typeface="Arial"/>
            </a:endParaRPr>
          </a:p>
          <a:p>
            <a:pPr marL="324485" indent="-311785">
              <a:lnSpc>
                <a:spcPct val="100000"/>
              </a:lnSpc>
              <a:spcBef>
                <a:spcPts val="2545"/>
              </a:spcBef>
              <a:buClr>
                <a:srgbClr val="A6A6A6"/>
              </a:buClr>
              <a:buChar char="•"/>
              <a:tabLst>
                <a:tab pos="323850" algn="l"/>
                <a:tab pos="324485" algn="l"/>
              </a:tabLst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few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other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models…</a:t>
            </a:r>
            <a:endParaRPr sz="2800">
              <a:latin typeface="Arial"/>
              <a:cs typeface="Arial"/>
            </a:endParaRPr>
          </a:p>
          <a:p>
            <a:pPr marL="687705" lvl="1" indent="-312420">
              <a:lnSpc>
                <a:spcPct val="100000"/>
              </a:lnSpc>
              <a:spcBef>
                <a:spcPts val="1745"/>
              </a:spcBef>
              <a:buClr>
                <a:srgbClr val="A6A6A6"/>
              </a:buClr>
              <a:buChar char="•"/>
              <a:tabLst>
                <a:tab pos="687070" algn="l"/>
                <a:tab pos="687705" algn="l"/>
              </a:tabLst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habitat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species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occurrence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dynamics,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multistate,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heterogeneity,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7519" y="2285281"/>
            <a:ext cx="8058167" cy="1809582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772760" y="4330490"/>
            <a:ext cx="5658485" cy="1732280"/>
            <a:chOff x="5772760" y="4330490"/>
            <a:chExt cx="5658485" cy="173228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06616" y="4330490"/>
              <a:ext cx="5586544" cy="1068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72760" y="5401746"/>
              <a:ext cx="5658326" cy="6604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7668" y="324612"/>
            <a:ext cx="801560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5" dirty="0"/>
              <a:t>References</a:t>
            </a:r>
            <a:r>
              <a:rPr sz="3800" spc="-20" dirty="0"/>
              <a:t> </a:t>
            </a:r>
            <a:r>
              <a:rPr sz="3800" dirty="0"/>
              <a:t>–</a:t>
            </a:r>
            <a:r>
              <a:rPr sz="3800" spc="-15" dirty="0"/>
              <a:t> </a:t>
            </a:r>
            <a:r>
              <a:rPr sz="3800" spc="-5" dirty="0"/>
              <a:t>methods</a:t>
            </a:r>
            <a:r>
              <a:rPr sz="3800" spc="-20" dirty="0"/>
              <a:t> </a:t>
            </a:r>
            <a:r>
              <a:rPr sz="3800" dirty="0"/>
              <a:t>&amp;</a:t>
            </a:r>
            <a:r>
              <a:rPr sz="3800" spc="-10" dirty="0"/>
              <a:t> </a:t>
            </a:r>
            <a:r>
              <a:rPr sz="3800" spc="-5" dirty="0"/>
              <a:t>applications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302161" y="1694179"/>
            <a:ext cx="11373485" cy="485965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324485" marR="753745" indent="-311785">
              <a:lnSpc>
                <a:spcPts val="2110"/>
              </a:lnSpc>
              <a:spcBef>
                <a:spcPts val="210"/>
              </a:spcBef>
              <a:buClr>
                <a:srgbClr val="A6A6A6"/>
              </a:buClr>
              <a:buChar char="•"/>
              <a:tabLst>
                <a:tab pos="323850" algn="l"/>
                <a:tab pos="32448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Guillera-Arroita,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G.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(2017),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Modelling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species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distributions,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range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dynamics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communities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under </a:t>
            </a:r>
            <a:r>
              <a:rPr sz="1800" spc="-48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imperfect detection: advances, challenges and opportunities. </a:t>
            </a:r>
            <a:r>
              <a:rPr sz="1800" i="1" spc="-5" dirty="0">
                <a:solidFill>
                  <a:srgbClr val="FFFFFF"/>
                </a:solidFill>
                <a:latin typeface="Arial"/>
                <a:cs typeface="Arial"/>
              </a:rPr>
              <a:t>Ecography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40: 281-295.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A6A6A6"/>
              </a:buClr>
              <a:buFont typeface="Arial"/>
              <a:buChar char="•"/>
            </a:pPr>
            <a:endParaRPr sz="2150">
              <a:latin typeface="Arial"/>
              <a:cs typeface="Arial"/>
            </a:endParaRPr>
          </a:p>
          <a:p>
            <a:pPr marL="324485" marR="127000" indent="-311785">
              <a:lnSpc>
                <a:spcPct val="99400"/>
              </a:lnSpc>
              <a:buClr>
                <a:srgbClr val="A6A6A6"/>
              </a:buClr>
              <a:buChar char="•"/>
              <a:tabLst>
                <a:tab pos="323850" algn="l"/>
                <a:tab pos="324485" algn="l"/>
              </a:tabLst>
            </a:pP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Louvrier,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J.,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 C.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Duchamp,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V.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Lauret,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E. Marboutin,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S.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Cubaynes,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 R.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Choquet,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 C.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Miquel,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O.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Gimenez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(2017). </a:t>
            </a:r>
            <a:r>
              <a:rPr sz="1800" spc="-48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Mapping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explaining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wolf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recolonization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 in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France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dynamic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occupancy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models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opportunistic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data. </a:t>
            </a:r>
            <a:r>
              <a:rPr sz="1800" i="1" spc="-5" dirty="0">
                <a:solidFill>
                  <a:srgbClr val="FFFFFF"/>
                </a:solidFill>
                <a:latin typeface="Arial"/>
                <a:cs typeface="Arial"/>
              </a:rPr>
              <a:t>Ecography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41: 647-660.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A6A6A6"/>
              </a:buClr>
              <a:buFont typeface="Arial"/>
              <a:buChar char="•"/>
            </a:pPr>
            <a:endParaRPr sz="2200">
              <a:latin typeface="Arial"/>
              <a:cs typeface="Arial"/>
            </a:endParaRPr>
          </a:p>
          <a:p>
            <a:pPr marL="324485" marR="5080" indent="-311785">
              <a:lnSpc>
                <a:spcPct val="99400"/>
              </a:lnSpc>
              <a:buClr>
                <a:srgbClr val="A6A6A6"/>
              </a:buClr>
              <a:buChar char="•"/>
              <a:tabLst>
                <a:tab pos="323850" algn="l"/>
                <a:tab pos="32448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MacKenzie,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D.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I., Nichols,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J.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D., Royle,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J.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A., Pollock, K. H.,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Bailey,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L.,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Hines,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J.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E. (2018). Occupancy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estimation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modeling: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Inferring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patterns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dynamics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species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occurrence,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2nd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edition.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San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Diego,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CA: </a:t>
            </a:r>
            <a:r>
              <a:rPr sz="1800" spc="-48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Academic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Press.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A6A6A6"/>
              </a:buClr>
              <a:buFont typeface="Arial"/>
              <a:buChar char="•"/>
            </a:pPr>
            <a:endParaRPr sz="2050">
              <a:latin typeface="Arial"/>
              <a:cs typeface="Arial"/>
            </a:endParaRPr>
          </a:p>
          <a:p>
            <a:pPr marL="324485" marR="33655" indent="-311785" algn="just">
              <a:lnSpc>
                <a:spcPct val="102200"/>
              </a:lnSpc>
              <a:buClr>
                <a:srgbClr val="A6A6A6"/>
              </a:buClr>
              <a:buChar char="•"/>
              <a:tabLst>
                <a:tab pos="324485" algn="l"/>
              </a:tabLst>
            </a:pP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Miller,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D.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A.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W.,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Nichols,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J.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D., Gude,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J.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A., Rich, L. N.,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Podruzny,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K. M., Hines,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J.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E.,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Mitchell,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M.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S. (2013). </a:t>
            </a:r>
            <a:r>
              <a:rPr sz="1800" spc="-4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Determining occurrence dynamics when false positives occur: Estimating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range dynamics of wolves from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public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survey data.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FFFFFF"/>
                </a:solidFill>
                <a:latin typeface="Arial"/>
                <a:cs typeface="Arial"/>
              </a:rPr>
              <a:t>PLoS ONE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8, e65808.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A6A6A6"/>
              </a:buClr>
              <a:buFont typeface="Arial"/>
              <a:buChar char="•"/>
            </a:pPr>
            <a:endParaRPr sz="2050">
              <a:latin typeface="Arial"/>
              <a:cs typeface="Arial"/>
            </a:endParaRPr>
          </a:p>
          <a:p>
            <a:pPr marL="324485" marR="313055" indent="-311785">
              <a:lnSpc>
                <a:spcPct val="102200"/>
              </a:lnSpc>
              <a:buClr>
                <a:srgbClr val="A6A6A6"/>
              </a:buClr>
              <a:buChar char="•"/>
              <a:tabLst>
                <a:tab pos="323850" algn="l"/>
                <a:tab pos="32448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Rota,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C.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T.,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Fletcher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Jr,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 R.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J.,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Dorazio,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R.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 M.,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Betts,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M.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G.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(2009). Occupancy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estimation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closure </a:t>
            </a:r>
            <a:r>
              <a:rPr sz="1800" spc="-48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assumption.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FFFFFF"/>
                </a:solidFill>
                <a:latin typeface="Arial"/>
                <a:cs typeface="Arial"/>
              </a:rPr>
              <a:t>Journal</a:t>
            </a:r>
            <a:r>
              <a:rPr sz="1800" i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800" i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FFFFFF"/>
                </a:solidFill>
                <a:latin typeface="Arial"/>
                <a:cs typeface="Arial"/>
              </a:rPr>
              <a:t>Applied Ecology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46, 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1173–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1181.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7668" y="324612"/>
            <a:ext cx="485013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5" dirty="0"/>
              <a:t>References</a:t>
            </a:r>
            <a:r>
              <a:rPr sz="3800" spc="-45" dirty="0"/>
              <a:t> </a:t>
            </a:r>
            <a:r>
              <a:rPr sz="3800" dirty="0"/>
              <a:t>–</a:t>
            </a:r>
            <a:r>
              <a:rPr sz="3800" spc="-45" dirty="0"/>
              <a:t> </a:t>
            </a:r>
            <a:r>
              <a:rPr sz="3800" spc="-5" dirty="0"/>
              <a:t>software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431116" y="1677415"/>
            <a:ext cx="11280140" cy="494220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324485" marR="58419" indent="-311785" algn="just">
              <a:lnSpc>
                <a:spcPct val="81400"/>
              </a:lnSpc>
              <a:spcBef>
                <a:spcPts val="565"/>
              </a:spcBef>
              <a:buClr>
                <a:srgbClr val="A6A6A6"/>
              </a:buClr>
              <a:buChar char="•"/>
              <a:tabLst>
                <a:tab pos="324485" algn="l"/>
              </a:tabLst>
            </a:pPr>
            <a:r>
              <a:rPr sz="2100" spc="-25" dirty="0">
                <a:solidFill>
                  <a:srgbClr val="FFFFFF"/>
                </a:solidFill>
                <a:latin typeface="Arial"/>
                <a:cs typeface="Arial"/>
              </a:rPr>
              <a:t>Doser,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J. </a:t>
            </a:r>
            <a:r>
              <a:rPr sz="2100" spc="-40" dirty="0">
                <a:solidFill>
                  <a:srgbClr val="FFFFFF"/>
                </a:solidFill>
                <a:latin typeface="Arial"/>
                <a:cs typeface="Arial"/>
              </a:rPr>
              <a:t>W., </a:t>
            </a:r>
            <a:r>
              <a:rPr sz="2100" spc="-30" dirty="0">
                <a:solidFill>
                  <a:srgbClr val="FFFFFF"/>
                </a:solidFill>
                <a:latin typeface="Arial"/>
                <a:cs typeface="Arial"/>
              </a:rPr>
              <a:t>Finley,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A.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O., </a:t>
            </a:r>
            <a:r>
              <a:rPr sz="2100" spc="-35" dirty="0">
                <a:solidFill>
                  <a:srgbClr val="FFFFFF"/>
                </a:solidFill>
                <a:latin typeface="Arial"/>
                <a:cs typeface="Arial"/>
              </a:rPr>
              <a:t>Kéry,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M.,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Zipkin, E. </a:t>
            </a:r>
            <a:r>
              <a:rPr sz="2100" spc="-114" dirty="0">
                <a:solidFill>
                  <a:srgbClr val="FFFFFF"/>
                </a:solidFill>
                <a:latin typeface="Arial"/>
                <a:cs typeface="Arial"/>
              </a:rPr>
              <a:t>F.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(2022). </a:t>
            </a:r>
            <a:r>
              <a:rPr sz="2100" dirty="0">
                <a:solidFill>
                  <a:srgbClr val="FFFFFF"/>
                </a:solidFill>
                <a:latin typeface="Courier New"/>
                <a:cs typeface="Courier New"/>
              </a:rPr>
              <a:t>spOccupancy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package for </a:t>
            </a:r>
            <a:r>
              <a:rPr sz="2100" spc="-5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single-species, multi-species, and integrated spatial occupancy models. </a:t>
            </a:r>
            <a:r>
              <a:rPr sz="2100" i="1" spc="-10" dirty="0">
                <a:solidFill>
                  <a:srgbClr val="FFFFFF"/>
                </a:solidFill>
                <a:latin typeface="Arial"/>
                <a:cs typeface="Arial"/>
              </a:rPr>
              <a:t>Methods </a:t>
            </a:r>
            <a:r>
              <a:rPr sz="2100" i="1" spc="-5" dirty="0">
                <a:solidFill>
                  <a:srgbClr val="FFFFFF"/>
                </a:solidFill>
                <a:latin typeface="Arial"/>
                <a:cs typeface="Arial"/>
              </a:rPr>
              <a:t>in Ecology </a:t>
            </a:r>
            <a:r>
              <a:rPr sz="2100" i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i="1" spc="-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100" i="1" spc="-5" dirty="0">
                <a:solidFill>
                  <a:srgbClr val="FFFFFF"/>
                </a:solidFill>
                <a:latin typeface="Arial"/>
                <a:cs typeface="Arial"/>
              </a:rPr>
              <a:t>Evolution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13,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1670– </a:t>
            </a:r>
            <a:r>
              <a:rPr sz="2100" spc="-10" dirty="0">
                <a:solidFill>
                  <a:srgbClr val="FFFFFF"/>
                </a:solidFill>
                <a:latin typeface="Arial"/>
                <a:cs typeface="Arial"/>
              </a:rPr>
              <a:t>1678.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A6A6A6"/>
              </a:buClr>
              <a:buFont typeface="Arial"/>
              <a:buChar char="•"/>
            </a:pPr>
            <a:endParaRPr sz="2100">
              <a:latin typeface="Arial"/>
              <a:cs typeface="Arial"/>
            </a:endParaRPr>
          </a:p>
          <a:p>
            <a:pPr marL="324485" marR="158750" indent="-311785" algn="just">
              <a:lnSpc>
                <a:spcPts val="2020"/>
              </a:lnSpc>
              <a:buClr>
                <a:srgbClr val="A6A6A6"/>
              </a:buClr>
              <a:buChar char="•"/>
              <a:tabLst>
                <a:tab pos="324485" algn="l"/>
              </a:tabLst>
            </a:pP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Fiske,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I., &amp; </a:t>
            </a:r>
            <a:r>
              <a:rPr sz="2100" spc="-20" dirty="0">
                <a:solidFill>
                  <a:srgbClr val="FFFFFF"/>
                </a:solidFill>
                <a:latin typeface="Arial"/>
                <a:cs typeface="Arial"/>
              </a:rPr>
              <a:t>Chandler,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R. </a:t>
            </a:r>
            <a:r>
              <a:rPr sz="2100" spc="-30" dirty="0">
                <a:solidFill>
                  <a:srgbClr val="FFFFFF"/>
                </a:solidFill>
                <a:latin typeface="Arial"/>
                <a:cs typeface="Arial"/>
              </a:rPr>
              <a:t>(2011). </a:t>
            </a: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unmarked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: An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Package for Fitting Hierarchical </a:t>
            </a:r>
            <a:r>
              <a:rPr sz="2100" spc="-10" dirty="0">
                <a:solidFill>
                  <a:srgbClr val="FFFFFF"/>
                </a:solidFill>
                <a:latin typeface="Arial"/>
                <a:cs typeface="Arial"/>
              </a:rPr>
              <a:t>Models of </a:t>
            </a:r>
            <a:r>
              <a:rPr sz="2100" spc="-5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Wildlife Occurrence </a:t>
            </a:r>
            <a:r>
              <a:rPr sz="2100" spc="-1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1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Arial"/>
                <a:cs typeface="Arial"/>
              </a:rPr>
              <a:t>Abundance.</a:t>
            </a: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i="1" spc="-5" dirty="0">
                <a:solidFill>
                  <a:srgbClr val="FFFFFF"/>
                </a:solidFill>
                <a:latin typeface="Arial"/>
                <a:cs typeface="Arial"/>
              </a:rPr>
              <a:t>Journal</a:t>
            </a:r>
            <a:r>
              <a:rPr sz="2100" i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i="1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1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i="1" spc="-5" dirty="0">
                <a:solidFill>
                  <a:srgbClr val="FFFFFF"/>
                </a:solidFill>
                <a:latin typeface="Arial"/>
                <a:cs typeface="Arial"/>
              </a:rPr>
              <a:t>Statistical Software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i="1" spc="-10" dirty="0">
                <a:solidFill>
                  <a:srgbClr val="FFFFFF"/>
                </a:solidFill>
                <a:latin typeface="Arial"/>
                <a:cs typeface="Arial"/>
              </a:rPr>
              <a:t>43</a:t>
            </a:r>
            <a:r>
              <a:rPr sz="2100" spc="-10" dirty="0">
                <a:solidFill>
                  <a:srgbClr val="FFFFFF"/>
                </a:solidFill>
                <a:latin typeface="Arial"/>
                <a:cs typeface="Arial"/>
              </a:rPr>
              <a:t>(10),</a:t>
            </a: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Arial"/>
                <a:cs typeface="Arial"/>
              </a:rPr>
              <a:t>1–23.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A6A6A6"/>
              </a:buClr>
              <a:buFont typeface="Arial"/>
              <a:buChar char="•"/>
            </a:pPr>
            <a:endParaRPr sz="2100">
              <a:latin typeface="Arial"/>
              <a:cs typeface="Arial"/>
            </a:endParaRPr>
          </a:p>
          <a:p>
            <a:pPr marL="324485" marR="40005" indent="-311785">
              <a:lnSpc>
                <a:spcPct val="81400"/>
              </a:lnSpc>
              <a:spcBef>
                <a:spcPts val="5"/>
              </a:spcBef>
              <a:buClr>
                <a:srgbClr val="A6A6A6"/>
              </a:buClr>
              <a:buChar char="•"/>
              <a:tabLst>
                <a:tab pos="323850" algn="l"/>
                <a:tab pos="324485" algn="l"/>
              </a:tabLst>
            </a:pPr>
            <a:r>
              <a:rPr sz="2100" spc="-25" dirty="0">
                <a:solidFill>
                  <a:srgbClr val="FFFFFF"/>
                </a:solidFill>
                <a:latin typeface="Arial"/>
                <a:cs typeface="Arial"/>
              </a:rPr>
              <a:t>Kellner,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50" dirty="0">
                <a:solidFill>
                  <a:srgbClr val="FFFFFF"/>
                </a:solidFill>
                <a:latin typeface="Arial"/>
                <a:cs typeface="Arial"/>
              </a:rPr>
              <a:t>K.F.,</a:t>
            </a:r>
            <a:r>
              <a:rPr sz="21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A.D.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Smith,</a:t>
            </a: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J.A.</a:t>
            </a: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Royle,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M.</a:t>
            </a: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35" dirty="0">
                <a:solidFill>
                  <a:srgbClr val="FFFFFF"/>
                </a:solidFill>
                <a:latin typeface="Arial"/>
                <a:cs typeface="Arial"/>
              </a:rPr>
              <a:t>Kéry,</a:t>
            </a: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J.L.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Arial"/>
                <a:cs typeface="Arial"/>
              </a:rPr>
              <a:t>Belant,</a:t>
            </a: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R.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B.</a:t>
            </a: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Chandler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Arial"/>
                <a:cs typeface="Arial"/>
              </a:rPr>
              <a:t>(2023).</a:t>
            </a:r>
            <a:r>
              <a:rPr sz="21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FFFFFF"/>
                </a:solidFill>
                <a:latin typeface="Courier New"/>
                <a:cs typeface="Courier New"/>
              </a:rPr>
              <a:t>unmarked</a:t>
            </a:r>
            <a:r>
              <a:rPr sz="2100" spc="-6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Arial"/>
                <a:cs typeface="Arial"/>
              </a:rPr>
              <a:t>package:</a:t>
            </a:r>
            <a:r>
              <a:rPr sz="2100" spc="-25" dirty="0">
                <a:solidFill>
                  <a:srgbClr val="FFFFFF"/>
                </a:solidFill>
                <a:latin typeface="Arial"/>
                <a:cs typeface="Arial"/>
              </a:rPr>
              <a:t> Twelve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 years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advances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in occurrence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Arial"/>
                <a:cs typeface="Arial"/>
              </a:rPr>
              <a:t>abundance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Arial"/>
                <a:cs typeface="Arial"/>
              </a:rPr>
              <a:t>modelling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100" spc="-5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25" dirty="0">
                <a:solidFill>
                  <a:srgbClr val="FFFFFF"/>
                </a:solidFill>
                <a:latin typeface="Arial"/>
                <a:cs typeface="Arial"/>
              </a:rPr>
              <a:t>ecology.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i="1" spc="-10" dirty="0">
                <a:solidFill>
                  <a:srgbClr val="FFFFFF"/>
                </a:solidFill>
                <a:latin typeface="Arial"/>
                <a:cs typeface="Arial"/>
              </a:rPr>
              <a:t>Methods</a:t>
            </a:r>
            <a:r>
              <a:rPr sz="2100" i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i="1" spc="-5" dirty="0">
                <a:solidFill>
                  <a:srgbClr val="FFFFFF"/>
                </a:solidFill>
                <a:latin typeface="Arial"/>
                <a:cs typeface="Arial"/>
              </a:rPr>
              <a:t>in Ecology</a:t>
            </a:r>
            <a:r>
              <a:rPr sz="2100" i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i="1" spc="-1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100" i="1" spc="-5" dirty="0">
                <a:solidFill>
                  <a:srgbClr val="FFFFFF"/>
                </a:solidFill>
                <a:latin typeface="Arial"/>
                <a:cs typeface="Arial"/>
              </a:rPr>
              <a:t> Evolution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 Press.</a:t>
            </a:r>
            <a:endParaRPr sz="2100">
              <a:latin typeface="Arial"/>
              <a:cs typeface="Arial"/>
            </a:endParaRPr>
          </a:p>
          <a:p>
            <a:pPr marL="324485" indent="-311785">
              <a:lnSpc>
                <a:spcPts val="2255"/>
              </a:lnSpc>
              <a:spcBef>
                <a:spcPts val="1989"/>
              </a:spcBef>
              <a:buClr>
                <a:srgbClr val="A6A6A6"/>
              </a:buClr>
              <a:buChar char="•"/>
              <a:tabLst>
                <a:tab pos="323850" algn="l"/>
                <a:tab pos="324485" algn="l"/>
              </a:tabLst>
            </a:pP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Gimenez,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O.,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Blanc,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L.,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Besnard,</a:t>
            </a:r>
            <a:r>
              <a:rPr sz="21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A.,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Arial"/>
                <a:cs typeface="Arial"/>
              </a:rPr>
              <a:t>Pradel,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R.,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25" dirty="0">
                <a:solidFill>
                  <a:srgbClr val="FFFFFF"/>
                </a:solidFill>
                <a:latin typeface="Arial"/>
                <a:cs typeface="Arial"/>
              </a:rPr>
              <a:t>Doherty,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105" dirty="0">
                <a:solidFill>
                  <a:srgbClr val="FFFFFF"/>
                </a:solidFill>
                <a:latin typeface="Arial"/>
                <a:cs typeface="Arial"/>
              </a:rPr>
              <a:t>P.F.,</a:t>
            </a: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40" dirty="0">
                <a:solidFill>
                  <a:srgbClr val="FFFFFF"/>
                </a:solidFill>
                <a:latin typeface="Arial"/>
                <a:cs typeface="Arial"/>
              </a:rPr>
              <a:t>Jr,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Marboutin,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E.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and Choquet,</a:t>
            </a:r>
            <a:endParaRPr sz="2100">
              <a:latin typeface="Arial"/>
              <a:cs typeface="Arial"/>
            </a:endParaRPr>
          </a:p>
          <a:p>
            <a:pPr marL="324485" marR="129539">
              <a:lnSpc>
                <a:spcPct val="79000"/>
              </a:lnSpc>
              <a:spcBef>
                <a:spcPts val="265"/>
              </a:spcBef>
            </a:pP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R.</a:t>
            </a: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Arial"/>
                <a:cs typeface="Arial"/>
              </a:rPr>
              <a:t>(2014),</a:t>
            </a:r>
            <a:r>
              <a:rPr sz="2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Fitting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occupancy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Arial"/>
                <a:cs typeface="Arial"/>
              </a:rPr>
              <a:t>models</a:t>
            </a: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E-SURGE:</a:t>
            </a:r>
            <a:r>
              <a:rPr sz="2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Arial"/>
                <a:cs typeface="Arial"/>
              </a:rPr>
              <a:t>hidden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Markov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Arial"/>
                <a:cs typeface="Arial"/>
              </a:rPr>
              <a:t>modelling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presence– </a:t>
            </a:r>
            <a:r>
              <a:rPr sz="2100" spc="-5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absence</a:t>
            </a:r>
            <a:r>
              <a:rPr sz="2100" spc="-10" dirty="0">
                <a:solidFill>
                  <a:srgbClr val="FFFFFF"/>
                </a:solidFill>
                <a:latin typeface="Arial"/>
                <a:cs typeface="Arial"/>
              </a:rPr>
              <a:t> data.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i="1" spc="-10" dirty="0">
                <a:solidFill>
                  <a:srgbClr val="FFFFFF"/>
                </a:solidFill>
                <a:latin typeface="Arial"/>
                <a:cs typeface="Arial"/>
              </a:rPr>
              <a:t>Methods</a:t>
            </a:r>
            <a:r>
              <a:rPr sz="2100" i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i="1" spc="-5" dirty="0">
                <a:solidFill>
                  <a:srgbClr val="FFFFFF"/>
                </a:solidFill>
                <a:latin typeface="Arial"/>
                <a:cs typeface="Arial"/>
              </a:rPr>
              <a:t>in Ecology</a:t>
            </a:r>
            <a:r>
              <a:rPr sz="2100" i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i="1" spc="-1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100" i="1" spc="-5" dirty="0">
                <a:solidFill>
                  <a:srgbClr val="FFFFFF"/>
                </a:solidFill>
                <a:latin typeface="Arial"/>
                <a:cs typeface="Arial"/>
              </a:rPr>
              <a:t> Evolution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5: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Arial"/>
                <a:cs typeface="Arial"/>
              </a:rPr>
              <a:t>592-597.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Arial"/>
              <a:cs typeface="Arial"/>
            </a:endParaRPr>
          </a:p>
          <a:p>
            <a:pPr marL="324485" marR="52069" indent="-311785" algn="just">
              <a:lnSpc>
                <a:spcPct val="79000"/>
              </a:lnSpc>
              <a:buClr>
                <a:srgbClr val="A6A6A6"/>
              </a:buClr>
              <a:buChar char="•"/>
              <a:tabLst>
                <a:tab pos="324485" algn="l"/>
              </a:tabLst>
            </a:pPr>
            <a:r>
              <a:rPr sz="2100" spc="-25" dirty="0">
                <a:solidFill>
                  <a:srgbClr val="FFFFFF"/>
                </a:solidFill>
                <a:latin typeface="Arial"/>
                <a:cs typeface="Arial"/>
              </a:rPr>
              <a:t>Kellner,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K. </a:t>
            </a:r>
            <a:r>
              <a:rPr sz="2100" spc="-80" dirty="0">
                <a:solidFill>
                  <a:srgbClr val="FFFFFF"/>
                </a:solidFill>
                <a:latin typeface="Arial"/>
                <a:cs typeface="Arial"/>
              </a:rPr>
              <a:t>F., </a:t>
            </a:r>
            <a:r>
              <a:rPr sz="2100" spc="-20" dirty="0">
                <a:solidFill>
                  <a:srgbClr val="FFFFFF"/>
                </a:solidFill>
                <a:latin typeface="Arial"/>
                <a:cs typeface="Arial"/>
              </a:rPr>
              <a:t>Fowler,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N. L., </a:t>
            </a:r>
            <a:r>
              <a:rPr sz="2100" spc="-10" dirty="0">
                <a:solidFill>
                  <a:srgbClr val="FFFFFF"/>
                </a:solidFill>
                <a:latin typeface="Arial"/>
                <a:cs typeface="Arial"/>
              </a:rPr>
              <a:t>Petroelje, </a:t>
            </a:r>
            <a:r>
              <a:rPr sz="2100" spc="-114" dirty="0">
                <a:solidFill>
                  <a:srgbClr val="FFFFFF"/>
                </a:solidFill>
                <a:latin typeface="Arial"/>
                <a:cs typeface="Arial"/>
              </a:rPr>
              <a:t>T.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R., Kautz, </a:t>
            </a:r>
            <a:r>
              <a:rPr sz="2100" spc="-114" dirty="0">
                <a:solidFill>
                  <a:srgbClr val="FFFFFF"/>
                </a:solidFill>
                <a:latin typeface="Arial"/>
                <a:cs typeface="Arial"/>
              </a:rPr>
              <a:t>T.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M., </a:t>
            </a:r>
            <a:r>
              <a:rPr sz="2100" spc="-25" dirty="0">
                <a:solidFill>
                  <a:srgbClr val="FFFFFF"/>
                </a:solidFill>
                <a:latin typeface="Arial"/>
                <a:cs typeface="Arial"/>
              </a:rPr>
              <a:t>Beyer,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D. E.,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2100" spc="-10" dirty="0">
                <a:solidFill>
                  <a:srgbClr val="FFFFFF"/>
                </a:solidFill>
                <a:latin typeface="Arial"/>
                <a:cs typeface="Arial"/>
              </a:rPr>
              <a:t>Belant,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J.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L. </a:t>
            </a:r>
            <a:r>
              <a:rPr sz="2100" spc="-10" dirty="0">
                <a:solidFill>
                  <a:srgbClr val="FFFFFF"/>
                </a:solidFill>
                <a:latin typeface="Arial"/>
                <a:cs typeface="Arial"/>
              </a:rPr>
              <a:t>(2022).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FFFFFF"/>
                </a:solidFill>
                <a:latin typeface="Courier New"/>
                <a:cs typeface="Courier New"/>
              </a:rPr>
              <a:t>ubms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package for fitting hierarchical occupancy </a:t>
            </a:r>
            <a:r>
              <a:rPr sz="2100" spc="-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N-mixture </a:t>
            </a:r>
            <a:r>
              <a:rPr sz="2100" spc="-10" dirty="0">
                <a:solidFill>
                  <a:srgbClr val="FFFFFF"/>
                </a:solidFill>
                <a:latin typeface="Arial"/>
                <a:cs typeface="Arial"/>
              </a:rPr>
              <a:t>abundance models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100" spc="-5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Bayesian</a:t>
            </a:r>
            <a:r>
              <a:rPr sz="2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framework.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i="1" spc="-10" dirty="0">
                <a:solidFill>
                  <a:srgbClr val="FFFFFF"/>
                </a:solidFill>
                <a:latin typeface="Arial"/>
                <a:cs typeface="Arial"/>
              </a:rPr>
              <a:t>Methods</a:t>
            </a:r>
            <a:r>
              <a:rPr sz="2100" i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i="1" spc="-5" dirty="0">
                <a:solidFill>
                  <a:srgbClr val="FFFFFF"/>
                </a:solidFill>
                <a:latin typeface="Arial"/>
                <a:cs typeface="Arial"/>
              </a:rPr>
              <a:t>in Ecology</a:t>
            </a:r>
            <a:r>
              <a:rPr sz="2100" i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i="1" spc="-1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100" i="1" spc="-5" dirty="0">
                <a:solidFill>
                  <a:srgbClr val="FFFFFF"/>
                </a:solidFill>
                <a:latin typeface="Arial"/>
                <a:cs typeface="Arial"/>
              </a:rPr>
              <a:t> Evolution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13,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577– </a:t>
            </a:r>
            <a:r>
              <a:rPr sz="2100" spc="-10" dirty="0">
                <a:solidFill>
                  <a:srgbClr val="FFFFFF"/>
                </a:solidFill>
                <a:latin typeface="Arial"/>
                <a:cs typeface="Arial"/>
              </a:rPr>
              <a:t>584.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2837" y="266191"/>
            <a:ext cx="488378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5" dirty="0"/>
              <a:t>Occupancy</a:t>
            </a:r>
            <a:r>
              <a:rPr sz="4500" spc="-65" dirty="0"/>
              <a:t> </a:t>
            </a:r>
            <a:r>
              <a:rPr sz="4500" spc="-5" dirty="0"/>
              <a:t>models</a:t>
            </a:r>
            <a:endParaRPr sz="45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3561" y="1859390"/>
            <a:ext cx="3281170" cy="437489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90085" y="2265867"/>
            <a:ext cx="7846541" cy="356193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3644</Words>
  <Application>Microsoft Office PowerPoint</Application>
  <PresentationFormat>Widescreen</PresentationFormat>
  <Paragraphs>1168</Paragraphs>
  <Slides>87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6" baseType="lpstr">
      <vt:lpstr>Arial</vt:lpstr>
      <vt:lpstr>Calibri</vt:lpstr>
      <vt:lpstr>Cambria Math</vt:lpstr>
      <vt:lpstr>Comic Sans MS</vt:lpstr>
      <vt:lpstr>Courier New</vt:lpstr>
      <vt:lpstr>Symbol</vt:lpstr>
      <vt:lpstr>Tahoma</vt:lpstr>
      <vt:lpstr>Times New Roman</vt:lpstr>
      <vt:lpstr>Office Theme</vt:lpstr>
      <vt:lpstr>PowerPoint Presentation</vt:lpstr>
      <vt:lpstr>PowerPoint Presentation</vt:lpstr>
      <vt:lpstr>Occupancy to map species distribution</vt:lpstr>
      <vt:lpstr>Issue of detectability &lt; 1</vt:lpstr>
      <vt:lpstr>Issue of detectability &lt; 1</vt:lpstr>
      <vt:lpstr>Occupancy underestimation</vt:lpstr>
      <vt:lpstr>Issue of detectability &lt; 1</vt:lpstr>
      <vt:lpstr>Bias in occupancy trends</vt:lpstr>
      <vt:lpstr>Occupancy models</vt:lpstr>
      <vt:lpstr>Occupancy protocol</vt:lpstr>
      <vt:lpstr>Occupancy protocol</vt:lpstr>
      <vt:lpstr>Occupancy protocol</vt:lpstr>
      <vt:lpstr>True or false absence?</vt:lpstr>
      <vt:lpstr>True or false absence?</vt:lpstr>
      <vt:lpstr>True or false absence?</vt:lpstr>
      <vt:lpstr>True or false absence?</vt:lpstr>
      <vt:lpstr>Data structure</vt:lpstr>
      <vt:lpstr>PowerPoint Presentation</vt:lpstr>
      <vt:lpstr>Single-season occupancy model likelihood</vt:lpstr>
      <vt:lpstr>Single-season occupancy model likelihood</vt:lpstr>
      <vt:lpstr>Single-season occupancy model likelihood</vt:lpstr>
      <vt:lpstr>Single-season occupancy model likelihood</vt:lpstr>
      <vt:lpstr>Single-season occupancy model likelihood</vt:lpstr>
      <vt:lpstr>Single-season occupancy model</vt:lpstr>
      <vt:lpstr>Single-season occupancy model</vt:lpstr>
      <vt:lpstr>Single-season occupancy model</vt:lpstr>
      <vt:lpstr>Data structure</vt:lpstr>
      <vt:lpstr>Covariates</vt:lpstr>
      <vt:lpstr>Covariates</vt:lpstr>
      <vt:lpstr>Covariates</vt:lpstr>
      <vt:lpstr>Covariates</vt:lpstr>
      <vt:lpstr>Covariates</vt:lpstr>
      <vt:lpstr>Covariates</vt:lpstr>
      <vt:lpstr>Key occupancy model assumptions</vt:lpstr>
      <vt:lpstr>Key occupancy model assumptions</vt:lpstr>
      <vt:lpstr>Key occupancy model assumptions</vt:lpstr>
      <vt:lpstr>Key occupancy model assumptions</vt:lpstr>
      <vt:lpstr>Key occupancy model assumptions</vt:lpstr>
      <vt:lpstr>PowerPoint Presentation</vt:lpstr>
      <vt:lpstr>PowerPoint Presentation</vt:lpstr>
      <vt:lpstr>Single-season model assumptions</vt:lpstr>
      <vt:lpstr>Single-season model assumptions</vt:lpstr>
      <vt:lpstr>Data structure</vt:lpstr>
      <vt:lpstr>Data structure</vt:lpstr>
      <vt:lpstr>Data structure</vt:lpstr>
      <vt:lpstr>Data structure</vt:lpstr>
      <vt:lpstr>Data structure</vt:lpstr>
      <vt:lpstr>Dynamic of the states</vt:lpstr>
      <vt:lpstr>Dynamic of the states</vt:lpstr>
      <vt:lpstr>Dynamic of the states</vt:lpstr>
      <vt:lpstr>Dynamic of the states</vt:lpstr>
      <vt:lpstr>Dynamic of the states</vt:lpstr>
      <vt:lpstr>Dynamic (multi-season) occupancy models</vt:lpstr>
      <vt:lpstr>Dynamic (multi-season) occupancy models</vt:lpstr>
      <vt:lpstr>Dynamic (multi-season) occupancy models</vt:lpstr>
      <vt:lpstr>Dynamic (multi-season) occupancy models</vt:lpstr>
      <vt:lpstr>Dynamic (multi-season) occupancy models</vt:lpstr>
      <vt:lpstr>Dynamic occupancy model likelihood</vt:lpstr>
      <vt:lpstr>Dynamic occupancy model likelihood</vt:lpstr>
      <vt:lpstr>Dynamic occupancy model likelihood</vt:lpstr>
      <vt:lpstr>Dynamic occupancy model likelihood</vt:lpstr>
      <vt:lpstr>Dynamic occupancy model likelihood</vt:lpstr>
      <vt:lpstr>Dynamic occupancy model likelihood</vt:lpstr>
      <vt:lpstr>Dynamic occupancy model likelihood</vt:lpstr>
      <vt:lpstr>Dynamic occupancy model likelihood</vt:lpstr>
      <vt:lpstr>Derived parameters</vt:lpstr>
      <vt:lpstr>Dynamic occupancy model</vt:lpstr>
      <vt:lpstr>Single-season is a particular case of multi-season</vt:lpstr>
      <vt:lpstr>PowerPoint Presentation</vt:lpstr>
      <vt:lpstr>Rationale</vt:lpstr>
      <vt:lpstr>Questions you might want to ask</vt:lpstr>
      <vt:lpstr>States</vt:lpstr>
      <vt:lpstr>State process</vt:lpstr>
      <vt:lpstr>Conditional probabilities</vt:lpstr>
      <vt:lpstr>Venn diagram</vt:lpstr>
      <vt:lpstr>Events</vt:lpstr>
      <vt:lpstr>Observation process</vt:lpstr>
      <vt:lpstr>Initial states</vt:lpstr>
      <vt:lpstr>State process</vt:lpstr>
      <vt:lpstr>Observation process</vt:lpstr>
      <vt:lpstr>Quantifying interactions</vt:lpstr>
      <vt:lpstr>PowerPoint Presentation</vt:lpstr>
      <vt:lpstr>Conclusions</vt:lpstr>
      <vt:lpstr>Conclusions</vt:lpstr>
      <vt:lpstr>We did not cover…</vt:lpstr>
      <vt:lpstr>References – methods &amp; applications</vt:lpstr>
      <vt:lpstr>References –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Popescu, Viorel</cp:lastModifiedBy>
  <cp:revision>4</cp:revision>
  <dcterms:created xsi:type="dcterms:W3CDTF">2023-07-26T21:39:09Z</dcterms:created>
  <dcterms:modified xsi:type="dcterms:W3CDTF">2023-07-26T23:38:39Z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2023-05-16T00:00:00Z</vt:filetime>
  </property>
  <property fmtid="{D5CDD505-2E9C-101B-9397-08002B2CF9AE}" pid="3" name="LastSaved">
    <vt:filetime>2023-07-26T00:00:00Z</vt:filetime>
  </property>
</Properties>
</file>