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Дмитрий Слепцов от 17/09/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Дмитрий Слепцов от 17/09/2023</a:t>
            </a:r>
          </a:p>
        </p:txBody>
      </p:sp>
      <p:sp>
        <p:nvSpPr>
          <p:cNvPr id="152" name="Проек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</a:t>
            </a:r>
          </a:p>
        </p:txBody>
      </p:sp>
      <p:sp>
        <p:nvSpPr>
          <p:cNvPr id="153" name="Онлайн-школ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Онлайн-школа</a:t>
            </a:r>
          </a:p>
        </p:txBody>
      </p:sp>
      <p:sp>
        <p:nvSpPr>
          <p:cNvPr id="154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Расходы по каналам привле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Расходы по каналам привлечения</a:t>
            </a:r>
          </a:p>
        </p:txBody>
      </p:sp>
      <p:sp>
        <p:nvSpPr>
          <p:cNvPr id="195" name="Согласно ежедневной динамике по расходам на каналы по источнику VK наблюдается небольшой положительный тренд."/>
          <p:cNvSpPr txBox="1"/>
          <p:nvPr>
            <p:ph type="body" sz="quarter" idx="1"/>
          </p:nvPr>
        </p:nvSpPr>
        <p:spPr>
          <a:xfrm>
            <a:off x="842105" y="11201400"/>
            <a:ext cx="22699790" cy="2380603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Согласно ежедневной динамике по расходам на каналы по источнику VK наблюдается небольшой положительный тренд.</a:t>
            </a:r>
          </a:p>
        </p:txBody>
      </p:sp>
      <p:sp>
        <p:nvSpPr>
          <p:cNvPr id="196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7" name="общие-расходы-по-дням-2023-09-17T19-29-25.187Z.jpg" descr="общие-расходы-по-дням-2023-09-17T19-29-25.187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031" y="2780592"/>
            <a:ext cx="24444061" cy="8154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Расходы по каналам привлечения (campaig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Расходы по каналам привлечения (campaign)</a:t>
            </a:r>
          </a:p>
        </p:txBody>
      </p:sp>
      <p:sp>
        <p:nvSpPr>
          <p:cNvPr id="200" name="Топ 3 направлений - аналитика данных, java и python."/>
          <p:cNvSpPr txBox="1"/>
          <p:nvPr>
            <p:ph type="body" sz="quarter" idx="1"/>
          </p:nvPr>
        </p:nvSpPr>
        <p:spPr>
          <a:xfrm>
            <a:off x="842105" y="11201400"/>
            <a:ext cx="22699790" cy="2380603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Топ 3 направлений - аналитика данных, java и python.</a:t>
            </a:r>
          </a:p>
        </p:txBody>
      </p:sp>
      <p:sp>
        <p:nvSpPr>
          <p:cNvPr id="201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2" name="общие-расходы-по-campaign-2023-09-17T19-32-30.389Z.jpg" descr="общие-расходы-по-campaign-2023-09-17T19-32-30.389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307" y="2782168"/>
            <a:ext cx="24434613" cy="8151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Конверсия, воронка и коэффициент липуче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Конверсия, воронка и коэффициент липучести</a:t>
            </a:r>
          </a:p>
        </p:txBody>
      </p:sp>
      <p:sp>
        <p:nvSpPr>
          <p:cNvPr id="20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6" name="Снимок экрана 2023-09-17 в 22.36.37.png" descr="Снимок экрана 2023-09-17 в 22.3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70" y="2633953"/>
            <a:ext cx="24384001" cy="8242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Метри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Метрики</a:t>
            </a:r>
          </a:p>
        </p:txBody>
      </p:sp>
      <p:sp>
        <p:nvSpPr>
          <p:cNvPr id="209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210" name="Таблица"/>
          <p:cNvGraphicFramePr/>
          <p:nvPr/>
        </p:nvGraphicFramePr>
        <p:xfrm>
          <a:off x="3048000" y="2773755"/>
          <a:ext cx="18338800" cy="10337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9144000"/>
                <a:gridCol w="9144000"/>
              </a:tblGrid>
              <a:tr h="7218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 клиентам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Показатели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Визиты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38 526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Лиды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706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Закрытые лиды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Таблица"/>
          <p:cNvGraphicFramePr/>
          <p:nvPr/>
        </p:nvGraphicFramePr>
        <p:xfrm>
          <a:off x="3048000" y="6055419"/>
          <a:ext cx="18338800" cy="10337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9144000"/>
                <a:gridCol w="9144000"/>
              </a:tblGrid>
              <a:tr h="7218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 деньгам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Показатели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Доход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6 271 035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Расход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6 428 804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Прибыль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-157 769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Таблица"/>
          <p:cNvGraphicFramePr/>
          <p:nvPr/>
        </p:nvGraphicFramePr>
        <p:xfrm>
          <a:off x="3048000" y="9330732"/>
          <a:ext cx="18338800" cy="10337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9144000"/>
                <a:gridCol w="9144000"/>
              </a:tblGrid>
              <a:tr h="7218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Метрики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Показатели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CPU (AVG)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166,87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CPPU (AVG)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77 455,47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ROI (Total)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-2,45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Окупаемые рекламные компан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Окупаемые рекламные компании</a:t>
            </a:r>
          </a:p>
        </p:txBody>
      </p:sp>
      <p:sp>
        <p:nvSpPr>
          <p:cNvPr id="21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6" name="окупаемые-каналы-2023-09-19T19-25-30.400Z.jpg" descr="окупаемые-каналы-2023-09-19T19-25-30.400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5" y="2550429"/>
            <a:ext cx="24091870" cy="803732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Здесь представлены окупившиеся рекламные компании. Рекомендуется их оставить в последующих маркетинговых активностях без изменений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Здесь представлены окупившиеся рекламные компании. Рекомендуется их оставить в последующих маркетинговых активностях без изменений.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овальные рекламные компан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Провальные рекламные компании</a:t>
            </a:r>
          </a:p>
        </p:txBody>
      </p:sp>
      <p:sp>
        <p:nvSpPr>
          <p:cNvPr id="220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Здесь представлены провальные рекламные компании. Рекомендуется их полностью пересмотреть в последующих маркетинговых активностях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Здесь представлены провальные рекламные компании. Рекомендуется их полностью пересмотреть в последующих маркетинговых активностях.</a:t>
            </a:r>
          </a:p>
        </p:txBody>
      </p:sp>
      <p:pic>
        <p:nvPicPr>
          <p:cNvPr id="222" name="неокупаемые-каналы-2023-09-19T19-27-52.340Z.jpg" descr="неокупаемые-каналы-2023-09-19T19-27-52.340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56" y="2853081"/>
            <a:ext cx="24009488" cy="80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Рекламные компании к полному пересмотр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Рекламные компании к полному пересмотру</a:t>
            </a:r>
          </a:p>
        </p:txBody>
      </p:sp>
      <p:sp>
        <p:nvSpPr>
          <p:cNvPr id="22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6" name="Рекомендуется полностью ликвидировать данные каналы из последующих маркетинговых активностей, так как с них нет «отдачи»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Рекомендуется полностью ликвидировать данные каналы из последующих маркетинговых активностей, так как с них нет «отдачи».</a:t>
            </a:r>
          </a:p>
        </p:txBody>
      </p:sp>
      <p:pic>
        <p:nvPicPr>
          <p:cNvPr id="227" name="каналы-к-полному-пересмотру-2023-09-19T19-29-07.359Z.jpg" descr="каналы-к-полному-пересмотру-2023-09-19T19-29-07.359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5" y="2839339"/>
            <a:ext cx="24091870" cy="8037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Рекламные компании к отключени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Рекламные компании к отключению </a:t>
            </a:r>
          </a:p>
        </p:txBody>
      </p:sp>
      <p:sp>
        <p:nvSpPr>
          <p:cNvPr id="230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1" name="Рекомендуется полностью ликвидировать данные каналы из последующих маркетинговых активностей, так как с них нет «отдачи»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Рекомендуется полностью ликвидировать данные каналы из последующих маркетинговых активностей, так как с них нет «отдачи».</a:t>
            </a:r>
          </a:p>
        </p:txBody>
      </p:sp>
      <p:pic>
        <p:nvPicPr>
          <p:cNvPr id="232" name="каналы-к-полному-пересмотру-2023-09-19T19-29-07.359Z.jpg" descr="каналы-к-полному-пересмотру-2023-09-19T19-29-07.359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5" y="2839339"/>
            <a:ext cx="24091870" cy="8037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Расходы на пользователя (CPU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Расходы на пользователя (CPU)</a:t>
            </a:r>
          </a:p>
        </p:txBody>
      </p:sp>
      <p:sp>
        <p:nvSpPr>
          <p:cNvPr id="23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6" name="На данном слайде представлены расходы на привлечение одного пользователя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На данном слайде представлены расходы на привлечение одного пользователя.</a:t>
            </a:r>
          </a:p>
        </p:txBody>
      </p:sp>
      <p:pic>
        <p:nvPicPr>
          <p:cNvPr id="237" name="расходы-на-пользователей-по-lpc-cpu-2023-09-19T19-30-57.600Z.jpg" descr="расходы-на-пользователей-по-lpc-cpu-2023-09-19T19-30-57.600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59" y="2845476"/>
            <a:ext cx="24055082" cy="8025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Расходы на лида (CP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Расходы на лида (CPL)</a:t>
            </a:r>
          </a:p>
        </p:txBody>
      </p:sp>
      <p:sp>
        <p:nvSpPr>
          <p:cNvPr id="240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1" name="На данном слайде представлены расходы на лида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На данном слайде представлены расходы на лида.</a:t>
            </a:r>
          </a:p>
        </p:txBody>
      </p:sp>
      <p:pic>
        <p:nvPicPr>
          <p:cNvPr id="242" name="расходы-на-лида-по-рекламным-компаниям-по-lpc-2023-09-19T19-34-36.855Z.jpg" descr="расходы-на-лида-по-рекламным-компаниям-по-lpc-2023-09-19T19-34-36.855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995" y="2830642"/>
            <a:ext cx="24144010" cy="805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157" name="Уважаемые слушатели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Уважаемые слушатели!</a:t>
            </a:r>
          </a:p>
        </p:txBody>
      </p:sp>
      <p:sp>
        <p:nvSpPr>
          <p:cNvPr id="158" name="Хотели бы вам презентовать маркетинговый анализ онлайн-школы, проведенной в июне месяце 2023 года. Мы крупная компания, которая уже зарекомендовала себя в анализе таких гигантов индустрии - X5 Group, Аэрофлот, МойОфис, Skillbox и так дале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Хотели бы вам презентовать маркетинговый анализ онлайн-школы, проведенной в июне месяце 2023 года. Мы крупная компания, которая уже зарекомендовала себя в анализе таких гигантов индустрии - X5 Group, Аэрофлот, МойОфис, Skillbox и так далее.</a:t>
            </a:r>
          </a:p>
          <a:p>
            <a:pPr/>
            <a:r>
              <a:t>Мы оценим эффективность рекламной компании по модели Last Paid Click.</a:t>
            </a:r>
          </a:p>
        </p:txBody>
      </p:sp>
      <p:sp>
        <p:nvSpPr>
          <p:cNvPr id="159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31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Расходы на клиента по компаниям (CPPU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Расходы на клиента по компаниям (CPPU)</a:t>
            </a:r>
          </a:p>
        </p:txBody>
      </p:sp>
      <p:sp>
        <p:nvSpPr>
          <p:cNvPr id="24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На данном слайде представлены расходы на клиента по компаниям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На данном слайде представлены расходы на клиента по компаниям.</a:t>
            </a:r>
          </a:p>
        </p:txBody>
      </p:sp>
      <p:pic>
        <p:nvPicPr>
          <p:cNvPr id="247" name="расходы-на-клиента-по-компаниям-по-lpc-cppu-2023-09-19T19-35-33.301Z.jpg" descr="расходы-на-клиента-по-компаниям-по-lpc-cppu-2023-09-19T19-35-33.301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7" y="2861402"/>
            <a:ext cx="23959606" cy="7993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Окупаемые рекламные компан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Окупаемые рекламные компании</a:t>
            </a:r>
          </a:p>
        </p:txBody>
      </p:sp>
      <p:sp>
        <p:nvSpPr>
          <p:cNvPr id="250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На данном слайде представлены окупаемые рекламные компании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На данном слайде представлены окупаемые рекламные компании.</a:t>
            </a:r>
          </a:p>
        </p:txBody>
      </p:sp>
      <p:pic>
        <p:nvPicPr>
          <p:cNvPr id="252" name="окупаемость-рекламных-компаний-roi-0-2023-09-19T19-36-32.672Z.jpg" descr="окупаемость-рекламных-компаний-roi-0-2023-09-19T19-36-32.672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42" y="2887305"/>
            <a:ext cx="23804316" cy="7941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ровальные рекламные компан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Провальные рекламные компании</a:t>
            </a:r>
          </a:p>
        </p:txBody>
      </p:sp>
      <p:sp>
        <p:nvSpPr>
          <p:cNvPr id="25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6" name="На данном слайде представлены провальные рекламные компании."/>
          <p:cNvSpPr txBox="1"/>
          <p:nvPr>
            <p:ph type="body" sz="quarter" idx="1"/>
          </p:nvPr>
        </p:nvSpPr>
        <p:spPr>
          <a:xfrm>
            <a:off x="747887" y="11201400"/>
            <a:ext cx="22888226" cy="172416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На данном слайде представлены провальные рекламные компании.</a:t>
            </a:r>
          </a:p>
        </p:txBody>
      </p:sp>
      <p:pic>
        <p:nvPicPr>
          <p:cNvPr id="257" name="окупаемость-рекламных-компаний-roi-0-2023-09-19T19-37-21.784Z.jpg" descr="окупаемость-рекламных-компаний-roi-0-2023-09-19T19-37-21.784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66" y="2824995"/>
            <a:ext cx="24177868" cy="806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260" name="1. Окупившаяся рекламные активности более чем в 2 раза:…"/>
          <p:cNvSpPr txBox="1"/>
          <p:nvPr>
            <p:ph type="body" idx="1"/>
          </p:nvPr>
        </p:nvSpPr>
        <p:spPr>
          <a:xfrm>
            <a:off x="1206500" y="2927982"/>
            <a:ext cx="21971000" cy="10154806"/>
          </a:xfrm>
          <a:prstGeom prst="rect">
            <a:avLst/>
          </a:prstGeom>
        </p:spPr>
        <p:txBody>
          <a:bodyPr/>
          <a:lstStyle/>
          <a:p>
            <a:pPr defTabSz="528319">
              <a:spcBef>
                <a:spcPts val="1100"/>
              </a:spcBef>
              <a:defRPr spc="-35" sz="3520"/>
            </a:pPr>
            <a:r>
              <a:t>1. Окупившаяся рекламные активности более чем в 2 раза: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base-professions-retarget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dod-php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freemium-frontend от Вконтакте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freemium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2. Провальные рекламные активности - 15 единиц. Из которых потенциально можно поработать над следующими рекламными активностями: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dod-professions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prof-frontend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prof-python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prof-java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base-java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- base-python от Яндекса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3. Наблюдается крайне слабая конверсия с показателем в 0,05%.</a:t>
            </a:r>
          </a:p>
          <a:p>
            <a:pPr defTabSz="528319">
              <a:spcBef>
                <a:spcPts val="1100"/>
              </a:spcBef>
              <a:defRPr spc="-35" sz="3520"/>
            </a:pPr>
            <a:r>
              <a:t>4. Рекламные активности принесли убытки в июне 2023 года.</a:t>
            </a:r>
          </a:p>
        </p:txBody>
      </p:sp>
      <p:sp>
        <p:nvSpPr>
          <p:cNvPr id="261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Рекоменд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Рекомендации</a:t>
            </a:r>
          </a:p>
        </p:txBody>
      </p:sp>
      <p:sp>
        <p:nvSpPr>
          <p:cNvPr id="264" name="1. Пересмотреть рекламные компании по каналам см. 16 слайд.…"/>
          <p:cNvSpPr txBox="1"/>
          <p:nvPr>
            <p:ph type="body" idx="1"/>
          </p:nvPr>
        </p:nvSpPr>
        <p:spPr>
          <a:xfrm>
            <a:off x="1206500" y="2927982"/>
            <a:ext cx="21971000" cy="10154806"/>
          </a:xfrm>
          <a:prstGeom prst="rect">
            <a:avLst/>
          </a:prstGeom>
        </p:spPr>
        <p:txBody>
          <a:bodyPr/>
          <a:lstStyle/>
          <a:p>
            <a:pPr/>
            <a:r>
              <a:t>1. Пересмотреть рекламные компании по каналам см. 16 слайд.</a:t>
            </a:r>
          </a:p>
          <a:p>
            <a:pPr/>
            <a:r>
              <a:t>2. Отключить рекламные компании по каналам см. 17 слайд.</a:t>
            </a:r>
          </a:p>
        </p:txBody>
      </p:sp>
      <p:sp>
        <p:nvSpPr>
          <p:cNvPr id="265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Содержание презент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Содержание презентации</a:t>
            </a:r>
          </a:p>
        </p:txBody>
      </p:sp>
      <p:sp>
        <p:nvSpPr>
          <p:cNvPr id="162" name="1. Основные цифры по платформ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Основные цифры по платформе</a:t>
            </a:r>
          </a:p>
          <a:p>
            <a:pPr/>
            <a:r>
              <a:t>2. Основные каналы привлечения клиентов</a:t>
            </a:r>
          </a:p>
          <a:p>
            <a:pPr/>
            <a:r>
              <a:t>3. Измерение ключевых метрик</a:t>
            </a:r>
          </a:p>
          <a:p>
            <a:pPr/>
            <a:r>
              <a:t>4. Анализ окупаемости рекламных расходов</a:t>
            </a:r>
            <a:br/>
            <a:r>
              <a:t>5. Рекомендации и выводы</a:t>
            </a:r>
          </a:p>
        </p:txBody>
      </p:sp>
      <p:sp>
        <p:nvSpPr>
          <p:cNvPr id="163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Основные цифры на платформ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цифры на платформе</a:t>
            </a:r>
          </a:p>
        </p:txBody>
      </p:sp>
      <p:sp>
        <p:nvSpPr>
          <p:cNvPr id="166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103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167" name="Таблица"/>
          <p:cNvGraphicFramePr/>
          <p:nvPr/>
        </p:nvGraphicFramePr>
        <p:xfrm>
          <a:off x="3048000" y="4532092"/>
          <a:ext cx="18338800" cy="10337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9144000"/>
                <a:gridCol w="9144000"/>
              </a:tblGrid>
              <a:tr h="7218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Наименование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000"/>
                        <a:t>Показатели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Визитов за месяц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233 342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Уникальных клиентов за месяц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169 140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Лидов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1 300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Закрытых лидов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205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Расходы за месяц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6 428 804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Доходы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19 277 525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5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800"/>
                        <a:t>Средний чек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800"/>
                        <a:t>94 037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Динамика посещения платфор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Динамика посещения платформы</a:t>
            </a:r>
          </a:p>
        </p:txBody>
      </p:sp>
      <p:sp>
        <p:nvSpPr>
          <p:cNvPr id="170" name="Рекордно низкие посещения наблюдаются в будние дни, в то время как на выходные дни наблюдаются рост по посещениям платформы."/>
          <p:cNvSpPr txBox="1"/>
          <p:nvPr>
            <p:ph type="body" sz="quarter" idx="1"/>
          </p:nvPr>
        </p:nvSpPr>
        <p:spPr>
          <a:xfrm>
            <a:off x="747887" y="11201399"/>
            <a:ext cx="22888226" cy="1724165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Рекордно низкие посещения наблюдаются в будние дни, в то время как на выходные дни наблюдаются рост по посещениям платформы.</a:t>
            </a:r>
          </a:p>
        </p:txBody>
      </p:sp>
      <p:sp>
        <p:nvSpPr>
          <p:cNvPr id="171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2" name="количество-посещений-платформы-по-дням-2023-09-19T19-14-17.221Z.jpg" descr="количество-посещений-платформы-по-дням-2023-09-19T19-14-17.221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8298" y="2765544"/>
            <a:ext cx="15327404" cy="818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Каналы привле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Каналы привлечения</a:t>
            </a:r>
          </a:p>
        </p:txBody>
      </p:sp>
      <p:sp>
        <p:nvSpPr>
          <p:cNvPr id="175" name="Согласно анализу данных основными каналами привлечения являются Google и Organic. Далее идут каналы Yandex и VK.…"/>
          <p:cNvSpPr txBox="1"/>
          <p:nvPr>
            <p:ph type="body" sz="half" idx="1"/>
          </p:nvPr>
        </p:nvSpPr>
        <p:spPr>
          <a:xfrm>
            <a:off x="13588773" y="2764003"/>
            <a:ext cx="10047340" cy="9740513"/>
          </a:xfrm>
          <a:prstGeom prst="rect">
            <a:avLst/>
          </a:prstGeom>
        </p:spPr>
        <p:txBody>
          <a:bodyPr/>
          <a:lstStyle/>
          <a:p>
            <a:pPr>
              <a:defRPr spc="-48" sz="4800"/>
            </a:pPr>
            <a:r>
              <a:t>Согласно анализу данных основными каналами привлечения являются Google и Organic. Далее идут каналы Yandex и VK.</a:t>
            </a:r>
          </a:p>
          <a:p>
            <a:pPr>
              <a:defRPr spc="-48" sz="4800"/>
            </a:pPr>
            <a:r>
              <a:t>Данные каналы являются ключевыми и в дальнейшем все маркетинговые активности строить вокруг этих каналов.</a:t>
            </a:r>
            <a:br/>
          </a:p>
        </p:txBody>
      </p:sp>
      <p:sp>
        <p:nvSpPr>
          <p:cNvPr id="176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7" name="топ-10-по-количеству-посещений-по-source-2023-09-17T19-06-46.462Z.jpg" descr="топ-10-по-количеству-посещений-по-source-2023-09-17T19-06-46.462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48" y="3334128"/>
            <a:ext cx="12728389" cy="8600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Каналы привле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Каналы привлечения</a:t>
            </a:r>
          </a:p>
        </p:txBody>
      </p:sp>
      <p:sp>
        <p:nvSpPr>
          <p:cNvPr id="180" name="Лидером среди каналов по уникальным посетителям является Google. Далее идут Organic, Yandex и VK (запомните данные цифры)."/>
          <p:cNvSpPr txBox="1"/>
          <p:nvPr>
            <p:ph type="body" sz="quarter" idx="1"/>
          </p:nvPr>
        </p:nvSpPr>
        <p:spPr>
          <a:xfrm>
            <a:off x="842105" y="10730623"/>
            <a:ext cx="22699790" cy="2380604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Лидером среди каналов по уникальным посетителям является Google. Далее идут Organic, Yandex и VK (запомните данные цифры).</a:t>
            </a:r>
          </a:p>
        </p:txBody>
      </p:sp>
      <p:sp>
        <p:nvSpPr>
          <p:cNvPr id="181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2" name="топ-4-источников-по-уникальным-посетителям-2023-09-17T19-13-22.910Z.jpg" descr="топ-4-источников-по-уникальным-посетителям-2023-09-17T19-13-22.910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4681" y="3584156"/>
            <a:ext cx="24533362" cy="6547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Каналы привле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Каналы привлечения</a:t>
            </a:r>
          </a:p>
        </p:txBody>
      </p:sp>
      <p:sp>
        <p:nvSpPr>
          <p:cNvPr id="185" name="Ярко выраженное снижение активности по источнику VK наблюдается во второй половине месяца."/>
          <p:cNvSpPr txBox="1"/>
          <p:nvPr>
            <p:ph type="body" sz="quarter" idx="1"/>
          </p:nvPr>
        </p:nvSpPr>
        <p:spPr>
          <a:xfrm>
            <a:off x="747887" y="11074792"/>
            <a:ext cx="22888226" cy="2250183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Ярко выраженное снижение активности по источнику VK наблюдается во второй половине месяца.</a:t>
            </a:r>
          </a:p>
        </p:txBody>
      </p:sp>
      <p:sp>
        <p:nvSpPr>
          <p:cNvPr id="186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7" name="количество-уникальных-посетителей-по-дням-по-источникам-2023-09-17T19-13-56.628Z.jpg" descr="количество-уникальных-посетителей-по-дням-по-источникам-2023-09-17T19-13-56.628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1" y="2520489"/>
            <a:ext cx="24327178" cy="8115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Расходы на привлечение клиент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Расходы на привлечение клиентов</a:t>
            </a:r>
          </a:p>
        </p:txBody>
      </p:sp>
      <p:sp>
        <p:nvSpPr>
          <p:cNvPr id="190" name="Почти 90% всего бюджета на маркетинг уходит на канал Yandex. Однако стоит помнить, что количество уникальных пользователей у обоих каналов практически одинаковая."/>
          <p:cNvSpPr txBox="1"/>
          <p:nvPr>
            <p:ph type="body" sz="quarter" idx="1"/>
          </p:nvPr>
        </p:nvSpPr>
        <p:spPr>
          <a:xfrm>
            <a:off x="842105" y="11201400"/>
            <a:ext cx="22699790" cy="2380603"/>
          </a:xfrm>
          <a:prstGeom prst="rect">
            <a:avLst/>
          </a:prstGeom>
        </p:spPr>
        <p:txBody>
          <a:bodyPr/>
          <a:lstStyle>
            <a:lvl1pPr>
              <a:defRPr spc="-48" sz="4800"/>
            </a:lvl1pPr>
          </a:lstStyle>
          <a:p>
            <a:pPr/>
            <a:r>
              <a:t>Почти 90% всего бюджета на маркетинг уходит на канал Yandex. Однако стоит помнить, что количество уникальных пользователей у обоих каналов практически одинаковая.</a:t>
            </a:r>
          </a:p>
        </p:txBody>
      </p:sp>
      <p:sp>
        <p:nvSpPr>
          <p:cNvPr id="191" name="Декаэдр"/>
          <p:cNvSpPr/>
          <p:nvPr/>
        </p:nvSpPr>
        <p:spPr>
          <a:xfrm>
            <a:off x="10890515" y="1919847"/>
            <a:ext cx="10047340" cy="987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82" fill="norm" stroke="1" extrusionOk="0">
                <a:moveTo>
                  <a:pt x="11491" y="7"/>
                </a:moveTo>
                <a:cubicBezTo>
                  <a:pt x="11473" y="-4"/>
                  <a:pt x="11448" y="-3"/>
                  <a:pt x="11429" y="14"/>
                </a:cubicBezTo>
                <a:lnTo>
                  <a:pt x="26" y="10471"/>
                </a:lnTo>
                <a:cubicBezTo>
                  <a:pt x="-13" y="10507"/>
                  <a:pt x="-7" y="10570"/>
                  <a:pt x="38" y="10598"/>
                </a:cubicBezTo>
                <a:lnTo>
                  <a:pt x="7875" y="15548"/>
                </a:lnTo>
                <a:cubicBezTo>
                  <a:pt x="7920" y="15577"/>
                  <a:pt x="7979" y="15551"/>
                  <a:pt x="7991" y="15499"/>
                </a:cubicBezTo>
                <a:lnTo>
                  <a:pt x="11515" y="65"/>
                </a:lnTo>
                <a:cubicBezTo>
                  <a:pt x="11521" y="40"/>
                  <a:pt x="11510" y="18"/>
                  <a:pt x="11491" y="7"/>
                </a:cubicBezTo>
                <a:close/>
                <a:moveTo>
                  <a:pt x="11951" y="254"/>
                </a:moveTo>
                <a:cubicBezTo>
                  <a:pt x="11932" y="258"/>
                  <a:pt x="11914" y="272"/>
                  <a:pt x="11909" y="294"/>
                </a:cubicBezTo>
                <a:lnTo>
                  <a:pt x="8420" y="15576"/>
                </a:lnTo>
                <a:cubicBezTo>
                  <a:pt x="8408" y="15630"/>
                  <a:pt x="8454" y="15682"/>
                  <a:pt x="8508" y="15674"/>
                </a:cubicBezTo>
                <a:lnTo>
                  <a:pt x="21133" y="13791"/>
                </a:lnTo>
                <a:cubicBezTo>
                  <a:pt x="21168" y="13786"/>
                  <a:pt x="21187" y="13745"/>
                  <a:pt x="21166" y="13715"/>
                </a:cubicBezTo>
                <a:lnTo>
                  <a:pt x="12003" y="275"/>
                </a:lnTo>
                <a:cubicBezTo>
                  <a:pt x="11990" y="256"/>
                  <a:pt x="11970" y="251"/>
                  <a:pt x="11951" y="254"/>
                </a:cubicBezTo>
                <a:close/>
                <a:moveTo>
                  <a:pt x="12655" y="315"/>
                </a:moveTo>
                <a:cubicBezTo>
                  <a:pt x="12619" y="318"/>
                  <a:pt x="12591" y="361"/>
                  <a:pt x="12617" y="399"/>
                </a:cubicBezTo>
                <a:lnTo>
                  <a:pt x="21501" y="13432"/>
                </a:lnTo>
                <a:cubicBezTo>
                  <a:pt x="21528" y="13471"/>
                  <a:pt x="21587" y="13452"/>
                  <a:pt x="21587" y="13404"/>
                </a:cubicBezTo>
                <a:lnTo>
                  <a:pt x="21587" y="7543"/>
                </a:lnTo>
                <a:cubicBezTo>
                  <a:pt x="21587" y="7482"/>
                  <a:pt x="21560" y="7425"/>
                  <a:pt x="21513" y="7387"/>
                </a:cubicBezTo>
                <a:lnTo>
                  <a:pt x="12693" y="327"/>
                </a:lnTo>
                <a:cubicBezTo>
                  <a:pt x="12681" y="317"/>
                  <a:pt x="12667" y="314"/>
                  <a:pt x="12655" y="315"/>
                </a:cubicBezTo>
                <a:close/>
                <a:moveTo>
                  <a:pt x="719" y="11550"/>
                </a:moveTo>
                <a:cubicBezTo>
                  <a:pt x="683" y="11528"/>
                  <a:pt x="647" y="11575"/>
                  <a:pt x="676" y="11605"/>
                </a:cubicBezTo>
                <a:lnTo>
                  <a:pt x="10118" y="21177"/>
                </a:lnTo>
                <a:cubicBezTo>
                  <a:pt x="10145" y="21205"/>
                  <a:pt x="10188" y="21175"/>
                  <a:pt x="10172" y="21140"/>
                </a:cubicBezTo>
                <a:lnTo>
                  <a:pt x="7981" y="16203"/>
                </a:lnTo>
                <a:cubicBezTo>
                  <a:pt x="7953" y="16141"/>
                  <a:pt x="7908" y="16089"/>
                  <a:pt x="7851" y="16054"/>
                </a:cubicBezTo>
                <a:lnTo>
                  <a:pt x="719" y="11550"/>
                </a:lnTo>
                <a:close/>
                <a:moveTo>
                  <a:pt x="20994" y="14260"/>
                </a:moveTo>
                <a:lnTo>
                  <a:pt x="8530" y="16117"/>
                </a:lnTo>
                <a:cubicBezTo>
                  <a:pt x="8479" y="16125"/>
                  <a:pt x="8448" y="16181"/>
                  <a:pt x="8469" y="16229"/>
                </a:cubicBezTo>
                <a:lnTo>
                  <a:pt x="10826" y="21535"/>
                </a:lnTo>
                <a:cubicBezTo>
                  <a:pt x="10846" y="21580"/>
                  <a:pt x="10902" y="21596"/>
                  <a:pt x="10942" y="21567"/>
                </a:cubicBezTo>
                <a:lnTo>
                  <a:pt x="21030" y="14347"/>
                </a:lnTo>
                <a:cubicBezTo>
                  <a:pt x="21071" y="14318"/>
                  <a:pt x="21044" y="14252"/>
                  <a:pt x="20994" y="14260"/>
                </a:cubicBezTo>
                <a:close/>
              </a:path>
            </a:pathLst>
          </a:custGeom>
          <a:solidFill>
            <a:srgbClr val="00A1FF">
              <a:alpha val="2009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2" name="Снимок экрана 2023-09-17 в 22.19.43.png" descr="Снимок экрана 2023-09-17 в 22.19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1088" y="2715967"/>
            <a:ext cx="24506176" cy="8284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