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4"/>
  </p:sldMasterIdLst>
  <p:notesMasterIdLst>
    <p:notesMasterId r:id="rId7"/>
  </p:notesMasterIdLst>
  <p:handoutMasterIdLst>
    <p:handoutMasterId r:id="rId8"/>
  </p:handoutMasterIdLst>
  <p:sldIdLst>
    <p:sldId id="428" r:id="rId5"/>
    <p:sldId id="430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810"/>
    <a:srgbClr val="D0C5DD"/>
    <a:srgbClr val="C081FF"/>
    <a:srgbClr val="AECA56"/>
    <a:srgbClr val="669900"/>
    <a:srgbClr val="FF0000"/>
    <a:srgbClr val="FFFFFF"/>
    <a:srgbClr val="50DE68"/>
    <a:srgbClr val="99CCFF"/>
    <a:srgbClr val="877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08" autoAdjust="0"/>
    <p:restoredTop sz="95460" autoAdjust="0"/>
  </p:normalViewPr>
  <p:slideViewPr>
    <p:cSldViewPr>
      <p:cViewPr>
        <p:scale>
          <a:sx n="130" d="100"/>
          <a:sy n="130" d="100"/>
        </p:scale>
        <p:origin x="-350" y="72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1632" y="-67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48765-3F80-4D33-BF8D-CD89B0E02121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F9928-897E-46D7-BAF1-8055933B45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9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1"/>
            <a:ext cx="3037840" cy="464820"/>
          </a:xfrm>
          <a:prstGeom prst="rect">
            <a:avLst/>
          </a:prstGeom>
        </p:spPr>
        <p:txBody>
          <a:bodyPr vert="horz" lIns="92663" tIns="46332" rIns="92663" bIns="4633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2" y="1"/>
            <a:ext cx="3037840" cy="464820"/>
          </a:xfrm>
          <a:prstGeom prst="rect">
            <a:avLst/>
          </a:prstGeom>
        </p:spPr>
        <p:txBody>
          <a:bodyPr vert="horz" lIns="92663" tIns="46332" rIns="92663" bIns="46332" rtlCol="0"/>
          <a:lstStyle>
            <a:lvl1pPr algn="r">
              <a:defRPr sz="1200"/>
            </a:lvl1pPr>
          </a:lstStyle>
          <a:p>
            <a:fld id="{ABC5FAB5-5E70-4216-8C9D-CDF4ACA69E13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63" tIns="46332" rIns="92663" bIns="4633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3"/>
            <a:ext cx="5608320" cy="4183380"/>
          </a:xfrm>
          <a:prstGeom prst="rect">
            <a:avLst/>
          </a:prstGeom>
        </p:spPr>
        <p:txBody>
          <a:bodyPr vert="horz" lIns="92663" tIns="46332" rIns="92663" bIns="463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7" y="8829966"/>
            <a:ext cx="3037840" cy="464820"/>
          </a:xfrm>
          <a:prstGeom prst="rect">
            <a:avLst/>
          </a:prstGeom>
        </p:spPr>
        <p:txBody>
          <a:bodyPr vert="horz" lIns="92663" tIns="46332" rIns="92663" bIns="4633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2" y="8829966"/>
            <a:ext cx="3037840" cy="464820"/>
          </a:xfrm>
          <a:prstGeom prst="rect">
            <a:avLst/>
          </a:prstGeom>
        </p:spPr>
        <p:txBody>
          <a:bodyPr vert="horz" lIns="92663" tIns="46332" rIns="92663" bIns="46332" rtlCol="0" anchor="b"/>
          <a:lstStyle>
            <a:lvl1pPr algn="r">
              <a:defRPr sz="1200"/>
            </a:lvl1pPr>
          </a:lstStyle>
          <a:p>
            <a:fld id="{42844A57-9F6E-433A-8503-0DFC02DFA7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377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44A57-9F6E-433A-8503-0DFC02DFA7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73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44A57-9F6E-433A-8503-0DFC02DFA7E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884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text slide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Domestic and International Award Redemption policies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32975-EC93-4774-AC74-6AE00E0553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01E3BB-1E8A-4373-BE58-BE2CABADCE6A}" type="datetime1">
              <a:rPr lang="en-US" smtClean="0"/>
              <a:t>2/16/2018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1737360"/>
            <a:ext cx="8232775" cy="4343400"/>
          </a:xfrm>
        </p:spPr>
        <p:txBody>
          <a:bodyPr/>
          <a:lstStyle>
            <a:lvl1pPr marL="461963" indent="-461963">
              <a:buClr>
                <a:schemeClr val="tx2"/>
              </a:buClr>
              <a:buFont typeface="+mj-lt"/>
              <a:buAutoNum type="arabicPeriod"/>
              <a:defRPr sz="2000"/>
            </a:lvl1pPr>
            <a:lvl2pPr marL="461963" indent="-461963">
              <a:buClr>
                <a:schemeClr val="tx2"/>
              </a:buClr>
              <a:buFont typeface="+mj-lt"/>
              <a:buAutoNum type="arabicPeriod"/>
              <a:defRPr sz="2000"/>
            </a:lvl2pPr>
            <a:lvl3pPr marL="461963" indent="-461963">
              <a:buClr>
                <a:schemeClr val="tx2"/>
              </a:buClr>
              <a:buFont typeface="+mj-lt"/>
              <a:buAutoNum type="arabicPeriod"/>
              <a:defRPr sz="2000"/>
            </a:lvl3pPr>
            <a:lvl4pPr marL="461963" indent="-461963">
              <a:buClr>
                <a:schemeClr val="tx2"/>
              </a:buClr>
              <a:buFont typeface="+mj-lt"/>
              <a:buAutoNum type="arabicPeriod"/>
              <a:defRPr sz="2000"/>
            </a:lvl4pPr>
            <a:lvl5pPr marL="461963" indent="-461963">
              <a:buClr>
                <a:schemeClr val="tx2"/>
              </a:buClr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5613" y="1342231"/>
            <a:ext cx="8232775" cy="1588"/>
          </a:xfrm>
          <a:prstGeom prst="line">
            <a:avLst/>
          </a:prstGeom>
          <a:ln w="6350">
            <a:solidFill>
              <a:srgbClr val="0078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97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869" y="384313"/>
            <a:ext cx="8242106" cy="37768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text slide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Domestic and International Award Redemption policies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32975-EC93-4774-AC74-6AE00E0553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FD1445-C1A8-4B19-B7D7-3C855B6709F8}" type="datetime1">
              <a:rPr lang="en-US" smtClean="0"/>
              <a:t>2/16/2018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5613" y="762000"/>
            <a:ext cx="8232775" cy="1588"/>
          </a:xfrm>
          <a:prstGeom prst="line">
            <a:avLst/>
          </a:prstGeom>
          <a:ln w="6350">
            <a:solidFill>
              <a:srgbClr val="0078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1737360"/>
            <a:ext cx="8232775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09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thirds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2 column title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879592" y="1737360"/>
            <a:ext cx="2807208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5"/>
          </p:nvPr>
        </p:nvSpPr>
        <p:spPr>
          <a:xfrm>
            <a:off x="457200" y="1737360"/>
            <a:ext cx="5157216" cy="43386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5613" y="1342231"/>
            <a:ext cx="8232775" cy="1588"/>
          </a:xfrm>
          <a:prstGeom prst="line">
            <a:avLst/>
          </a:prstGeom>
          <a:ln w="6350">
            <a:solidFill>
              <a:srgbClr val="0078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08D75B5-E7D2-4518-BBDB-7FF5BA059140}" type="datetime1">
              <a:rPr lang="en-US" smtClean="0"/>
              <a:t>2/16/2018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7F32975-EC93-4774-AC74-6AE00E0553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Domestic and International Award Redemption policies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80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third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2 column title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5F2B-F088-4ED9-993F-4132D4DC844A}" type="datetime1">
              <a:rPr lang="en-US" smtClean="0"/>
              <a:t>2/16/2018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F32975-EC93-4774-AC74-6AE00E0553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Domestic and International Award Redemption policies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3529584" y="1737360"/>
            <a:ext cx="5157216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737360"/>
            <a:ext cx="2807208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5613" y="1342231"/>
            <a:ext cx="8232775" cy="1588"/>
          </a:xfrm>
          <a:prstGeom prst="line">
            <a:avLst/>
          </a:prstGeom>
          <a:ln w="6350">
            <a:solidFill>
              <a:srgbClr val="0078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71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2 column title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3687-79DE-4B49-AFDE-B47AEB061AE2}" type="datetime1">
              <a:rPr lang="en-US" smtClean="0"/>
              <a:t>2/16/2018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F32975-EC93-4774-AC74-6AE00E0553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Domestic and International Award Redemption policies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4718304" y="1737360"/>
            <a:ext cx="3995928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/>
          </p:nvPr>
        </p:nvSpPr>
        <p:spPr>
          <a:xfrm>
            <a:off x="457200" y="1737360"/>
            <a:ext cx="3968496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5613" y="1342231"/>
            <a:ext cx="8232775" cy="1588"/>
          </a:xfrm>
          <a:prstGeom prst="line">
            <a:avLst/>
          </a:prstGeom>
          <a:ln w="6350">
            <a:solidFill>
              <a:srgbClr val="0078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215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 with Cap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image with caption 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457199" y="3124200"/>
            <a:ext cx="2743200" cy="777240"/>
          </a:xfrm>
          <a:prstGeom prst="rect">
            <a:avLst/>
          </a:prstGeom>
          <a:solidFill>
            <a:schemeClr val="tx2"/>
          </a:solidFill>
        </p:spPr>
        <p:txBody>
          <a:bodyPr tIns="0" anchor="ctr">
            <a:noAutofit/>
          </a:bodyPr>
          <a:lstStyle>
            <a:lvl1pPr marL="171450" indent="0">
              <a:lnSpc>
                <a:spcPct val="100000"/>
              </a:lnSpc>
              <a:defRPr sz="1200" b="1">
                <a:solidFill>
                  <a:schemeClr val="bg1"/>
                </a:solidFill>
              </a:defRPr>
            </a:lvl1pPr>
            <a:lvl2pPr marL="280988" indent="-109538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bg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946775" y="3124200"/>
            <a:ext cx="2743200" cy="777240"/>
          </a:xfrm>
          <a:prstGeom prst="rect">
            <a:avLst/>
          </a:prstGeom>
          <a:solidFill>
            <a:schemeClr val="tx2"/>
          </a:solidFill>
        </p:spPr>
        <p:txBody>
          <a:bodyPr tIns="0" anchor="ctr">
            <a:noAutofit/>
          </a:bodyPr>
          <a:lstStyle>
            <a:lvl1pPr marL="171450" indent="0">
              <a:lnSpc>
                <a:spcPct val="100000"/>
              </a:lnSpc>
              <a:defRPr sz="1200" b="1">
                <a:solidFill>
                  <a:schemeClr val="bg1"/>
                </a:solidFill>
              </a:defRPr>
            </a:lvl1pPr>
            <a:lvl2pPr marL="280988" indent="-109538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Domestic and International Award Redemption policies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32975-EC93-4774-AC74-6AE00E0553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 bwMode="gray">
          <a:xfrm>
            <a:off x="3201988" y="5294503"/>
            <a:ext cx="2743200" cy="777240"/>
          </a:xfrm>
          <a:prstGeom prst="rect">
            <a:avLst/>
          </a:prstGeom>
          <a:solidFill>
            <a:schemeClr val="tx2"/>
          </a:solidFill>
        </p:spPr>
        <p:txBody>
          <a:bodyPr tIns="0" anchor="ctr">
            <a:noAutofit/>
          </a:bodyPr>
          <a:lstStyle>
            <a:lvl1pPr marL="171450" indent="0">
              <a:lnSpc>
                <a:spcPct val="100000"/>
              </a:lnSpc>
              <a:defRPr sz="1200" b="1">
                <a:solidFill>
                  <a:schemeClr val="bg1"/>
                </a:solidFill>
              </a:defRPr>
            </a:lvl1pPr>
            <a:lvl2pPr marL="280988" indent="-109538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bg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3200400" y="3124200"/>
            <a:ext cx="2743200" cy="7772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tIns="0" anchor="ctr">
            <a:noAutofit/>
          </a:bodyPr>
          <a:lstStyle>
            <a:lvl1pPr marL="171450" indent="0">
              <a:lnSpc>
                <a:spcPct val="100000"/>
              </a:lnSpc>
              <a:defRPr sz="1200" b="1">
                <a:solidFill>
                  <a:schemeClr val="bg1"/>
                </a:solidFill>
              </a:defRPr>
            </a:lvl1pPr>
            <a:lvl2pPr marL="280988" indent="-109538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bg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 bwMode="gray">
          <a:xfrm>
            <a:off x="3200400" y="1730373"/>
            <a:ext cx="2743200" cy="1389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tIns="0" anchor="ctr">
            <a:noAutofit/>
          </a:bodyPr>
          <a:lstStyle>
            <a:lvl1pPr marL="171450" indent="0">
              <a:lnSpc>
                <a:spcPct val="100000"/>
              </a:lnSpc>
              <a:defRPr sz="1200" b="1">
                <a:solidFill>
                  <a:schemeClr val="bg2"/>
                </a:solidFill>
              </a:defRPr>
            </a:lvl1pPr>
            <a:lvl2pPr marL="171450" indent="0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bg2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6"/>
          </p:nvPr>
        </p:nvSpPr>
        <p:spPr bwMode="gray">
          <a:xfrm>
            <a:off x="3200400" y="3905250"/>
            <a:ext cx="2743200" cy="1389888"/>
          </a:xfrm>
          <a:prstGeom prst="rect">
            <a:avLst/>
          </a:prstGeom>
          <a:solidFill>
            <a:schemeClr val="bg1"/>
          </a:solidFill>
        </p:spPr>
        <p:txBody>
          <a:bodyPr tIns="0" anchor="ctr">
            <a:noAutofit/>
          </a:bodyPr>
          <a:lstStyle>
            <a:lvl1pPr marL="171450" indent="0">
              <a:lnSpc>
                <a:spcPct val="100000"/>
              </a:lnSpc>
              <a:defRPr sz="1200" b="1">
                <a:solidFill>
                  <a:schemeClr val="bg2"/>
                </a:solidFill>
              </a:defRPr>
            </a:lvl1pPr>
            <a:lvl2pPr marL="171450" indent="0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bg2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7"/>
          </p:nvPr>
        </p:nvSpPr>
        <p:spPr bwMode="gray">
          <a:xfrm>
            <a:off x="457200" y="1730373"/>
            <a:ext cx="2743200" cy="1389888"/>
          </a:xfrm>
          <a:prstGeom prst="rect">
            <a:avLst/>
          </a:prstGeom>
          <a:solidFill>
            <a:schemeClr val="bg1"/>
          </a:solidFill>
        </p:spPr>
        <p:txBody>
          <a:bodyPr tIns="0" anchor="ctr">
            <a:noAutofit/>
          </a:bodyPr>
          <a:lstStyle>
            <a:lvl1pPr marL="171450" indent="0">
              <a:lnSpc>
                <a:spcPct val="100000"/>
              </a:lnSpc>
              <a:defRPr sz="1200" b="1">
                <a:solidFill>
                  <a:schemeClr val="bg2"/>
                </a:solidFill>
              </a:defRPr>
            </a:lvl1pPr>
            <a:lvl2pPr marL="171450" indent="0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bg2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8"/>
          </p:nvPr>
        </p:nvSpPr>
        <p:spPr bwMode="gray">
          <a:xfrm>
            <a:off x="5946775" y="1730373"/>
            <a:ext cx="2743200" cy="1389888"/>
          </a:xfrm>
          <a:prstGeom prst="rect">
            <a:avLst/>
          </a:prstGeom>
          <a:solidFill>
            <a:schemeClr val="bg1"/>
          </a:solidFill>
        </p:spPr>
        <p:txBody>
          <a:bodyPr tIns="0" anchor="ctr">
            <a:noAutofit/>
          </a:bodyPr>
          <a:lstStyle>
            <a:lvl1pPr marL="171450" indent="0">
              <a:lnSpc>
                <a:spcPct val="100000"/>
              </a:lnSpc>
              <a:defRPr sz="1200" b="1">
                <a:solidFill>
                  <a:schemeClr val="bg2"/>
                </a:solidFill>
              </a:defRPr>
            </a:lvl1pPr>
            <a:lvl2pPr marL="171450" indent="0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bg2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A5B1097A-D30D-4110-A495-793AF7FCF003}" type="datetime1">
              <a:rPr lang="en-US" smtClean="0"/>
              <a:t>2/16/2018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20"/>
          </p:nvPr>
        </p:nvSpPr>
        <p:spPr bwMode="gray">
          <a:xfrm>
            <a:off x="457200" y="5294503"/>
            <a:ext cx="2743200" cy="777240"/>
          </a:xfrm>
          <a:prstGeom prst="rect">
            <a:avLst/>
          </a:prstGeom>
          <a:solidFill>
            <a:schemeClr val="tx2"/>
          </a:solidFill>
        </p:spPr>
        <p:txBody>
          <a:bodyPr tIns="0" anchor="ctr">
            <a:noAutofit/>
          </a:bodyPr>
          <a:lstStyle>
            <a:lvl1pPr marL="171450" indent="0">
              <a:lnSpc>
                <a:spcPct val="100000"/>
              </a:lnSpc>
              <a:defRPr sz="1200" b="1">
                <a:solidFill>
                  <a:schemeClr val="bg1"/>
                </a:solidFill>
              </a:defRPr>
            </a:lvl1pPr>
            <a:lvl2pPr marL="280988" indent="-109538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bg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1"/>
          </p:nvPr>
        </p:nvSpPr>
        <p:spPr bwMode="gray">
          <a:xfrm>
            <a:off x="5946775" y="5294503"/>
            <a:ext cx="2743200" cy="777240"/>
          </a:xfrm>
          <a:prstGeom prst="rect">
            <a:avLst/>
          </a:prstGeom>
          <a:solidFill>
            <a:schemeClr val="tx2"/>
          </a:solidFill>
        </p:spPr>
        <p:txBody>
          <a:bodyPr tIns="0" anchor="ctr">
            <a:noAutofit/>
          </a:bodyPr>
          <a:lstStyle>
            <a:lvl1pPr marL="171450" indent="0">
              <a:lnSpc>
                <a:spcPct val="100000"/>
              </a:lnSpc>
              <a:defRPr sz="1200" b="1">
                <a:solidFill>
                  <a:schemeClr val="bg1"/>
                </a:solidFill>
              </a:defRPr>
            </a:lvl1pPr>
            <a:lvl2pPr marL="280988" indent="-109538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22"/>
          </p:nvPr>
        </p:nvSpPr>
        <p:spPr bwMode="gray">
          <a:xfrm>
            <a:off x="457200" y="3905250"/>
            <a:ext cx="2743200" cy="1389888"/>
          </a:xfrm>
          <a:prstGeom prst="rect">
            <a:avLst/>
          </a:prstGeom>
          <a:solidFill>
            <a:schemeClr val="bg1"/>
          </a:solidFill>
        </p:spPr>
        <p:txBody>
          <a:bodyPr tIns="0" anchor="ctr">
            <a:noAutofit/>
          </a:bodyPr>
          <a:lstStyle>
            <a:lvl1pPr marL="171450" indent="0">
              <a:lnSpc>
                <a:spcPct val="100000"/>
              </a:lnSpc>
              <a:defRPr sz="1200" b="1">
                <a:solidFill>
                  <a:schemeClr val="bg2"/>
                </a:solidFill>
              </a:defRPr>
            </a:lvl1pPr>
            <a:lvl2pPr marL="171450" indent="0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bg2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23"/>
          </p:nvPr>
        </p:nvSpPr>
        <p:spPr bwMode="gray">
          <a:xfrm>
            <a:off x="5946775" y="3905250"/>
            <a:ext cx="2743200" cy="1389888"/>
          </a:xfrm>
          <a:prstGeom prst="rect">
            <a:avLst/>
          </a:prstGeom>
          <a:solidFill>
            <a:schemeClr val="bg1"/>
          </a:solidFill>
        </p:spPr>
        <p:txBody>
          <a:bodyPr tIns="0" anchor="ctr">
            <a:noAutofit/>
          </a:bodyPr>
          <a:lstStyle>
            <a:lvl1pPr marL="171450" indent="0">
              <a:lnSpc>
                <a:spcPct val="100000"/>
              </a:lnSpc>
              <a:defRPr sz="1200" b="1">
                <a:solidFill>
                  <a:schemeClr val="bg2"/>
                </a:solidFill>
              </a:defRPr>
            </a:lvl1pPr>
            <a:lvl2pPr marL="171450" indent="0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bg2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455613" y="1342231"/>
            <a:ext cx="8232775" cy="1588"/>
          </a:xfrm>
          <a:prstGeom prst="line">
            <a:avLst/>
          </a:prstGeom>
          <a:ln w="6350">
            <a:solidFill>
              <a:srgbClr val="0078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58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 Multiple Images and Call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1" y="2286642"/>
            <a:ext cx="3044952" cy="2286000"/>
          </a:xfrm>
          <a:prstGeom prst="rect">
            <a:avLst/>
          </a:prstGeom>
          <a:noFill/>
          <a:ln>
            <a:noFill/>
          </a:ln>
        </p:spPr>
        <p:txBody>
          <a:bodyPr lIns="457200" tIns="0" rIns="457200" anchor="ctr">
            <a:noAutofit/>
          </a:bodyPr>
          <a:lstStyle>
            <a:lvl1pPr marL="0" indent="0">
              <a:lnSpc>
                <a:spcPct val="100000"/>
              </a:lnSpc>
              <a:defRPr sz="1600" b="0">
                <a:solidFill>
                  <a:schemeClr val="bg2"/>
                </a:solidFill>
              </a:defRPr>
            </a:lvl1pPr>
            <a:lvl2pPr marL="120650" indent="-120650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bg2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100761" y="2286642"/>
            <a:ext cx="3044952" cy="2286000"/>
          </a:xfrm>
          <a:prstGeom prst="rect">
            <a:avLst/>
          </a:prstGeom>
          <a:noFill/>
          <a:ln>
            <a:noFill/>
          </a:ln>
        </p:spPr>
        <p:txBody>
          <a:bodyPr lIns="457200" tIns="0" rIns="457200" anchor="ctr">
            <a:noAutofit/>
          </a:bodyPr>
          <a:lstStyle>
            <a:lvl1pPr marL="0" indent="0">
              <a:lnSpc>
                <a:spcPct val="100000"/>
              </a:lnSpc>
              <a:defRPr sz="1600" b="0">
                <a:solidFill>
                  <a:schemeClr val="bg2"/>
                </a:solidFill>
              </a:defRPr>
            </a:lvl1pPr>
            <a:lvl2pPr marL="120650" indent="-120650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3036950" y="2286642"/>
            <a:ext cx="3063240" cy="2286000"/>
          </a:xfrm>
          <a:prstGeom prst="rect">
            <a:avLst/>
          </a:prstGeom>
          <a:noFill/>
          <a:ln>
            <a:noFill/>
          </a:ln>
        </p:spPr>
        <p:txBody>
          <a:bodyPr lIns="457200" tIns="0" rIns="457200" anchor="ctr">
            <a:noAutofit/>
          </a:bodyPr>
          <a:lstStyle>
            <a:lvl1pPr marL="0" indent="0">
              <a:lnSpc>
                <a:spcPct val="100000"/>
              </a:lnSpc>
              <a:defRPr sz="1600" b="0">
                <a:solidFill>
                  <a:schemeClr val="bg2"/>
                </a:solidFill>
              </a:defRPr>
            </a:lvl1pPr>
            <a:lvl2pPr marL="120650" indent="-120650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bg2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 bwMode="gray">
          <a:xfrm>
            <a:off x="3036951" y="0"/>
            <a:ext cx="3063240" cy="2286000"/>
          </a:xfrm>
          <a:prstGeom prst="rect">
            <a:avLst/>
          </a:prstGeom>
          <a:noFill/>
          <a:ln>
            <a:noFill/>
          </a:ln>
        </p:spPr>
        <p:txBody>
          <a:bodyPr lIns="457200" tIns="0" rIns="457200" anchor="ctr">
            <a:noAutofit/>
          </a:bodyPr>
          <a:lstStyle>
            <a:lvl1pPr marL="0" indent="0">
              <a:lnSpc>
                <a:spcPct val="100000"/>
              </a:lnSpc>
              <a:defRPr sz="1600" b="0">
                <a:solidFill>
                  <a:schemeClr val="bg2"/>
                </a:solidFill>
              </a:defRPr>
            </a:lvl1pPr>
            <a:lvl2pPr marL="120650" indent="-120650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bg2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6"/>
          </p:nvPr>
        </p:nvSpPr>
        <p:spPr bwMode="gray">
          <a:xfrm>
            <a:off x="3036951" y="4573284"/>
            <a:ext cx="3063240" cy="2286000"/>
          </a:xfrm>
          <a:prstGeom prst="rect">
            <a:avLst/>
          </a:prstGeom>
          <a:noFill/>
          <a:ln>
            <a:noFill/>
          </a:ln>
        </p:spPr>
        <p:txBody>
          <a:bodyPr lIns="457200" tIns="0" rIns="457200" anchor="ctr">
            <a:noAutofit/>
          </a:bodyPr>
          <a:lstStyle>
            <a:lvl1pPr marL="0" indent="0">
              <a:lnSpc>
                <a:spcPct val="100000"/>
              </a:lnSpc>
              <a:defRPr sz="1600" b="0">
                <a:solidFill>
                  <a:schemeClr val="bg2"/>
                </a:solidFill>
              </a:defRPr>
            </a:lvl1pPr>
            <a:lvl2pPr marL="120650" indent="-120650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bg2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7"/>
          </p:nvPr>
        </p:nvSpPr>
        <p:spPr bwMode="gray">
          <a:xfrm>
            <a:off x="1" y="0"/>
            <a:ext cx="3044952" cy="2286000"/>
          </a:xfrm>
          <a:prstGeom prst="rect">
            <a:avLst/>
          </a:prstGeom>
          <a:noFill/>
          <a:ln>
            <a:noFill/>
          </a:ln>
        </p:spPr>
        <p:txBody>
          <a:bodyPr lIns="457200" tIns="0" rIns="457200" anchor="ctr">
            <a:noAutofit/>
          </a:bodyPr>
          <a:lstStyle>
            <a:lvl1pPr marL="0" indent="0">
              <a:lnSpc>
                <a:spcPct val="100000"/>
              </a:lnSpc>
              <a:defRPr sz="1600" b="0">
                <a:solidFill>
                  <a:schemeClr val="bg2"/>
                </a:solidFill>
              </a:defRPr>
            </a:lvl1pPr>
            <a:lvl2pPr marL="120650" indent="-120650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bg2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8"/>
          </p:nvPr>
        </p:nvSpPr>
        <p:spPr bwMode="gray">
          <a:xfrm>
            <a:off x="6100761" y="0"/>
            <a:ext cx="3044952" cy="2286000"/>
          </a:xfrm>
          <a:prstGeom prst="rect">
            <a:avLst/>
          </a:prstGeom>
          <a:noFill/>
          <a:ln>
            <a:noFill/>
          </a:ln>
        </p:spPr>
        <p:txBody>
          <a:bodyPr lIns="457200" tIns="0" rIns="457200" anchor="ctr">
            <a:noAutofit/>
          </a:bodyPr>
          <a:lstStyle>
            <a:lvl1pPr marL="0" indent="0">
              <a:lnSpc>
                <a:spcPct val="100000"/>
              </a:lnSpc>
              <a:defRPr sz="1600" b="0">
                <a:solidFill>
                  <a:schemeClr val="bg2"/>
                </a:solidFill>
              </a:defRPr>
            </a:lvl1pPr>
            <a:lvl2pPr marL="120650" indent="-120650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bg2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22"/>
          </p:nvPr>
        </p:nvSpPr>
        <p:spPr bwMode="gray">
          <a:xfrm>
            <a:off x="1" y="4573284"/>
            <a:ext cx="3044952" cy="2286000"/>
          </a:xfrm>
          <a:prstGeom prst="rect">
            <a:avLst/>
          </a:prstGeom>
          <a:noFill/>
          <a:ln>
            <a:noFill/>
          </a:ln>
        </p:spPr>
        <p:txBody>
          <a:bodyPr lIns="457200" tIns="0" rIns="457200" anchor="ctr">
            <a:noAutofit/>
          </a:bodyPr>
          <a:lstStyle>
            <a:lvl1pPr marL="0" indent="0">
              <a:lnSpc>
                <a:spcPct val="100000"/>
              </a:lnSpc>
              <a:defRPr sz="1600" b="0">
                <a:solidFill>
                  <a:schemeClr val="bg2"/>
                </a:solidFill>
              </a:defRPr>
            </a:lvl1pPr>
            <a:lvl2pPr marL="120650" indent="-120650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bg2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23"/>
          </p:nvPr>
        </p:nvSpPr>
        <p:spPr bwMode="gray">
          <a:xfrm>
            <a:off x="6100761" y="4573284"/>
            <a:ext cx="3044952" cy="2286000"/>
          </a:xfrm>
          <a:prstGeom prst="rect">
            <a:avLst/>
          </a:prstGeom>
          <a:noFill/>
          <a:ln>
            <a:noFill/>
          </a:ln>
        </p:spPr>
        <p:txBody>
          <a:bodyPr lIns="457200" tIns="0" rIns="457200" anchor="ctr">
            <a:noAutofit/>
          </a:bodyPr>
          <a:lstStyle>
            <a:lvl1pPr marL="0" indent="0">
              <a:lnSpc>
                <a:spcPct val="100000"/>
              </a:lnSpc>
              <a:defRPr sz="1600" b="0">
                <a:solidFill>
                  <a:schemeClr val="bg2"/>
                </a:solidFill>
              </a:defRPr>
            </a:lvl1pPr>
            <a:lvl2pPr marL="120650" indent="-120650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bg2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7017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15962"/>
          </a:xfrm>
        </p:spPr>
        <p:txBody>
          <a:bodyPr/>
          <a:lstStyle>
            <a:lvl1pPr>
              <a:defRPr sz="3200" baseline="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6526"/>
            <a:ext cx="8229600" cy="4602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469726" y="825674"/>
            <a:ext cx="8217074" cy="648222"/>
          </a:xfrm>
        </p:spPr>
        <p:txBody>
          <a:bodyPr lIns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8362950" y="6629950"/>
            <a:ext cx="323850" cy="136525"/>
          </a:xfrm>
        </p:spPr>
        <p:txBody>
          <a:bodyPr/>
          <a:lstStyle/>
          <a:p>
            <a:fld id="{17F32975-EC93-4774-AC74-6AE00E0553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869" y="384313"/>
            <a:ext cx="8242106" cy="9144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29951"/>
            <a:ext cx="3886200" cy="128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Domestic and International Award Redemption policies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2950" y="6629950"/>
            <a:ext cx="323850" cy="1365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17F32975-EC93-4774-AC74-6AE00E0553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4572000" y="6629951"/>
            <a:ext cx="2286000" cy="128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defRPr sz="800">
                <a:solidFill>
                  <a:schemeClr val="bg2"/>
                </a:solidFill>
              </a:defRPr>
            </a:lvl1pPr>
          </a:lstStyle>
          <a:p>
            <a:fld id="{6C32FC20-C828-4A41-A158-7FDD54506CFD}" type="datetime1">
              <a:rPr lang="en-US" smtClean="0"/>
              <a:t>2/16/2018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737360"/>
            <a:ext cx="822960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7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56" r:id="rId8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2000" kern="1200" baseline="0">
          <a:solidFill>
            <a:schemeClr val="tx1"/>
          </a:solidFill>
          <a:latin typeface="+mj-lt"/>
          <a:ea typeface="+mn-ea"/>
          <a:cs typeface="+mn-cs"/>
        </a:defRPr>
      </a:lvl1pPr>
      <a:lvl2pPr marL="171450" marR="0" indent="-1714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+mj-lt"/>
          <a:ea typeface="+mn-ea"/>
          <a:cs typeface="+mn-cs"/>
        </a:defRPr>
      </a:lvl2pPr>
      <a:lvl3pPr marL="354013" marR="0" indent="-169863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506413" marR="0" indent="-1714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687388" marR="0" indent="-1714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32975-EC93-4774-AC74-6AE00E0553D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79513"/>
            <a:ext cx="8762999" cy="530087"/>
          </a:xfrm>
        </p:spPr>
        <p:txBody>
          <a:bodyPr/>
          <a:lstStyle/>
          <a:p>
            <a:pPr lvl="0">
              <a:defRPr/>
            </a:pPr>
            <a:r>
              <a:rPr lang="en-US" sz="2400" dirty="0" smtClean="0">
                <a:latin typeface="Helvetica" pitchFamily="34" charset="0"/>
                <a:cs typeface="Helvetica" pitchFamily="34" charset="0"/>
              </a:rPr>
              <a:t>Self-Service Receipt </a:t>
            </a:r>
            <a:r>
              <a:rPr lang="en-US" sz="2400" dirty="0" smtClean="0">
                <a:latin typeface="Helvetica" pitchFamily="34" charset="0"/>
                <a:cs typeface="Helvetica" pitchFamily="34" charset="0"/>
              </a:rPr>
              <a:t>Process Redesign </a:t>
            </a:r>
            <a:endParaRPr lang="en-US" sz="2400" dirty="0">
              <a:latin typeface="Helvetica" pitchFamily="34" charset="0"/>
              <a:cs typeface="Helvetica" pitchFamily="34" charset="0"/>
            </a:endParaRPr>
          </a:p>
        </p:txBody>
      </p:sp>
      <p:graphicFrame>
        <p:nvGraphicFramePr>
          <p:cNvPr id="6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509771"/>
              </p:ext>
            </p:extLst>
          </p:nvPr>
        </p:nvGraphicFramePr>
        <p:xfrm>
          <a:off x="152400" y="685800"/>
          <a:ext cx="8610600" cy="132130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339338"/>
                <a:gridCol w="4271262"/>
              </a:tblGrid>
              <a:tr h="3168893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Project Description:</a:t>
                      </a: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process will gather/display passenger information that will include a new “Receipt</a:t>
                      </a:r>
                      <a:r>
                        <a:rPr lang="en-US" sz="1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option on the “Receipts</a:t>
                      </a:r>
                      <a:r>
                        <a:rPr lang="en-US" sz="1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”page. This will</a:t>
                      </a:r>
                      <a:r>
                        <a:rPr lang="en-US" sz="1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allow customers to easily find, view, print, save receipts and to allow receipts to be consolidated.  The new receipt page will </a:t>
                      </a: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align with the existing self-service layout and streamline the customer experience within aa.com.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00" b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Currently customers are allowed through the Prefunds site to request a ticket refund, request a receipt for a ticket, but lacks the functionality which allows customers to request an itemized receipt for multiple items, and to save and email a receipt.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lnSpc>
                          <a:spcPct val="110000"/>
                        </a:lnSpc>
                        <a:spcBef>
                          <a:spcPts val="0"/>
                        </a:spcBef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Key Date and Deliverables: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  <a:p>
                      <a:pPr marL="0" lvl="1" indent="0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en-US" sz="1400" b="0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  <a:p>
                      <a:pPr marL="0" lvl="1" indent="0">
                        <a:lnSpc>
                          <a:spcPct val="110000"/>
                        </a:lnSpc>
                        <a:spcBef>
                          <a:spcPts val="0"/>
                        </a:spcBef>
                        <a:buFontTx/>
                        <a:buNone/>
                      </a:pPr>
                      <a:endParaRPr lang="en-US" sz="1400" b="1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  <a:p>
                      <a:pPr marL="0" lvl="1" indent="0">
                        <a:lnSpc>
                          <a:spcPct val="110000"/>
                        </a:lnSpc>
                        <a:spcBef>
                          <a:spcPts val="0"/>
                        </a:spcBef>
                        <a:buFontTx/>
                        <a:buNone/>
                      </a:pPr>
                      <a:endParaRPr lang="en-US" sz="1400" b="1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  <a:p>
                      <a:pPr marL="0" lvl="1" indent="0">
                        <a:lnSpc>
                          <a:spcPct val="110000"/>
                        </a:lnSpc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Site Impacts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: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 Trips/View Reservations</a:t>
                      </a:r>
                      <a:endParaRPr lang="en-US" sz="10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latinLnBrk="0"/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</a:t>
                      </a: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 Activity</a:t>
                      </a:r>
                    </a:p>
                    <a:p>
                      <a:pPr rtl="0" latinLnBrk="0"/>
                      <a:endParaRPr lang="en-US" sz="10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latinLnBrk="0"/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</a:t>
                      </a: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 Reservation</a:t>
                      </a:r>
                    </a:p>
                    <a:p>
                      <a:pPr rtl="0" latinLnBrk="0"/>
                      <a:r>
                        <a:rPr lang="en-US" sz="1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</a:t>
                      </a: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Reservation </a:t>
                      </a:r>
                      <a:endParaRPr lang="en-US" sz="10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latinLnBrk="0"/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•</a:t>
                      </a: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Guest Check-in</a:t>
                      </a:r>
                      <a:endParaRPr lang="en-US" sz="10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latinLnBrk="0"/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•</a:t>
                      </a: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 Reservations</a:t>
                      </a:r>
                      <a:endParaRPr lang="en-US" sz="10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latinLnBrk="0"/>
                      <a:endParaRPr lang="en-US" sz="10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latinLnBrk="0"/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-Retrieve reservation by </a:t>
                      </a:r>
                    </a:p>
                    <a:p>
                      <a:pPr rtl="0" latinLnBrk="0"/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-Credit Card</a:t>
                      </a:r>
                    </a:p>
                    <a:p>
                      <a:pPr rtl="0" latinLnBrk="0"/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-Ticket</a:t>
                      </a:r>
                    </a:p>
                    <a:p>
                      <a:pPr rtl="0" latinLnBrk="0"/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-PNR (locator</a:t>
                      </a:r>
                    </a:p>
                    <a:p>
                      <a:pPr rtl="0" latinLnBrk="0"/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-Date</a:t>
                      </a:r>
                    </a:p>
                    <a:p>
                      <a:pPr marL="0" lvl="1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en-US" sz="1200" b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1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en-US" sz="1200" b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1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en-US" sz="1200" b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1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en-US" sz="1200" b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1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en-US" sz="1200" b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1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en-US" sz="1200" b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1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en-US" sz="1200" b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1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en-US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1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en-US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1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en-US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003307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Scope:</a:t>
                      </a:r>
                    </a:p>
                    <a:p>
                      <a:pPr marL="171450" lvl="1" indent="-171450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the customer to find, view, print, email and save receipts. </a:t>
                      </a:r>
                    </a:p>
                    <a:p>
                      <a:pPr marL="171450" lvl="1" indent="-171450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Logged in users will be able to store and access receipts for future and past travel. </a:t>
                      </a:r>
                    </a:p>
                    <a:p>
                      <a:pPr marL="0" lvl="1" indent="0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en-US" sz="1200" b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8650" lvl="2" indent="-171450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 Trips/View Reservations </a:t>
                      </a:r>
                    </a:p>
                    <a:p>
                      <a:pPr marL="628650" lvl="2" indent="-171450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 Account </a:t>
                      </a:r>
                    </a:p>
                    <a:p>
                      <a:pPr marL="628650" lvl="2" indent="-171450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Reservation</a:t>
                      </a:r>
                    </a:p>
                    <a:p>
                      <a:pPr marL="457200" lvl="2" indent="0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en-US" sz="900" b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8650" lvl="2" indent="-171450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Non-logged in users will be able to access their receipts for future and past trips.</a:t>
                      </a:r>
                    </a:p>
                    <a:p>
                      <a:pPr marL="457200" lvl="2" indent="0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en-US" sz="900" b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8650" lvl="2" indent="-171450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 Trips/View Reservations</a:t>
                      </a:r>
                    </a:p>
                    <a:p>
                      <a:pPr marL="628650" lvl="2" indent="-171450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Guest Check-in </a:t>
                      </a:r>
                    </a:p>
                    <a:p>
                      <a:pPr marL="457200" lvl="2" indent="0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en-US" sz="900" b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 the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redesign of the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receipts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page with new AA.com standards and allowing the customer to pre-select the items requested for an itemized receipt.</a:t>
                      </a:r>
                    </a:p>
                    <a:p>
                      <a:pPr marL="628650" lvl="2" indent="-171450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Passenger Ticket</a:t>
                      </a:r>
                    </a:p>
                    <a:p>
                      <a:pPr marL="628650" lvl="2" indent="-171450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Baggage Fees</a:t>
                      </a:r>
                    </a:p>
                    <a:p>
                      <a:pPr marL="628650" lvl="2" indent="-171450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Preferred Seats</a:t>
                      </a:r>
                    </a:p>
                    <a:p>
                      <a:pPr marL="628650" lvl="2" indent="-171450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LFBU(Load Factor Based Upgrades)</a:t>
                      </a:r>
                    </a:p>
                    <a:p>
                      <a:pPr marL="628650" lvl="2" indent="-171450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DOD LFBU(Day of Load Factor Based Upgrades </a:t>
                      </a:r>
                    </a:p>
                    <a:p>
                      <a:pPr marL="628650" lvl="2" indent="-171450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 Day Flight Change (SDFC)</a:t>
                      </a:r>
                    </a:p>
                    <a:p>
                      <a:pPr marL="628650" lvl="2" indent="-171450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Alternate Standby </a:t>
                      </a:r>
                    </a:p>
                    <a:p>
                      <a:pPr marL="628650" lvl="2" indent="-171450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Alternate Flight Change </a:t>
                      </a:r>
                    </a:p>
                    <a:p>
                      <a:pPr marL="628650" lvl="2" indent="-171450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Extended Hold</a:t>
                      </a:r>
                    </a:p>
                    <a:p>
                      <a:pPr marL="628650" lvl="2" indent="-171450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Pre-Order Meals </a:t>
                      </a:r>
                    </a:p>
                    <a:p>
                      <a:pPr marL="628650" lvl="2" indent="-171450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Priority (Flight Check-in)</a:t>
                      </a:r>
                    </a:p>
                    <a:p>
                      <a:pPr marL="628650" lvl="2" indent="-171450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 Fees </a:t>
                      </a:r>
                    </a:p>
                    <a:p>
                      <a:pPr marL="628650" lvl="2" indent="-171450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 Cabin Extra Seats </a:t>
                      </a:r>
                    </a:p>
                    <a:p>
                      <a:pPr marL="628650" lvl="2" indent="-171450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ticket of a deceased passenger</a:t>
                      </a:r>
                    </a:p>
                    <a:p>
                      <a:pPr marL="628650" lvl="2" indent="-171450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Mileage Multiplier </a:t>
                      </a:r>
                    </a:p>
                    <a:p>
                      <a:pPr marL="628650" lvl="2" indent="-171450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 Day Standby(SDSB)</a:t>
                      </a:r>
                    </a:p>
                    <a:p>
                      <a:pPr marL="628650" lvl="2" indent="-171450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sz="900" b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8650" lvl="2" indent="-171450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both product and price details for reissue/exchange receipts</a:t>
                      </a:r>
                    </a:p>
                    <a:p>
                      <a:pPr marL="628650" lvl="2" indent="-171450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description (customer friendly)</a:t>
                      </a:r>
                    </a:p>
                    <a:p>
                      <a:pPr marL="628650" lvl="2" indent="-171450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Enhance exchange receipts to include before and after calculations</a:t>
                      </a:r>
                    </a:p>
                    <a:p>
                      <a:pPr marL="628650" lvl="2" indent="-171450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Itemized product and price details for each per in the PNR</a:t>
                      </a:r>
                    </a:p>
                    <a:p>
                      <a:pPr marL="628650" lvl="2" indent="-171450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Receipt totals in currency of purchase</a:t>
                      </a:r>
                    </a:p>
                    <a:p>
                      <a:pPr marL="628650" lvl="2" indent="-171450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sz="900" b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8650" lvl="2" indent="-171450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sz="900" b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aa.com/ Web and responsive finish page for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all ITA sites</a:t>
                      </a:r>
                    </a:p>
                    <a:p>
                      <a:endParaRPr lang="en-US" sz="1400" b="1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Airport Testing Requirements: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Change Requests: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N/A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1" baseline="0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1" baseline="0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Out of Scope:</a:t>
                      </a:r>
                    </a:p>
                    <a:p>
                      <a:pPr marL="0" lvl="1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Baggage </a:t>
                      </a:r>
                      <a:r>
                        <a:rPr lang="en-US" sz="10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Recpt</a:t>
                      </a:r>
                      <a:r>
                        <a:rPr lang="en-US" sz="1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-Overweight/Oversize fee </a:t>
                      </a:r>
                    </a:p>
                    <a:p>
                      <a:pPr marL="0" lvl="1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LAC-Invoices </a:t>
                      </a:r>
                    </a:p>
                    <a:p>
                      <a:pPr marL="0" lvl="1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Onboard</a:t>
                      </a:r>
                      <a:r>
                        <a:rPr lang="en-US" sz="1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receipts </a:t>
                      </a:r>
                    </a:p>
                    <a:p>
                      <a:pPr marL="0" lvl="1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OTA Receipts</a:t>
                      </a:r>
                      <a:endParaRPr lang="en-US" sz="10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1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en-US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 smtClean="0"/>
              <a:t>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1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32975-EC93-4774-AC74-6AE00E0553D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76201"/>
            <a:ext cx="8534399" cy="685800"/>
          </a:xfrm>
        </p:spPr>
        <p:txBody>
          <a:bodyPr/>
          <a:lstStyle/>
          <a:p>
            <a:pPr lvl="0">
              <a:defRPr/>
            </a:pPr>
            <a:r>
              <a:rPr lang="en-US" sz="2400" dirty="0" smtClean="0">
                <a:latin typeface="Helvetica" pitchFamily="34" charset="0"/>
                <a:cs typeface="Helvetica" pitchFamily="34" charset="0"/>
              </a:rPr>
              <a:t>Self-Service Receipt </a:t>
            </a:r>
            <a:r>
              <a:rPr lang="en-US" sz="2400" dirty="0" smtClean="0">
                <a:latin typeface="Helvetica" pitchFamily="34" charset="0"/>
                <a:cs typeface="Helvetica" pitchFamily="34" charset="0"/>
              </a:rPr>
              <a:t>Redesign  </a:t>
            </a:r>
            <a:endParaRPr lang="en-US" sz="2400" dirty="0">
              <a:latin typeface="Helvetica" pitchFamily="34" charset="0"/>
              <a:cs typeface="Helvetic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02739"/>
              </p:ext>
            </p:extLst>
          </p:nvPr>
        </p:nvGraphicFramePr>
        <p:xfrm>
          <a:off x="276225" y="838200"/>
          <a:ext cx="8791575" cy="828338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01730"/>
                <a:gridCol w="4389845"/>
              </a:tblGrid>
              <a:tr h="2514599">
                <a:tc>
                  <a:txBody>
                    <a:bodyPr/>
                    <a:lstStyle/>
                    <a:p>
                      <a:r>
                        <a:rPr lang="en-US" sz="1400" b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itchFamily="34" charset="0"/>
                        </a:rPr>
                        <a:t>Stakeholders: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baseline="0" dirty="0" smtClean="0">
                          <a:solidFill>
                            <a:srgbClr val="000810"/>
                          </a:solidFill>
                          <a:latin typeface="Calibri" pitchFamily="34" charset="0"/>
                        </a:rPr>
                        <a:t>Darcie Scheinrock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0" baseline="0" dirty="0" smtClean="0">
                        <a:solidFill>
                          <a:srgbClr val="000810"/>
                        </a:solidFill>
                        <a:latin typeface="Calibri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0" baseline="0" dirty="0" smtClean="0">
                        <a:solidFill>
                          <a:srgbClr val="000810"/>
                        </a:solidFill>
                        <a:latin typeface="Calibri" pitchFamily="34" charset="0"/>
                      </a:endParaRPr>
                    </a:p>
                    <a:p>
                      <a:endParaRPr lang="en-US" sz="1400" b="0" baseline="0" dirty="0" smtClean="0">
                        <a:solidFill>
                          <a:srgbClr val="000810"/>
                        </a:solidFill>
                        <a:latin typeface="Calibri" pitchFamily="34" charset="0"/>
                      </a:endParaRPr>
                    </a:p>
                    <a:p>
                      <a:endParaRPr lang="en-US" sz="1400" b="1" baseline="0" dirty="0" smtClean="0">
                        <a:solidFill>
                          <a:srgbClr val="000810"/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Users</a:t>
                      </a:r>
                      <a:r>
                        <a:rPr lang="en-US" sz="800" b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should be able to find the Receipts link easily </a:t>
                      </a:r>
                      <a:endParaRPr lang="en-US" sz="800" b="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How</a:t>
                      </a:r>
                      <a:r>
                        <a:rPr lang="en-US" sz="800" b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often does the customer select the receipts link </a:t>
                      </a:r>
                    </a:p>
                    <a:p>
                      <a:pPr marL="342900" marR="0" lvl="0" indent="-34290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b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How often does the customer download their receipt</a:t>
                      </a:r>
                    </a:p>
                    <a:p>
                      <a:pPr marL="342900" marR="0" lvl="0" indent="-34290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b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Reduction in customer complaints </a:t>
                      </a:r>
                    </a:p>
                    <a:p>
                      <a:pPr marL="342900" marR="0" lvl="0" indent="-34290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b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Reduction in calls to Reservations</a:t>
                      </a:r>
                    </a:p>
                    <a:p>
                      <a:pPr marL="342900" marR="0" lvl="0" indent="-34290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b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How often does the customer look up a receipt </a:t>
                      </a:r>
                    </a:p>
                    <a:p>
                      <a:pPr marL="342900" marR="0" lvl="0" indent="-34290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b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How often does the customer abandon the receipt look up request </a:t>
                      </a:r>
                      <a:endParaRPr lang="en-US" sz="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6200" marR="76200" marT="0" marB="0">
                    <a:noFill/>
                  </a:tcPr>
                </a:tc>
              </a:tr>
              <a:tr h="1168564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International Scope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: ITA Versions</a:t>
                      </a:r>
                    </a:p>
                    <a:p>
                      <a:pPr marL="171450" lvl="1" indent="-17145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Spanish</a:t>
                      </a:r>
                      <a:r>
                        <a:rPr lang="en-US" sz="105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1" indent="-17145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Portuguese </a:t>
                      </a:r>
                    </a:p>
                    <a:p>
                      <a:pPr marL="171450" lvl="1" indent="-17145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French Canadian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Spanish (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es_US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Portuguese (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pt_BR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French (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fr_FR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French Canadian (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fr_CA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German (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de_DE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Italian (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it_IT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Portuguese (European,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pt_PT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Japanese (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ja_JP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Chinese (Traditional,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zh_HK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Chinese (Simplified,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zh_CN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Korean (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ko_KR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lvl="1" indent="-17145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0" marB="0">
                    <a:noFill/>
                  </a:tcPr>
                </a:tc>
              </a:tr>
              <a:tr h="148726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Risks with mitigation plan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0" baseline="0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0" marB="0">
                    <a:noFill/>
                  </a:tcPr>
                </a:tc>
              </a:tr>
              <a:tr h="148726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0" baseline="0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sz="1400" b="1" baseline="0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>
          <a:xfrm>
            <a:off x="4572000" y="6629400"/>
            <a:ext cx="2286000" cy="128016"/>
          </a:xfrm>
        </p:spPr>
        <p:txBody>
          <a:bodyPr/>
          <a:lstStyle/>
          <a:p>
            <a:fld id="{C5311CED-D21A-4074-9E3B-9B45F5DA659F}" type="datetime1">
              <a:rPr lang="en-US" smtClean="0"/>
              <a:t>2/16/2018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6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_ppt_4x3_v1_130109[1]">
  <a:themeElements>
    <a:clrScheme name="AA color theme 09172012">
      <a:dk1>
        <a:srgbClr val="36495A"/>
      </a:dk1>
      <a:lt1>
        <a:sysClr val="window" lastClr="FFFFFF"/>
      </a:lt1>
      <a:dk2>
        <a:srgbClr val="0078D2"/>
      </a:dk2>
      <a:lt2>
        <a:srgbClr val="6E8999"/>
      </a:lt2>
      <a:accent1>
        <a:srgbClr val="FAAF00"/>
      </a:accent1>
      <a:accent2>
        <a:srgbClr val="FF7318"/>
      </a:accent2>
      <a:accent3>
        <a:srgbClr val="4DB4FA"/>
      </a:accent3>
      <a:accent4>
        <a:srgbClr val="0078D2"/>
      </a:accent4>
      <a:accent5>
        <a:srgbClr val="D1D532"/>
      </a:accent5>
      <a:accent6>
        <a:srgbClr val="F52305"/>
      </a:accent6>
      <a:hlink>
        <a:srgbClr val="0078D2"/>
      </a:hlink>
      <a:folHlink>
        <a:srgbClr val="C3001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RoutingRuleDescription xmlns="http://schemas.microsoft.com/sharepoint/v3" xsi:nil="true"/>
    <File_x0020_Description xmlns="962f5328-83b9-4587-97c6-a23630d25f9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C31EB47B8AD941A49C8097C61F0BBB" ma:contentTypeVersion="6" ma:contentTypeDescription="Create a new document." ma:contentTypeScope="" ma:versionID="e25ada11853e3cac4b68c116634d178d">
  <xsd:schema xmlns:xsd="http://www.w3.org/2001/XMLSchema" xmlns:xs="http://www.w3.org/2001/XMLSchema" xmlns:p="http://schemas.microsoft.com/office/2006/metadata/properties" xmlns:ns1="http://schemas.microsoft.com/sharepoint/v3" xmlns:ns2="962f5328-83b9-4587-97c6-a23630d25f95" targetNamespace="http://schemas.microsoft.com/office/2006/metadata/properties" ma:root="true" ma:fieldsID="5d6769cbe9d7f8f693364a4e522b5a35" ns1:_="" ns2:_="">
    <xsd:import namespace="http://schemas.microsoft.com/sharepoint/v3"/>
    <xsd:import namespace="962f5328-83b9-4587-97c6-a23630d25f95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File_x0020_Descrip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8" nillable="true" ma:displayName="Description" ma:description="" ma:hidden="true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2f5328-83b9-4587-97c6-a23630d25f95" elementFormDefault="qualified">
    <xsd:import namespace="http://schemas.microsoft.com/office/2006/documentManagement/types"/>
    <xsd:import namespace="http://schemas.microsoft.com/office/infopath/2007/PartnerControls"/>
    <xsd:element name="File_x0020_Description" ma:index="9" nillable="true" ma:displayName="File Description" ma:internalName="File_x0020_Description" ma:readOnly="fals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1A12A7-180E-493C-8A27-8C85CF359B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BDB547-5260-40A2-AB87-1A6BC6FD615E}">
  <ds:schemaRefs>
    <ds:schemaRef ds:uri="http://www.w3.org/XML/1998/namespace"/>
    <ds:schemaRef ds:uri="http://schemas.microsoft.com/office/2006/metadata/properties"/>
    <ds:schemaRef ds:uri="http://purl.org/dc/elements/1.1/"/>
    <ds:schemaRef ds:uri="http://schemas.microsoft.com/sharepoint/v3"/>
    <ds:schemaRef ds:uri="http://purl.org/dc/terms/"/>
    <ds:schemaRef ds:uri="962f5328-83b9-4587-97c6-a23630d25f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990D6A1-BFF8-4B95-85D2-9355F9E9AA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62f5328-83b9-4587-97c6-a23630d25f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56546</TotalTime>
  <Words>496</Words>
  <Application>Microsoft Office PowerPoint</Application>
  <PresentationFormat>On-screen Show (4:3)</PresentationFormat>
  <Paragraphs>119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aa_ppt_4x3_v1_130109[1]</vt:lpstr>
      <vt:lpstr>Self-Service Receipt Process Redesign </vt:lpstr>
      <vt:lpstr>Self-Service Receipt Redesign  </vt:lpstr>
    </vt:vector>
  </TitlesOfParts>
  <Company>TMA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AA.com_Jan_2013_Draft</dc:title>
  <dc:creator>Nick Loyless;Raiju.Neelamkavil@aa.com</dc:creator>
  <cp:lastModifiedBy>Holmes, Sharonda</cp:lastModifiedBy>
  <cp:revision>4347</cp:revision>
  <cp:lastPrinted>2016-08-10T19:53:41Z</cp:lastPrinted>
  <dcterms:created xsi:type="dcterms:W3CDTF">2009-05-21T15:37:17Z</dcterms:created>
  <dcterms:modified xsi:type="dcterms:W3CDTF">2018-02-16T18:50:32Z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0x01010045C31EB47B8AD941A49C8097C61F0BBB</vt:lpwstr>
  </property>
</Properties>
</file>