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4" r:id="rId4"/>
    <p:sldId id="265" r:id="rId5"/>
    <p:sldId id="268" r:id="rId6"/>
    <p:sldId id="269" r:id="rId7"/>
    <p:sldId id="270" r:id="rId8"/>
    <p:sldId id="271" r:id="rId9"/>
    <p:sldId id="272" r:id="rId10"/>
    <p:sldId id="273" r:id="rId11"/>
    <p:sldId id="274" r:id="rId12"/>
    <p:sldId id="275" r:id="rId13"/>
    <p:sldId id="276" r:id="rId14"/>
    <p:sldId id="277" r:id="rId15"/>
    <p:sldId id="278" r:id="rId16"/>
    <p:sldId id="27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013D0F2-2E33-4886-8442-7B4BF9AD739C}" type="datetimeFigureOut">
              <a:rPr lang="en-IN" smtClean="0"/>
              <a:t>26-11-2020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C4F97E9-ACDE-4B1C-AFC3-44EECC792B89}" type="slidenum">
              <a:rPr lang="en-IN" smtClean="0"/>
              <a:t>‹#›</a:t>
            </a:fld>
            <a:endParaRPr lang="en-IN" dirty="0"/>
          </a:p>
        </p:txBody>
      </p:sp>
    </p:spTree>
    <p:extLst>
      <p:ext uri="{BB962C8B-B14F-4D97-AF65-F5344CB8AC3E}">
        <p14:creationId xmlns:p14="http://schemas.microsoft.com/office/powerpoint/2010/main" val="151463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013D0F2-2E33-4886-8442-7B4BF9AD739C}" type="datetimeFigureOut">
              <a:rPr lang="en-IN" smtClean="0"/>
              <a:t>26-11-2020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C4F97E9-ACDE-4B1C-AFC3-44EECC792B89}" type="slidenum">
              <a:rPr lang="en-IN" smtClean="0"/>
              <a:t>‹#›</a:t>
            </a:fld>
            <a:endParaRPr lang="en-IN" dirty="0"/>
          </a:p>
        </p:txBody>
      </p:sp>
    </p:spTree>
    <p:extLst>
      <p:ext uri="{BB962C8B-B14F-4D97-AF65-F5344CB8AC3E}">
        <p14:creationId xmlns:p14="http://schemas.microsoft.com/office/powerpoint/2010/main" val="4079419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013D0F2-2E33-4886-8442-7B4BF9AD739C}" type="datetimeFigureOut">
              <a:rPr lang="en-IN" smtClean="0"/>
              <a:t>26-11-2020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C4F97E9-ACDE-4B1C-AFC3-44EECC792B89}" type="slidenum">
              <a:rPr lang="en-IN" smtClean="0"/>
              <a:t>‹#›</a:t>
            </a:fld>
            <a:endParaRPr lang="en-IN" dirty="0"/>
          </a:p>
        </p:txBody>
      </p:sp>
    </p:spTree>
    <p:extLst>
      <p:ext uri="{BB962C8B-B14F-4D97-AF65-F5344CB8AC3E}">
        <p14:creationId xmlns:p14="http://schemas.microsoft.com/office/powerpoint/2010/main" val="469054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013D0F2-2E33-4886-8442-7B4BF9AD739C}" type="datetimeFigureOut">
              <a:rPr lang="en-IN" smtClean="0"/>
              <a:t>26-11-2020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C4F97E9-ACDE-4B1C-AFC3-44EECC792B89}" type="slidenum">
              <a:rPr lang="en-IN" smtClean="0"/>
              <a:t>‹#›</a:t>
            </a:fld>
            <a:endParaRPr lang="en-IN" dirty="0"/>
          </a:p>
        </p:txBody>
      </p:sp>
    </p:spTree>
    <p:extLst>
      <p:ext uri="{BB962C8B-B14F-4D97-AF65-F5344CB8AC3E}">
        <p14:creationId xmlns:p14="http://schemas.microsoft.com/office/powerpoint/2010/main" val="1623138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13D0F2-2E33-4886-8442-7B4BF9AD739C}" type="datetimeFigureOut">
              <a:rPr lang="en-IN" smtClean="0"/>
              <a:t>26-11-2020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C4F97E9-ACDE-4B1C-AFC3-44EECC792B89}" type="slidenum">
              <a:rPr lang="en-IN" smtClean="0"/>
              <a:t>‹#›</a:t>
            </a:fld>
            <a:endParaRPr lang="en-IN" dirty="0"/>
          </a:p>
        </p:txBody>
      </p:sp>
    </p:spTree>
    <p:extLst>
      <p:ext uri="{BB962C8B-B14F-4D97-AF65-F5344CB8AC3E}">
        <p14:creationId xmlns:p14="http://schemas.microsoft.com/office/powerpoint/2010/main" val="1551653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013D0F2-2E33-4886-8442-7B4BF9AD739C}" type="datetimeFigureOut">
              <a:rPr lang="en-IN" smtClean="0"/>
              <a:t>26-11-2020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C4F97E9-ACDE-4B1C-AFC3-44EECC792B89}" type="slidenum">
              <a:rPr lang="en-IN" smtClean="0"/>
              <a:t>‹#›</a:t>
            </a:fld>
            <a:endParaRPr lang="en-IN" dirty="0"/>
          </a:p>
        </p:txBody>
      </p:sp>
    </p:spTree>
    <p:extLst>
      <p:ext uri="{BB962C8B-B14F-4D97-AF65-F5344CB8AC3E}">
        <p14:creationId xmlns:p14="http://schemas.microsoft.com/office/powerpoint/2010/main" val="199328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013D0F2-2E33-4886-8442-7B4BF9AD739C}" type="datetimeFigureOut">
              <a:rPr lang="en-IN" smtClean="0"/>
              <a:t>26-11-2020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3C4F97E9-ACDE-4B1C-AFC3-44EECC792B89}" type="slidenum">
              <a:rPr lang="en-IN" smtClean="0"/>
              <a:t>‹#›</a:t>
            </a:fld>
            <a:endParaRPr lang="en-IN" dirty="0"/>
          </a:p>
        </p:txBody>
      </p:sp>
    </p:spTree>
    <p:extLst>
      <p:ext uri="{BB962C8B-B14F-4D97-AF65-F5344CB8AC3E}">
        <p14:creationId xmlns:p14="http://schemas.microsoft.com/office/powerpoint/2010/main" val="2304025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013D0F2-2E33-4886-8442-7B4BF9AD739C}" type="datetimeFigureOut">
              <a:rPr lang="en-IN" smtClean="0"/>
              <a:t>26-11-2020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3C4F97E9-ACDE-4B1C-AFC3-44EECC792B89}" type="slidenum">
              <a:rPr lang="en-IN" smtClean="0"/>
              <a:t>‹#›</a:t>
            </a:fld>
            <a:endParaRPr lang="en-IN" dirty="0"/>
          </a:p>
        </p:txBody>
      </p:sp>
    </p:spTree>
    <p:extLst>
      <p:ext uri="{BB962C8B-B14F-4D97-AF65-F5344CB8AC3E}">
        <p14:creationId xmlns:p14="http://schemas.microsoft.com/office/powerpoint/2010/main" val="2871644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13D0F2-2E33-4886-8442-7B4BF9AD739C}" type="datetimeFigureOut">
              <a:rPr lang="en-IN" smtClean="0"/>
              <a:t>26-11-2020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3C4F97E9-ACDE-4B1C-AFC3-44EECC792B89}" type="slidenum">
              <a:rPr lang="en-IN" smtClean="0"/>
              <a:t>‹#›</a:t>
            </a:fld>
            <a:endParaRPr lang="en-IN" dirty="0"/>
          </a:p>
        </p:txBody>
      </p:sp>
    </p:spTree>
    <p:extLst>
      <p:ext uri="{BB962C8B-B14F-4D97-AF65-F5344CB8AC3E}">
        <p14:creationId xmlns:p14="http://schemas.microsoft.com/office/powerpoint/2010/main" val="2866939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13D0F2-2E33-4886-8442-7B4BF9AD739C}" type="datetimeFigureOut">
              <a:rPr lang="en-IN" smtClean="0"/>
              <a:t>26-11-2020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C4F97E9-ACDE-4B1C-AFC3-44EECC792B89}" type="slidenum">
              <a:rPr lang="en-IN" smtClean="0"/>
              <a:t>‹#›</a:t>
            </a:fld>
            <a:endParaRPr lang="en-IN" dirty="0"/>
          </a:p>
        </p:txBody>
      </p:sp>
    </p:spTree>
    <p:extLst>
      <p:ext uri="{BB962C8B-B14F-4D97-AF65-F5344CB8AC3E}">
        <p14:creationId xmlns:p14="http://schemas.microsoft.com/office/powerpoint/2010/main" val="2163692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13D0F2-2E33-4886-8442-7B4BF9AD739C}" type="datetimeFigureOut">
              <a:rPr lang="en-IN" smtClean="0"/>
              <a:t>26-11-2020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C4F97E9-ACDE-4B1C-AFC3-44EECC792B89}" type="slidenum">
              <a:rPr lang="en-IN" smtClean="0"/>
              <a:t>‹#›</a:t>
            </a:fld>
            <a:endParaRPr lang="en-IN" dirty="0"/>
          </a:p>
        </p:txBody>
      </p:sp>
    </p:spTree>
    <p:extLst>
      <p:ext uri="{BB962C8B-B14F-4D97-AF65-F5344CB8AC3E}">
        <p14:creationId xmlns:p14="http://schemas.microsoft.com/office/powerpoint/2010/main" val="1805287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3D0F2-2E33-4886-8442-7B4BF9AD739C}" type="datetimeFigureOut">
              <a:rPr lang="en-IN" smtClean="0"/>
              <a:t>26-11-2020</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4F97E9-ACDE-4B1C-AFC3-44EECC792B89}" type="slidenum">
              <a:rPr lang="en-IN" smtClean="0"/>
              <a:t>‹#›</a:t>
            </a:fld>
            <a:endParaRPr lang="en-IN" dirty="0"/>
          </a:p>
        </p:txBody>
      </p:sp>
    </p:spTree>
    <p:extLst>
      <p:ext uri="{BB962C8B-B14F-4D97-AF65-F5344CB8AC3E}">
        <p14:creationId xmlns:p14="http://schemas.microsoft.com/office/powerpoint/2010/main" val="2144568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484784"/>
            <a:ext cx="8229600" cy="3888432"/>
          </a:xfrm>
        </p:spPr>
        <p:txBody>
          <a:bodyPr>
            <a:normAutofit fontScale="90000"/>
          </a:bodyPr>
          <a:lstStyle/>
          <a:p>
            <a:r>
              <a:rPr lang="en-US" b="1" dirty="0" smtClean="0"/>
              <a:t>Fake News Classification Project</a:t>
            </a:r>
            <a:br>
              <a:rPr lang="en-US" b="1" dirty="0" smtClean="0"/>
            </a:br>
            <a:r>
              <a:rPr lang="en-US" b="1" dirty="0" smtClean="0"/>
              <a:t/>
            </a:r>
            <a:br>
              <a:rPr lang="en-US" b="1" dirty="0" smtClean="0"/>
            </a:br>
            <a:r>
              <a:rPr lang="en-US" b="1" dirty="0"/>
              <a:t/>
            </a:r>
            <a:br>
              <a:rPr lang="en-US" b="1" dirty="0"/>
            </a:br>
            <a:r>
              <a:rPr lang="en-US" b="1" dirty="0" smtClean="0"/>
              <a:t>Submitted by:</a:t>
            </a:r>
            <a:br>
              <a:rPr lang="en-US" b="1" dirty="0" smtClean="0"/>
            </a:br>
            <a:r>
              <a:rPr lang="en-US" b="1" dirty="0" smtClean="0"/>
              <a:t>		Venkateswara Reddy D</a:t>
            </a:r>
            <a:r>
              <a:rPr lang="en-US" b="1" dirty="0"/>
              <a:t/>
            </a:r>
            <a:br>
              <a:rPr lang="en-US" b="1" dirty="0"/>
            </a:br>
            <a:endParaRPr lang="en-IN" b="1" dirty="0"/>
          </a:p>
        </p:txBody>
      </p:sp>
    </p:spTree>
    <p:extLst>
      <p:ext uri="{BB962C8B-B14F-4D97-AF65-F5344CB8AC3E}">
        <p14:creationId xmlns:p14="http://schemas.microsoft.com/office/powerpoint/2010/main" val="2386726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CA4677CE-1D5E-46BE-892C-A2506FD71FC2}"/>
              </a:ext>
            </a:extLst>
          </p:cNvPr>
          <p:cNvPicPr/>
          <p:nvPr/>
        </p:nvPicPr>
        <p:blipFill>
          <a:blip r:embed="rId2"/>
          <a:stretch>
            <a:fillRect/>
          </a:stretch>
        </p:blipFill>
        <p:spPr>
          <a:xfrm>
            <a:off x="3241" y="1484784"/>
            <a:ext cx="5037614" cy="4060184"/>
          </a:xfrm>
          <a:prstGeom prst="rect">
            <a:avLst/>
          </a:prstGeom>
        </p:spPr>
      </p:pic>
      <p:pic>
        <p:nvPicPr>
          <p:cNvPr id="3" name="Picture 2">
            <a:extLst>
              <a:ext uri="{FF2B5EF4-FFF2-40B4-BE49-F238E27FC236}">
                <a16:creationId xmlns:a16="http://schemas.microsoft.com/office/drawing/2014/main" xmlns="" id="{1EE12A63-EC1D-4C22-9F10-BDE2FDC472D5}"/>
              </a:ext>
            </a:extLst>
          </p:cNvPr>
          <p:cNvPicPr/>
          <p:nvPr/>
        </p:nvPicPr>
        <p:blipFill>
          <a:blip r:embed="rId3"/>
          <a:stretch>
            <a:fillRect/>
          </a:stretch>
        </p:blipFill>
        <p:spPr>
          <a:xfrm>
            <a:off x="5040855" y="1484784"/>
            <a:ext cx="3960439" cy="4060184"/>
          </a:xfrm>
          <a:prstGeom prst="rect">
            <a:avLst/>
          </a:prstGeom>
        </p:spPr>
      </p:pic>
      <p:sp>
        <p:nvSpPr>
          <p:cNvPr id="4" name="TextBox 3"/>
          <p:cNvSpPr txBox="1"/>
          <p:nvPr/>
        </p:nvSpPr>
        <p:spPr>
          <a:xfrm>
            <a:off x="899592" y="661338"/>
            <a:ext cx="3744416" cy="1446550"/>
          </a:xfrm>
          <a:prstGeom prst="rect">
            <a:avLst/>
          </a:prstGeom>
          <a:noFill/>
        </p:spPr>
        <p:txBody>
          <a:bodyPr wrap="square" rtlCol="0">
            <a:spAutoFit/>
          </a:bodyPr>
          <a:lstStyle/>
          <a:p>
            <a:r>
              <a:rPr lang="en-US" sz="4400" dirty="0" smtClean="0"/>
              <a:t>Visualizations</a:t>
            </a:r>
            <a:r>
              <a:rPr lang="en-IN" sz="4400" dirty="0" smtClean="0"/>
              <a:t>	</a:t>
            </a:r>
            <a:endParaRPr lang="en-IN" sz="4400" dirty="0"/>
          </a:p>
        </p:txBody>
      </p:sp>
    </p:spTree>
    <p:extLst>
      <p:ext uri="{BB962C8B-B14F-4D97-AF65-F5344CB8AC3E}">
        <p14:creationId xmlns:p14="http://schemas.microsoft.com/office/powerpoint/2010/main" val="793161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F9E20DDA-3CB8-4C3C-91FF-6ECFB5612E8E}"/>
              </a:ext>
            </a:extLst>
          </p:cNvPr>
          <p:cNvPicPr/>
          <p:nvPr/>
        </p:nvPicPr>
        <p:blipFill>
          <a:blip r:embed="rId2"/>
          <a:stretch>
            <a:fillRect/>
          </a:stretch>
        </p:blipFill>
        <p:spPr>
          <a:xfrm>
            <a:off x="0" y="1052736"/>
            <a:ext cx="5572125" cy="4060184"/>
          </a:xfrm>
          <a:prstGeom prst="rect">
            <a:avLst/>
          </a:prstGeom>
        </p:spPr>
      </p:pic>
      <p:pic>
        <p:nvPicPr>
          <p:cNvPr id="3" name="Picture 2">
            <a:extLst>
              <a:ext uri="{FF2B5EF4-FFF2-40B4-BE49-F238E27FC236}">
                <a16:creationId xmlns:a16="http://schemas.microsoft.com/office/drawing/2014/main" xmlns="" id="{22EBBB52-F75D-461A-A8B9-E87688772A6F}"/>
              </a:ext>
            </a:extLst>
          </p:cNvPr>
          <p:cNvPicPr/>
          <p:nvPr/>
        </p:nvPicPr>
        <p:blipFill>
          <a:blip r:embed="rId3"/>
          <a:stretch>
            <a:fillRect/>
          </a:stretch>
        </p:blipFill>
        <p:spPr>
          <a:xfrm>
            <a:off x="4355976" y="1076966"/>
            <a:ext cx="4788024" cy="4060184"/>
          </a:xfrm>
          <a:prstGeom prst="rect">
            <a:avLst/>
          </a:prstGeom>
        </p:spPr>
      </p:pic>
      <p:sp>
        <p:nvSpPr>
          <p:cNvPr id="4" name="TextBox 3"/>
          <p:cNvSpPr txBox="1"/>
          <p:nvPr/>
        </p:nvSpPr>
        <p:spPr>
          <a:xfrm>
            <a:off x="467544" y="404664"/>
            <a:ext cx="3888432" cy="754053"/>
          </a:xfrm>
          <a:prstGeom prst="rect">
            <a:avLst/>
          </a:prstGeom>
          <a:noFill/>
        </p:spPr>
        <p:txBody>
          <a:bodyPr wrap="square" rtlCol="0">
            <a:spAutoFit/>
          </a:bodyPr>
          <a:lstStyle/>
          <a:p>
            <a:r>
              <a:rPr lang="en-US" sz="2500" dirty="0" smtClean="0"/>
              <a:t>Visualizations</a:t>
            </a:r>
            <a:r>
              <a:rPr lang="en-IN" dirty="0" smtClean="0"/>
              <a:t>	</a:t>
            </a:r>
          </a:p>
          <a:p>
            <a:endParaRPr lang="en-IN" dirty="0"/>
          </a:p>
        </p:txBody>
      </p:sp>
    </p:spTree>
    <p:extLst>
      <p:ext uri="{BB962C8B-B14F-4D97-AF65-F5344CB8AC3E}">
        <p14:creationId xmlns:p14="http://schemas.microsoft.com/office/powerpoint/2010/main" val="2128598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BCD0AE77-29EF-4C97-9A40-364F3F6621A5}"/>
              </a:ext>
            </a:extLst>
          </p:cNvPr>
          <p:cNvPicPr/>
          <p:nvPr/>
        </p:nvPicPr>
        <p:blipFill>
          <a:blip r:embed="rId2"/>
          <a:stretch>
            <a:fillRect/>
          </a:stretch>
        </p:blipFill>
        <p:spPr>
          <a:xfrm>
            <a:off x="-10763" y="1314013"/>
            <a:ext cx="5731510" cy="4227964"/>
          </a:xfrm>
          <a:prstGeom prst="rect">
            <a:avLst/>
          </a:prstGeom>
        </p:spPr>
      </p:pic>
      <p:pic>
        <p:nvPicPr>
          <p:cNvPr id="3" name="Picture 2">
            <a:extLst>
              <a:ext uri="{FF2B5EF4-FFF2-40B4-BE49-F238E27FC236}">
                <a16:creationId xmlns:a16="http://schemas.microsoft.com/office/drawing/2014/main" xmlns="" id="{C733C8D5-61C7-4FC7-896A-322721CCA6D9}"/>
              </a:ext>
            </a:extLst>
          </p:cNvPr>
          <p:cNvPicPr/>
          <p:nvPr/>
        </p:nvPicPr>
        <p:blipFill>
          <a:blip r:embed="rId3"/>
          <a:stretch>
            <a:fillRect/>
          </a:stretch>
        </p:blipFill>
        <p:spPr>
          <a:xfrm>
            <a:off x="4788025" y="1336754"/>
            <a:ext cx="4355976" cy="4227964"/>
          </a:xfrm>
          <a:prstGeom prst="rect">
            <a:avLst/>
          </a:prstGeom>
        </p:spPr>
      </p:pic>
      <p:sp>
        <p:nvSpPr>
          <p:cNvPr id="5" name="TextBox 4"/>
          <p:cNvSpPr txBox="1"/>
          <p:nvPr/>
        </p:nvSpPr>
        <p:spPr>
          <a:xfrm>
            <a:off x="611560" y="404664"/>
            <a:ext cx="2448272" cy="861774"/>
          </a:xfrm>
          <a:prstGeom prst="rect">
            <a:avLst/>
          </a:prstGeom>
          <a:noFill/>
        </p:spPr>
        <p:txBody>
          <a:bodyPr wrap="square" rtlCol="0">
            <a:spAutoFit/>
          </a:bodyPr>
          <a:lstStyle/>
          <a:p>
            <a:r>
              <a:rPr lang="en-US" sz="2500" dirty="0" smtClean="0"/>
              <a:t>Visualizations</a:t>
            </a:r>
            <a:r>
              <a:rPr lang="en-IN" sz="2500" dirty="0" smtClean="0"/>
              <a:t>	</a:t>
            </a:r>
          </a:p>
          <a:p>
            <a:endParaRPr lang="en-IN" sz="2500" dirty="0"/>
          </a:p>
        </p:txBody>
      </p:sp>
    </p:spTree>
    <p:extLst>
      <p:ext uri="{BB962C8B-B14F-4D97-AF65-F5344CB8AC3E}">
        <p14:creationId xmlns:p14="http://schemas.microsoft.com/office/powerpoint/2010/main" val="3396463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98920D3B-4F50-48D1-B145-3170203CFEF0}"/>
              </a:ext>
            </a:extLst>
          </p:cNvPr>
          <p:cNvPicPr/>
          <p:nvPr/>
        </p:nvPicPr>
        <p:blipFill>
          <a:blip r:embed="rId2"/>
          <a:stretch>
            <a:fillRect/>
          </a:stretch>
        </p:blipFill>
        <p:spPr>
          <a:xfrm>
            <a:off x="0" y="1340768"/>
            <a:ext cx="5112568" cy="4248150"/>
          </a:xfrm>
          <a:prstGeom prst="rect">
            <a:avLst/>
          </a:prstGeom>
        </p:spPr>
      </p:pic>
      <p:pic>
        <p:nvPicPr>
          <p:cNvPr id="3" name="Picture 2">
            <a:extLst>
              <a:ext uri="{FF2B5EF4-FFF2-40B4-BE49-F238E27FC236}">
                <a16:creationId xmlns:a16="http://schemas.microsoft.com/office/drawing/2014/main" xmlns="" id="{0D8E56FA-2411-4964-82A7-CA800DEF6076}"/>
              </a:ext>
            </a:extLst>
          </p:cNvPr>
          <p:cNvPicPr/>
          <p:nvPr/>
        </p:nvPicPr>
        <p:blipFill>
          <a:blip r:embed="rId3"/>
          <a:stretch>
            <a:fillRect/>
          </a:stretch>
        </p:blipFill>
        <p:spPr>
          <a:xfrm>
            <a:off x="5220072" y="1350965"/>
            <a:ext cx="3953302" cy="4248150"/>
          </a:xfrm>
          <a:prstGeom prst="rect">
            <a:avLst/>
          </a:prstGeom>
        </p:spPr>
      </p:pic>
      <p:sp>
        <p:nvSpPr>
          <p:cNvPr id="4" name="TextBox 3"/>
          <p:cNvSpPr txBox="1"/>
          <p:nvPr/>
        </p:nvSpPr>
        <p:spPr>
          <a:xfrm>
            <a:off x="899592" y="476672"/>
            <a:ext cx="2193198" cy="754053"/>
          </a:xfrm>
          <a:prstGeom prst="rect">
            <a:avLst/>
          </a:prstGeom>
          <a:noFill/>
        </p:spPr>
        <p:txBody>
          <a:bodyPr wrap="square" rtlCol="0">
            <a:spAutoFit/>
          </a:bodyPr>
          <a:lstStyle/>
          <a:p>
            <a:r>
              <a:rPr lang="en-US" sz="2500" dirty="0" smtClean="0"/>
              <a:t>Visualizations</a:t>
            </a:r>
            <a:r>
              <a:rPr lang="en-IN" dirty="0" smtClean="0"/>
              <a:t>	</a:t>
            </a:r>
          </a:p>
          <a:p>
            <a:endParaRPr lang="en-IN" dirty="0"/>
          </a:p>
        </p:txBody>
      </p:sp>
    </p:spTree>
    <p:extLst>
      <p:ext uri="{BB962C8B-B14F-4D97-AF65-F5344CB8AC3E}">
        <p14:creationId xmlns:p14="http://schemas.microsoft.com/office/powerpoint/2010/main" val="3661257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DDCE280B-EF73-47A1-9772-A356912A7B46}"/>
              </a:ext>
            </a:extLst>
          </p:cNvPr>
          <p:cNvPicPr/>
          <p:nvPr/>
        </p:nvPicPr>
        <p:blipFill>
          <a:blip r:embed="rId2"/>
          <a:stretch>
            <a:fillRect/>
          </a:stretch>
        </p:blipFill>
        <p:spPr>
          <a:xfrm>
            <a:off x="-2379" y="1124744"/>
            <a:ext cx="5222451" cy="4305300"/>
          </a:xfrm>
          <a:prstGeom prst="rect">
            <a:avLst/>
          </a:prstGeom>
        </p:spPr>
      </p:pic>
      <p:pic>
        <p:nvPicPr>
          <p:cNvPr id="3" name="Picture 2">
            <a:extLst>
              <a:ext uri="{FF2B5EF4-FFF2-40B4-BE49-F238E27FC236}">
                <a16:creationId xmlns:a16="http://schemas.microsoft.com/office/drawing/2014/main" xmlns="" id="{6AAC7693-96FF-4DF9-9325-12664D98677F}"/>
              </a:ext>
            </a:extLst>
          </p:cNvPr>
          <p:cNvPicPr/>
          <p:nvPr/>
        </p:nvPicPr>
        <p:blipFill>
          <a:blip r:embed="rId3"/>
          <a:stretch>
            <a:fillRect/>
          </a:stretch>
        </p:blipFill>
        <p:spPr>
          <a:xfrm>
            <a:off x="5364089" y="1123644"/>
            <a:ext cx="3672407" cy="4305300"/>
          </a:xfrm>
          <a:prstGeom prst="rect">
            <a:avLst/>
          </a:prstGeom>
        </p:spPr>
      </p:pic>
      <p:sp>
        <p:nvSpPr>
          <p:cNvPr id="4" name="TextBox 3"/>
          <p:cNvSpPr txBox="1"/>
          <p:nvPr/>
        </p:nvSpPr>
        <p:spPr>
          <a:xfrm>
            <a:off x="539552" y="636333"/>
            <a:ext cx="2592288" cy="477054"/>
          </a:xfrm>
          <a:prstGeom prst="rect">
            <a:avLst/>
          </a:prstGeom>
          <a:noFill/>
        </p:spPr>
        <p:txBody>
          <a:bodyPr wrap="square" rtlCol="0">
            <a:spAutoFit/>
          </a:bodyPr>
          <a:lstStyle/>
          <a:p>
            <a:r>
              <a:rPr lang="en-US" sz="2500" dirty="0" smtClean="0"/>
              <a:t>Visualizations</a:t>
            </a:r>
            <a:endParaRPr lang="en-IN" sz="2500" dirty="0"/>
          </a:p>
        </p:txBody>
      </p:sp>
    </p:spTree>
    <p:extLst>
      <p:ext uri="{BB962C8B-B14F-4D97-AF65-F5344CB8AC3E}">
        <p14:creationId xmlns:p14="http://schemas.microsoft.com/office/powerpoint/2010/main" val="3091381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3648" y="500701"/>
            <a:ext cx="4176464" cy="707886"/>
          </a:xfrm>
          <a:prstGeom prst="rect">
            <a:avLst/>
          </a:prstGeom>
          <a:noFill/>
        </p:spPr>
        <p:txBody>
          <a:bodyPr wrap="square" rtlCol="0">
            <a:spAutoFit/>
          </a:bodyPr>
          <a:lstStyle/>
          <a:p>
            <a:r>
              <a:rPr lang="en-US" sz="4000" dirty="0" smtClean="0"/>
              <a:t>Conclusion</a:t>
            </a:r>
            <a:endParaRPr lang="en-IN" sz="4000" dirty="0"/>
          </a:p>
        </p:txBody>
      </p:sp>
      <p:sp>
        <p:nvSpPr>
          <p:cNvPr id="3" name="TextBox 2"/>
          <p:cNvSpPr txBox="1"/>
          <p:nvPr/>
        </p:nvSpPr>
        <p:spPr>
          <a:xfrm>
            <a:off x="323528" y="1340768"/>
            <a:ext cx="5472608" cy="646331"/>
          </a:xfrm>
          <a:prstGeom prst="rect">
            <a:avLst/>
          </a:prstGeom>
          <a:noFill/>
        </p:spPr>
        <p:txBody>
          <a:bodyPr wrap="square" rtlCol="0">
            <a:spAutoFit/>
          </a:bodyPr>
          <a:lstStyle/>
          <a:p>
            <a:r>
              <a:rPr lang="en-US" dirty="0" smtClean="0"/>
              <a:t>Key Findings and Conclusions of the Study:</a:t>
            </a:r>
          </a:p>
          <a:p>
            <a:endParaRPr lang="en-IN" dirty="0"/>
          </a:p>
        </p:txBody>
      </p:sp>
      <p:sp>
        <p:nvSpPr>
          <p:cNvPr id="4" name="TextBox 3"/>
          <p:cNvSpPr txBox="1"/>
          <p:nvPr/>
        </p:nvSpPr>
        <p:spPr>
          <a:xfrm>
            <a:off x="539552" y="1807949"/>
            <a:ext cx="8064896" cy="4801314"/>
          </a:xfrm>
          <a:prstGeom prst="rect">
            <a:avLst/>
          </a:prstGeom>
          <a:noFill/>
        </p:spPr>
        <p:txBody>
          <a:bodyPr wrap="square" rtlCol="0">
            <a:spAutoFit/>
          </a:bodyPr>
          <a:lstStyle/>
          <a:p>
            <a:pPr marL="322650" indent="-285750" algn="just">
              <a:buFont typeface="Arial" pitchFamily="34" charset="0"/>
              <a:buChar char="•"/>
            </a:pPr>
            <a:r>
              <a:rPr lang="en-US" dirty="0">
                <a:latin typeface="Arial" panose="020B0604020202020204" pitchFamily="34" charset="0"/>
                <a:cs typeface="Arial" panose="020B0604020202020204" pitchFamily="34" charset="0"/>
              </a:rPr>
              <a:t>From the whole evaluation we can see that the maximum number of words in fake news were regarding Trump, and Clinton and we can interpret that it was due to election campaign which was held during US presential election and we know these adverse effects of the voters which were influenced by the fake news and most of the real news had said, trump and president, and fake news which was cleared by trump’s campaign, but can hardly see any clarity or real news from the side of Clinton, and due to which the impact we already saw on election results and regarding the election advertisement and news Facebook’s CEO Mark Zuckerberg also got extensively question by congress</a:t>
            </a:r>
            <a:r>
              <a:rPr lang="en-US" dirty="0" smtClean="0">
                <a:latin typeface="Arial" panose="020B0604020202020204" pitchFamily="34" charset="0"/>
                <a:cs typeface="Arial" panose="020B0604020202020204" pitchFamily="34" charset="0"/>
              </a:rPr>
              <a:t>.</a:t>
            </a:r>
          </a:p>
          <a:p>
            <a:pPr marL="36900" algn="just"/>
            <a:endParaRPr lang="en-US" dirty="0">
              <a:latin typeface="Arial" panose="020B0604020202020204" pitchFamily="34" charset="0"/>
              <a:cs typeface="Arial" panose="020B0604020202020204" pitchFamily="34" charset="0"/>
            </a:endParaRPr>
          </a:p>
          <a:p>
            <a:pPr marL="322650" indent="-285750" algn="just">
              <a:buFont typeface="Arial" pitchFamily="34" charset="0"/>
              <a:buChar char="•"/>
            </a:pPr>
            <a:r>
              <a:rPr lang="en-IN" dirty="0">
                <a:latin typeface="Arial" panose="020B0604020202020204" pitchFamily="34" charset="0"/>
                <a:ea typeface="Calibri" panose="020F0502020204030204" pitchFamily="34" charset="0"/>
                <a:cs typeface="Times New Roman" panose="02020603050405020304" pitchFamily="18" charset="0"/>
              </a:rPr>
              <a:t>So, from the words frequency chart we can clearly see that most of the news were related to US presential election between Trump and Clinton, and by implementing passive aggressive algorithms we can see that the we have achieved a good score as it calculates the errors and updates its own learning rate which makes our model more reliable.</a:t>
            </a:r>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63137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908720"/>
            <a:ext cx="7992888" cy="4321824"/>
          </a:xfrm>
          <a:prstGeom prst="rect">
            <a:avLst/>
          </a:prstGeom>
          <a:noFill/>
        </p:spPr>
        <p:txBody>
          <a:bodyPr wrap="square" rtlCol="0">
            <a:spAutoFit/>
          </a:bodyPr>
          <a:lstStyle/>
          <a:p>
            <a:r>
              <a:rPr lang="en-IN" sz="2500" b="1" dirty="0" smtClean="0"/>
              <a:t>Limitations of this work and Scope for Future Work</a:t>
            </a:r>
          </a:p>
          <a:p>
            <a:pPr marL="742950" indent="-285750" algn="just">
              <a:lnSpc>
                <a:spcPct val="107000"/>
              </a:lnSpc>
              <a:spcAft>
                <a:spcPts val="800"/>
              </a:spcAft>
              <a:buFont typeface="Arial" pitchFamily="34" charset="0"/>
              <a:buChar char="•"/>
            </a:pPr>
            <a:r>
              <a:rPr lang="en-IN" dirty="0">
                <a:latin typeface="Arial" panose="020B0604020202020204" pitchFamily="34" charset="0"/>
                <a:ea typeface="Calibri" panose="020F0502020204030204" pitchFamily="34" charset="0"/>
                <a:cs typeface="Times New Roman" panose="02020603050405020304" pitchFamily="18" charset="0"/>
              </a:rPr>
              <a:t>There were many limitations which training the models as I was trying to train all ensemble algorithms and SVC and KNN but they failed to provide better result and was taking a lot of time more than 72 hours to evaluate due the dataset as it was large.</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742950" indent="-285750" algn="just">
              <a:lnSpc>
                <a:spcPct val="107000"/>
              </a:lnSpc>
              <a:spcAft>
                <a:spcPts val="800"/>
              </a:spcAft>
              <a:buFont typeface="Arial" pitchFamily="34" charset="0"/>
              <a:buChar char="•"/>
            </a:pPr>
            <a:r>
              <a:rPr lang="en-IN" dirty="0">
                <a:latin typeface="Arial" panose="020B0604020202020204" pitchFamily="34" charset="0"/>
                <a:ea typeface="Calibri" panose="020F0502020204030204" pitchFamily="34" charset="0"/>
                <a:cs typeface="Times New Roman" panose="02020603050405020304" pitchFamily="18" charset="0"/>
              </a:rPr>
              <a:t>Future scope of work will be definitely to implemented hyper </a:t>
            </a:r>
            <a:r>
              <a:rPr lang="en-IN" dirty="0" smtClean="0">
                <a:latin typeface="Arial" panose="020B0604020202020204" pitchFamily="34" charset="0"/>
                <a:ea typeface="Calibri" panose="020F0502020204030204" pitchFamily="34" charset="0"/>
                <a:cs typeface="Times New Roman" panose="02020603050405020304" pitchFamily="18" charset="0"/>
              </a:rPr>
              <a:t>tuning </a:t>
            </a:r>
            <a:r>
              <a:rPr lang="en-IN" dirty="0">
                <a:latin typeface="Arial" panose="020B0604020202020204" pitchFamily="34" charset="0"/>
                <a:ea typeface="Calibri" panose="020F0502020204030204" pitchFamily="34" charset="0"/>
                <a:cs typeface="Times New Roman" panose="02020603050405020304" pitchFamily="18" charset="0"/>
              </a:rPr>
              <a:t>the algorithms might give better results, but as per research scholars Passive Aggressive classifier works best for fake news classification.</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742950" indent="-285750" algn="just">
              <a:lnSpc>
                <a:spcPct val="107000"/>
              </a:lnSpc>
              <a:spcAft>
                <a:spcPts val="800"/>
              </a:spcAft>
              <a:buFont typeface="Arial" pitchFamily="34" charset="0"/>
              <a:buChar char="•"/>
            </a:pPr>
            <a:r>
              <a:rPr lang="en-IN" dirty="0">
                <a:latin typeface="Arial" panose="020B0604020202020204" pitchFamily="34" charset="0"/>
                <a:ea typeface="Calibri" panose="020F0502020204030204" pitchFamily="34" charset="0"/>
                <a:cs typeface="Times New Roman" panose="02020603050405020304" pitchFamily="18" charset="0"/>
              </a:rPr>
              <a:t>However, wanted to try creating training batches as we did for deep learning as it was taking a lot time to train keeping test set completely aside till we train the whole model but due to short time and lack of computational power was unable to implement. </a:t>
            </a:r>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78552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Problem Statement</a:t>
            </a:r>
            <a:endParaRPr lang="en-IN" dirty="0"/>
          </a:p>
        </p:txBody>
      </p:sp>
      <p:sp>
        <p:nvSpPr>
          <p:cNvPr id="3" name="Content Placeholder 2"/>
          <p:cNvSpPr>
            <a:spLocks noGrp="1"/>
          </p:cNvSpPr>
          <p:nvPr>
            <p:ph idx="1"/>
          </p:nvPr>
        </p:nvSpPr>
        <p:spPr>
          <a:xfrm>
            <a:off x="457200" y="1600200"/>
            <a:ext cx="8229600" cy="4781128"/>
          </a:xfrm>
        </p:spPr>
        <p:txBody>
          <a:bodyPr>
            <a:normAutofit fontScale="92500" lnSpcReduction="10000"/>
          </a:bodyPr>
          <a:lstStyle/>
          <a:p>
            <a:pPr>
              <a:buFont typeface="Wingdings" pitchFamily="2" charset="2"/>
              <a:buChar char="q"/>
            </a:pPr>
            <a:r>
              <a:rPr lang="en-US" dirty="0" smtClean="0"/>
              <a:t>Business Problem Framing</a:t>
            </a:r>
          </a:p>
          <a:p>
            <a:pPr marL="36900" indent="0" algn="just">
              <a:buNone/>
            </a:pPr>
            <a:r>
              <a:rPr lang="en-US" dirty="0" smtClean="0"/>
              <a:t> </a:t>
            </a:r>
            <a:r>
              <a:rPr lang="en-IN" sz="1800" dirty="0" smtClean="0">
                <a:effectLst/>
                <a:latin typeface="Arial" pitchFamily="34" charset="0"/>
                <a:ea typeface="Calibri" panose="020F0502020204030204" pitchFamily="34" charset="0"/>
                <a:cs typeface="Arial" pitchFamily="34" charset="0"/>
              </a:rPr>
              <a:t>The project is concerned with identifying a solution that could be used to detect and ﬁlter out sites   containing fake news for purpose of helping users to avoid being lured by click bait. It is imperative that such solutions are identiﬁed as they will prove to be useful to both readers and tech companies involved in the issue.</a:t>
            </a:r>
          </a:p>
          <a:p>
            <a:pPr>
              <a:buFont typeface="Wingdings" pitchFamily="2" charset="2"/>
              <a:buChar char="q"/>
            </a:pPr>
            <a:r>
              <a:rPr lang="en-IN" dirty="0" smtClean="0"/>
              <a:t>Conceptual Background of the Domain Problem</a:t>
            </a:r>
          </a:p>
          <a:p>
            <a:pPr marL="36900" indent="0" algn="just">
              <a:buNone/>
            </a:pPr>
            <a:r>
              <a:rPr lang="en-US" sz="1800" dirty="0">
                <a:latin typeface="Arial" pitchFamily="34" charset="0"/>
                <a:ea typeface="Calibri" panose="020F0502020204030204" pitchFamily="34" charset="0"/>
                <a:cs typeface="Arial" pitchFamily="34" charset="0"/>
              </a:rPr>
              <a:t>The idea of fake news is not a novel concept. Notably, the idea has been in existence even before the emergence of the Internet as publishers used false and misleading information to further their interests. Following the advent of the web, more and more consumers began forsaking the traditional media channels used to disseminate information for online platforms. Not only does the latter alternative allow users to access a variety of publications in one sitting, but it is also more convenience and faster. The development, however, came with a redeﬁned concept of fake news as content publishers began using what has come to be commonly referred to as a clickbait.</a:t>
            </a:r>
            <a:endParaRPr lang="en-IN" sz="1800" dirty="0">
              <a:latin typeface="Arial" pitchFamily="34" charset="0"/>
              <a:ea typeface="Calibri" panose="020F0502020204030204" pitchFamily="34" charset="0"/>
              <a:cs typeface="Arial" pitchFamily="34" charset="0"/>
            </a:endParaRPr>
          </a:p>
          <a:p>
            <a:pPr marL="36900" indent="0" algn="just">
              <a:buNone/>
            </a:pPr>
            <a:endParaRPr lang="en-IN" sz="1800" dirty="0">
              <a:latin typeface="Arial" pitchFamily="34" charset="0"/>
              <a:ea typeface="Calibri" panose="020F0502020204030204" pitchFamily="34" charset="0"/>
              <a:cs typeface="Arial" pitchFamily="34" charset="0"/>
            </a:endParaRPr>
          </a:p>
        </p:txBody>
      </p:sp>
    </p:spTree>
    <p:extLst>
      <p:ext uri="{BB962C8B-B14F-4D97-AF65-F5344CB8AC3E}">
        <p14:creationId xmlns:p14="http://schemas.microsoft.com/office/powerpoint/2010/main" val="377489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908721"/>
            <a:ext cx="7772400" cy="504055"/>
          </a:xfrm>
        </p:spPr>
        <p:txBody>
          <a:bodyPr>
            <a:normAutofit fontScale="90000"/>
          </a:bodyPr>
          <a:lstStyle/>
          <a:p>
            <a:pPr algn="l"/>
            <a:r>
              <a:rPr lang="en-IN" b="1" dirty="0" smtClean="0"/>
              <a:t>Analytical Problem Framing</a:t>
            </a:r>
            <a:r>
              <a:rPr lang="en-IN" dirty="0" smtClean="0"/>
              <a:t>:</a:t>
            </a:r>
            <a:endParaRPr lang="en-IN" dirty="0"/>
          </a:p>
        </p:txBody>
      </p:sp>
      <p:sp>
        <p:nvSpPr>
          <p:cNvPr id="3" name="Subtitle 2"/>
          <p:cNvSpPr>
            <a:spLocks noGrp="1"/>
          </p:cNvSpPr>
          <p:nvPr>
            <p:ph type="subTitle" idx="1"/>
          </p:nvPr>
        </p:nvSpPr>
        <p:spPr>
          <a:xfrm>
            <a:off x="3275856" y="2492896"/>
            <a:ext cx="5184576" cy="3312368"/>
          </a:xfrm>
        </p:spPr>
        <p:txBody>
          <a:bodyPr>
            <a:noAutofit/>
          </a:bodyPr>
          <a:lstStyle/>
          <a:p>
            <a:pPr algn="just"/>
            <a:r>
              <a:rPr lang="en-IN" sz="2000" dirty="0" smtClean="0">
                <a:solidFill>
                  <a:schemeClr val="tx1"/>
                </a:solidFill>
                <a:effectLst/>
                <a:latin typeface="Arial" panose="020B0604020202020204" pitchFamily="34" charset="0"/>
                <a:ea typeface="Calibri" panose="020F0502020204030204" pitchFamily="34" charset="0"/>
              </a:rPr>
              <a:t>From the above we can see that length of headlines and news and their statistical summary, so left side table is for headline and we can see that the average length of headlines is 72 and minimum length is 3 and max length is 456, and on right side table is for news, and we can see that the average is 4552, and minimum length is 1 and maximum length is 142961, so some news can be genuine, so we can’t consider them outliers.</a:t>
            </a:r>
            <a:endParaRPr lang="en-IN" sz="2000" dirty="0">
              <a:solidFill>
                <a:schemeClr val="tx1"/>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647" y="2492896"/>
            <a:ext cx="2520280"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716016" y="3212976"/>
            <a:ext cx="3024336" cy="369332"/>
          </a:xfrm>
          <a:prstGeom prst="rect">
            <a:avLst/>
          </a:prstGeom>
          <a:noFill/>
        </p:spPr>
        <p:txBody>
          <a:bodyPr wrap="square" rtlCol="0">
            <a:spAutoFit/>
          </a:bodyPr>
          <a:lstStyle/>
          <a:p>
            <a:endParaRPr lang="en-IN" dirty="0"/>
          </a:p>
        </p:txBody>
      </p:sp>
      <p:sp>
        <p:nvSpPr>
          <p:cNvPr id="6" name="TextBox 5"/>
          <p:cNvSpPr txBox="1"/>
          <p:nvPr/>
        </p:nvSpPr>
        <p:spPr>
          <a:xfrm>
            <a:off x="1403648" y="4293096"/>
            <a:ext cx="184731" cy="369332"/>
          </a:xfrm>
          <a:prstGeom prst="rect">
            <a:avLst/>
          </a:prstGeom>
          <a:noFill/>
        </p:spPr>
        <p:txBody>
          <a:bodyPr wrap="none" rtlCol="0">
            <a:spAutoFit/>
          </a:bodyPr>
          <a:lstStyle/>
          <a:p>
            <a:endParaRPr lang="en-IN" dirty="0"/>
          </a:p>
        </p:txBody>
      </p:sp>
      <p:sp>
        <p:nvSpPr>
          <p:cNvPr id="7" name="TextBox 6"/>
          <p:cNvSpPr txBox="1"/>
          <p:nvPr/>
        </p:nvSpPr>
        <p:spPr>
          <a:xfrm>
            <a:off x="683568" y="1844824"/>
            <a:ext cx="6480720" cy="369332"/>
          </a:xfrm>
          <a:prstGeom prst="rect">
            <a:avLst/>
          </a:prstGeom>
          <a:noFill/>
        </p:spPr>
        <p:txBody>
          <a:bodyPr wrap="square" rtlCol="0">
            <a:spAutoFit/>
          </a:bodyPr>
          <a:lstStyle/>
          <a:p>
            <a:pPr marL="285750" indent="-285750">
              <a:buFont typeface="Wingdings" pitchFamily="2" charset="2"/>
              <a:buChar char="q"/>
            </a:pPr>
            <a:r>
              <a:rPr lang="en-IN" dirty="0" smtClean="0">
                <a:effectLst/>
                <a:latin typeface="Calibri" panose="020F0502020204030204" pitchFamily="34" charset="0"/>
                <a:ea typeface="Calibri" panose="020F0502020204030204" pitchFamily="34" charset="0"/>
                <a:cs typeface="Times New Roman" panose="02020603050405020304" pitchFamily="18" charset="0"/>
              </a:rPr>
              <a:t>Mathematical/ Analytical Modelling of the Problem</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40143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Data Pre-processing Done</a:t>
            </a:r>
            <a:endParaRPr lang="en-IN" dirty="0"/>
          </a:p>
        </p:txBody>
      </p:sp>
      <p:sp>
        <p:nvSpPr>
          <p:cNvPr id="3" name="Content Placeholder 2"/>
          <p:cNvSpPr>
            <a:spLocks noGrp="1"/>
          </p:cNvSpPr>
          <p:nvPr>
            <p:ph idx="1"/>
          </p:nvPr>
        </p:nvSpPr>
        <p:spPr/>
        <p:txBody>
          <a:bodyPr>
            <a:normAutofit/>
          </a:bodyPr>
          <a:lstStyle/>
          <a:p>
            <a:pPr algn="just">
              <a:buFont typeface="Wingdings" pitchFamily="2" charset="2"/>
              <a:buChar char="v"/>
            </a:pPr>
            <a:r>
              <a:rPr lang="en-US" sz="2000" dirty="0" smtClean="0">
                <a:latin typeface="Arial" panose="020B0604020202020204" pitchFamily="34" charset="0"/>
                <a:cs typeface="Arial" panose="020B0604020202020204" pitchFamily="34" charset="0"/>
              </a:rPr>
              <a:t>Converted the given text to string and lower case, so even if we get numeric values we can treat it like a string.</a:t>
            </a:r>
          </a:p>
          <a:p>
            <a:pPr algn="just">
              <a:buFont typeface="Wingdings" pitchFamily="2" charset="2"/>
              <a:buChar char="v"/>
            </a:pPr>
            <a:r>
              <a:rPr lang="en-US" sz="2000" dirty="0" smtClean="0">
                <a:latin typeface="Arial" panose="020B0604020202020204" pitchFamily="34" charset="0"/>
                <a:cs typeface="Arial" panose="020B0604020202020204" pitchFamily="34" charset="0"/>
              </a:rPr>
              <a:t>Removed special characters and spaces and tokenized the word using </a:t>
            </a:r>
            <a:r>
              <a:rPr lang="en-US" sz="2000" dirty="0" smtClean="0">
                <a:latin typeface="Arial" panose="020B0604020202020204" pitchFamily="34" charset="0"/>
                <a:cs typeface="Arial" panose="020B0604020202020204" pitchFamily="34" charset="0"/>
              </a:rPr>
              <a:t>RegexpTokenizer</a:t>
            </a:r>
            <a:r>
              <a:rPr lang="en-US" sz="2000" dirty="0" smtClean="0">
                <a:latin typeface="Arial" panose="020B0604020202020204" pitchFamily="34" charset="0"/>
                <a:cs typeface="Arial" panose="020B0604020202020204" pitchFamily="34" charset="0"/>
              </a:rPr>
              <a:t>.</a:t>
            </a:r>
          </a:p>
          <a:p>
            <a:pPr algn="just">
              <a:buFont typeface="Wingdings" pitchFamily="2" charset="2"/>
              <a:buChar char="v"/>
            </a:pPr>
            <a:r>
              <a:rPr lang="en-US" sz="2000" dirty="0" smtClean="0">
                <a:latin typeface="Arial" panose="020B0604020202020204" pitchFamily="34" charset="0"/>
                <a:cs typeface="Arial" panose="020B0604020202020204" pitchFamily="34" charset="0"/>
              </a:rPr>
              <a:t>Removing stop words and implemented </a:t>
            </a:r>
            <a:r>
              <a:rPr lang="en-US" sz="2000" dirty="0" smtClean="0">
                <a:latin typeface="Arial" panose="020B0604020202020204" pitchFamily="34" charset="0"/>
                <a:cs typeface="Arial" panose="020B0604020202020204" pitchFamily="34" charset="0"/>
              </a:rPr>
              <a:t>WordNet</a:t>
            </a:r>
            <a:r>
              <a:rPr lang="en-US"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Lemmatizer</a:t>
            </a:r>
            <a:r>
              <a:rPr lang="en-US" sz="2000" dirty="0" smtClean="0">
                <a:latin typeface="Arial" panose="020B0604020202020204" pitchFamily="34" charset="0"/>
                <a:cs typeface="Arial" panose="020B0604020202020204" pitchFamily="34" charset="0"/>
              </a:rPr>
              <a:t> and porter stemmer to further clean the data.</a:t>
            </a:r>
          </a:p>
          <a:p>
            <a:pPr algn="just">
              <a:buFont typeface="Wingdings" pitchFamily="2" charset="2"/>
              <a:buChar char="v"/>
            </a:pPr>
            <a:r>
              <a:rPr lang="en-US" sz="2000" dirty="0" smtClean="0">
                <a:latin typeface="Arial" panose="020B0604020202020204" pitchFamily="34" charset="0"/>
                <a:cs typeface="Arial" panose="020B0604020202020204" pitchFamily="34" charset="0"/>
              </a:rPr>
              <a:t>Joined the filter words and created a new column as Full News and stored all the filter words into that column.</a:t>
            </a:r>
          </a:p>
          <a:p>
            <a:pPr algn="just">
              <a:buFont typeface="Wingdings" pitchFamily="2" charset="2"/>
              <a:buChar char="v"/>
            </a:pPr>
            <a:r>
              <a:rPr lang="en-US" sz="2000" dirty="0" smtClean="0">
                <a:latin typeface="Arial" panose="020B0604020202020204" pitchFamily="34" charset="0"/>
                <a:cs typeface="Arial" panose="020B0604020202020204" pitchFamily="34" charset="0"/>
              </a:rPr>
              <a:t>Implemented TFIDF </a:t>
            </a:r>
            <a:r>
              <a:rPr lang="en-US" sz="2000" dirty="0" smtClean="0">
                <a:latin typeface="Arial" panose="020B0604020202020204" pitchFamily="34" charset="0"/>
                <a:cs typeface="Arial" panose="020B0604020202020204" pitchFamily="34" charset="0"/>
              </a:rPr>
              <a:t>vectorizer</a:t>
            </a:r>
            <a:r>
              <a:rPr lang="en-US" sz="2000" dirty="0" smtClean="0">
                <a:latin typeface="Arial" panose="020B0604020202020204" pitchFamily="34" charset="0"/>
                <a:cs typeface="Arial" panose="020B0604020202020204" pitchFamily="34" charset="0"/>
              </a:rPr>
              <a:t> to convert the text into vectors.</a:t>
            </a:r>
          </a:p>
          <a:p>
            <a:pPr algn="just">
              <a:buFont typeface="Wingdings" pitchFamily="2" charset="2"/>
              <a:buChar char="v"/>
            </a:pPr>
            <a:r>
              <a:rPr lang="en-US" sz="2000" dirty="0" smtClean="0">
                <a:latin typeface="Arial" panose="020B0604020202020204" pitchFamily="34" charset="0"/>
                <a:cs typeface="Arial" panose="020B0604020202020204" pitchFamily="34" charset="0"/>
              </a:rPr>
              <a:t>Splitted</a:t>
            </a:r>
            <a:r>
              <a:rPr lang="en-US" sz="2000" dirty="0" smtClean="0">
                <a:latin typeface="Arial" panose="020B0604020202020204" pitchFamily="34" charset="0"/>
                <a:cs typeface="Arial" panose="020B0604020202020204" pitchFamily="34" charset="0"/>
              </a:rPr>
              <a:t> the dataset into test train.</a:t>
            </a:r>
          </a:p>
          <a:p>
            <a:pPr algn="just">
              <a:buFont typeface="Wingdings" pitchFamily="2" charset="2"/>
              <a:buChar char="v"/>
            </a:pPr>
            <a:r>
              <a:rPr lang="en-US" sz="2000" dirty="0" smtClean="0">
                <a:latin typeface="Arial" panose="020B0604020202020204" pitchFamily="34" charset="0"/>
                <a:cs typeface="Arial" panose="020B0604020202020204" pitchFamily="34" charset="0"/>
              </a:rPr>
              <a:t>Implemented various Machine Learning Algorithms and compared different models in it, and selected best model.</a:t>
            </a:r>
          </a:p>
          <a:p>
            <a:pPr algn="just">
              <a:buFont typeface="Wingdings" pitchFamily="2" charset="2"/>
              <a:buChar char="v"/>
            </a:pPr>
            <a:endParaRPr lang="en-IN" sz="2000" dirty="0"/>
          </a:p>
        </p:txBody>
      </p:sp>
    </p:spTree>
    <p:extLst>
      <p:ext uri="{BB962C8B-B14F-4D97-AF65-F5344CB8AC3E}">
        <p14:creationId xmlns:p14="http://schemas.microsoft.com/office/powerpoint/2010/main" val="3011287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6">
            <a:extLst>
              <a:ext uri="{FF2B5EF4-FFF2-40B4-BE49-F238E27FC236}">
                <a16:creationId xmlns:a16="http://schemas.microsoft.com/office/drawing/2014/main" xmlns="" id="{B291B46D-C7DD-4958-855A-DDF57F11958C}"/>
              </a:ext>
            </a:extLst>
          </p:cNvPr>
          <p:cNvPicPr>
            <a:picLocks/>
          </p:cNvPicPr>
          <p:nvPr/>
        </p:nvPicPr>
        <p:blipFill>
          <a:blip r:embed="rId2"/>
          <a:stretch>
            <a:fillRect/>
          </a:stretch>
        </p:blipFill>
        <p:spPr>
          <a:xfrm>
            <a:off x="76086" y="587915"/>
            <a:ext cx="4059099" cy="2193013"/>
          </a:xfrm>
          <a:prstGeom prst="rect">
            <a:avLst/>
          </a:prstGeom>
        </p:spPr>
      </p:pic>
      <p:pic>
        <p:nvPicPr>
          <p:cNvPr id="3" name="Picture 2">
            <a:extLst>
              <a:ext uri="{FF2B5EF4-FFF2-40B4-BE49-F238E27FC236}">
                <a16:creationId xmlns:a16="http://schemas.microsoft.com/office/drawing/2014/main" xmlns="" id="{3AFFF18A-8A9E-4095-B528-607CAEB40BA3}"/>
              </a:ext>
            </a:extLst>
          </p:cNvPr>
          <p:cNvPicPr/>
          <p:nvPr/>
        </p:nvPicPr>
        <p:blipFill>
          <a:blip r:embed="rId3"/>
          <a:stretch>
            <a:fillRect/>
          </a:stretch>
        </p:blipFill>
        <p:spPr>
          <a:xfrm>
            <a:off x="4283968" y="501775"/>
            <a:ext cx="4464496" cy="1728193"/>
          </a:xfrm>
          <a:prstGeom prst="rect">
            <a:avLst/>
          </a:prstGeom>
        </p:spPr>
      </p:pic>
      <p:pic>
        <p:nvPicPr>
          <p:cNvPr id="4" name="Picture 3">
            <a:extLst>
              <a:ext uri="{FF2B5EF4-FFF2-40B4-BE49-F238E27FC236}">
                <a16:creationId xmlns:a16="http://schemas.microsoft.com/office/drawing/2014/main" xmlns="" id="{B2341CF5-CA62-4B60-A7B9-EE45349A0562}"/>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300554" y="3212976"/>
            <a:ext cx="3335341" cy="1817370"/>
          </a:xfrm>
          <a:prstGeom prst="rect">
            <a:avLst/>
          </a:prstGeom>
        </p:spPr>
      </p:pic>
      <p:pic>
        <p:nvPicPr>
          <p:cNvPr id="5" name="Picture 4">
            <a:extLst>
              <a:ext uri="{FF2B5EF4-FFF2-40B4-BE49-F238E27FC236}">
                <a16:creationId xmlns:a16="http://schemas.microsoft.com/office/drawing/2014/main" xmlns="" id="{2AF5259C-1544-453A-9AD7-E1FF9720E88C}"/>
              </a:ext>
            </a:extLst>
          </p:cNvPr>
          <p:cNvPicPr/>
          <p:nvPr/>
        </p:nvPicPr>
        <p:blipFill>
          <a:blip r:embed="rId5"/>
          <a:stretch>
            <a:fillRect/>
          </a:stretch>
        </p:blipFill>
        <p:spPr>
          <a:xfrm>
            <a:off x="4427984" y="3104093"/>
            <a:ext cx="3744415" cy="1800225"/>
          </a:xfrm>
          <a:prstGeom prst="rect">
            <a:avLst/>
          </a:prstGeom>
        </p:spPr>
      </p:pic>
      <p:sp>
        <p:nvSpPr>
          <p:cNvPr id="6" name="TextBox 5"/>
          <p:cNvSpPr txBox="1"/>
          <p:nvPr/>
        </p:nvSpPr>
        <p:spPr>
          <a:xfrm>
            <a:off x="233427" y="2780928"/>
            <a:ext cx="3744415" cy="646331"/>
          </a:xfrm>
          <a:prstGeom prst="rect">
            <a:avLst/>
          </a:prstGeom>
          <a:noFill/>
        </p:spPr>
        <p:txBody>
          <a:bodyPr wrap="square" rtlCol="0">
            <a:spAutoFit/>
          </a:bodyPr>
          <a:lstStyle/>
          <a:p>
            <a:r>
              <a:rPr lang="en-IN" b="1" dirty="0">
                <a:latin typeface="Arial" panose="020B0604020202020204" pitchFamily="34" charset="0"/>
                <a:ea typeface="Calibri" panose="020F0502020204030204" pitchFamily="34" charset="0"/>
              </a:rPr>
              <a:t>Fake News words Frequency</a:t>
            </a:r>
            <a:endParaRPr lang="en-IN" dirty="0" smtClean="0"/>
          </a:p>
          <a:p>
            <a:endParaRPr lang="en-IN" dirty="0"/>
          </a:p>
        </p:txBody>
      </p:sp>
      <p:sp>
        <p:nvSpPr>
          <p:cNvPr id="7" name="TextBox 6"/>
          <p:cNvSpPr txBox="1"/>
          <p:nvPr/>
        </p:nvSpPr>
        <p:spPr>
          <a:xfrm>
            <a:off x="4636314" y="2334822"/>
            <a:ext cx="3536085" cy="646331"/>
          </a:xfrm>
          <a:prstGeom prst="rect">
            <a:avLst/>
          </a:prstGeom>
          <a:noFill/>
        </p:spPr>
        <p:txBody>
          <a:bodyPr wrap="square" rtlCol="0">
            <a:spAutoFit/>
          </a:bodyPr>
          <a:lstStyle/>
          <a:p>
            <a:r>
              <a:rPr lang="en-IN" b="1" dirty="0">
                <a:latin typeface="Arial" panose="020B0604020202020204" pitchFamily="34" charset="0"/>
                <a:ea typeface="Calibri" panose="020F0502020204030204" pitchFamily="34" charset="0"/>
              </a:rPr>
              <a:t>Real News words Frequency</a:t>
            </a:r>
            <a:endParaRPr lang="en-IN" dirty="0" smtClean="0"/>
          </a:p>
          <a:p>
            <a:endParaRPr lang="en-IN" dirty="0"/>
          </a:p>
        </p:txBody>
      </p:sp>
      <p:sp>
        <p:nvSpPr>
          <p:cNvPr id="8" name="TextBox 7"/>
          <p:cNvSpPr txBox="1"/>
          <p:nvPr/>
        </p:nvSpPr>
        <p:spPr>
          <a:xfrm>
            <a:off x="233958" y="5064619"/>
            <a:ext cx="2609850" cy="600164"/>
          </a:xfrm>
          <a:prstGeom prst="rect">
            <a:avLst/>
          </a:prstGeom>
          <a:noFill/>
        </p:spPr>
        <p:txBody>
          <a:bodyPr wrap="square" rtlCol="0">
            <a:spAutoFit/>
          </a:bodyPr>
          <a:lstStyle/>
          <a:p>
            <a:r>
              <a:rPr lang="en-IN" sz="1500" b="1" dirty="0" smtClean="0">
                <a:latin typeface="Arial" panose="020B0604020202020204" pitchFamily="34" charset="0"/>
                <a:ea typeface="Calibri" panose="020F0502020204030204" pitchFamily="34" charset="0"/>
              </a:rPr>
              <a:t>Fake News word Cloud</a:t>
            </a:r>
            <a:endParaRPr lang="en-IN" sz="1500" dirty="0" smtClean="0"/>
          </a:p>
          <a:p>
            <a:endParaRPr lang="en-IN" dirty="0"/>
          </a:p>
        </p:txBody>
      </p:sp>
      <p:sp>
        <p:nvSpPr>
          <p:cNvPr id="9" name="TextBox 8"/>
          <p:cNvSpPr txBox="1"/>
          <p:nvPr/>
        </p:nvSpPr>
        <p:spPr>
          <a:xfrm>
            <a:off x="4922853" y="4907722"/>
            <a:ext cx="3096344" cy="646331"/>
          </a:xfrm>
          <a:prstGeom prst="rect">
            <a:avLst/>
          </a:prstGeom>
          <a:noFill/>
        </p:spPr>
        <p:txBody>
          <a:bodyPr wrap="square" rtlCol="0">
            <a:spAutoFit/>
          </a:bodyPr>
          <a:lstStyle/>
          <a:p>
            <a:r>
              <a:rPr lang="en-IN" b="1" dirty="0">
                <a:latin typeface="Arial" panose="020B0604020202020204" pitchFamily="34" charset="0"/>
                <a:ea typeface="Calibri" panose="020F0502020204030204" pitchFamily="34" charset="0"/>
              </a:rPr>
              <a:t>Real News word Cloud</a:t>
            </a:r>
            <a:endParaRPr lang="en-IN" dirty="0" smtClean="0"/>
          </a:p>
          <a:p>
            <a:endParaRPr lang="en-IN" dirty="0"/>
          </a:p>
        </p:txBody>
      </p:sp>
      <p:sp>
        <p:nvSpPr>
          <p:cNvPr id="10" name="TextBox 9"/>
          <p:cNvSpPr txBox="1"/>
          <p:nvPr/>
        </p:nvSpPr>
        <p:spPr>
          <a:xfrm>
            <a:off x="611560" y="5495022"/>
            <a:ext cx="7920880" cy="1400383"/>
          </a:xfrm>
          <a:prstGeom prst="rect">
            <a:avLst/>
          </a:prstGeom>
          <a:noFill/>
        </p:spPr>
        <p:txBody>
          <a:bodyPr wrap="square" rtlCol="0">
            <a:spAutoFit/>
          </a:bodyPr>
          <a:lstStyle/>
          <a:p>
            <a:pPr algn="just"/>
            <a:r>
              <a:rPr lang="en-IN" sz="1500" dirty="0">
                <a:latin typeface="Arial" panose="020B0604020202020204" pitchFamily="34" charset="0"/>
                <a:ea typeface="Calibri" panose="020F0502020204030204" pitchFamily="34" charset="0"/>
                <a:cs typeface="Times New Roman" panose="02020603050405020304" pitchFamily="18" charset="0"/>
              </a:rPr>
              <a:t>From the above we can see that most frequent words on both labels and we can observe the words which are leading to fake new are trump, Clinton, people, one, would, </a:t>
            </a:r>
            <a:r>
              <a:rPr lang="en-IN" sz="1500" dirty="0">
                <a:latin typeface="Arial" panose="020B0604020202020204" pitchFamily="34" charset="0"/>
                <a:ea typeface="Calibri" panose="020F0502020204030204" pitchFamily="34" charset="0"/>
                <a:cs typeface="Times New Roman" panose="02020603050405020304" pitchFamily="18" charset="0"/>
              </a:rPr>
              <a:t>etc</a:t>
            </a:r>
            <a:r>
              <a:rPr lang="en-IN" sz="1500" dirty="0">
                <a:latin typeface="Arial" panose="020B0604020202020204" pitchFamily="34" charset="0"/>
                <a:ea typeface="Calibri" panose="020F0502020204030204" pitchFamily="34" charset="0"/>
                <a:cs typeface="Times New Roman" panose="02020603050405020304" pitchFamily="18" charset="0"/>
              </a:rPr>
              <a:t> and words which are leading to real news are said, trump, would, one, people, </a:t>
            </a:r>
            <a:r>
              <a:rPr lang="en-IN" sz="1500" dirty="0">
                <a:latin typeface="Arial" panose="020B0604020202020204" pitchFamily="34" charset="0"/>
                <a:ea typeface="Calibri" panose="020F0502020204030204" pitchFamily="34" charset="0"/>
                <a:cs typeface="Times New Roman" panose="02020603050405020304" pitchFamily="18" charset="0"/>
              </a:rPr>
              <a:t>etc</a:t>
            </a:r>
            <a:r>
              <a:rPr lang="en-IN" sz="1500" dirty="0">
                <a:latin typeface="Arial" panose="020B0604020202020204" pitchFamily="34" charset="0"/>
                <a:ea typeface="Calibri" panose="020F0502020204030204" pitchFamily="34" charset="0"/>
                <a:cs typeface="Times New Roman" panose="02020603050405020304" pitchFamily="18" charset="0"/>
              </a:rPr>
              <a:t>, so we  can clearly see that above dataset extensively deals with news around US presidential elections between Trump and Clinton.</a:t>
            </a:r>
            <a:endParaRPr lang="en-IN" sz="1500" dirty="0">
              <a:latin typeface="Calibri" panose="020F0502020204030204" pitchFamily="34" charset="0"/>
              <a:ea typeface="Calibri" panose="020F0502020204030204" pitchFamily="34" charset="0"/>
              <a:cs typeface="Times New Roman" panose="02020603050405020304" pitchFamily="18" charset="0"/>
            </a:endParaRPr>
          </a:p>
          <a:p>
            <a:endParaRPr lang="en-IN" sz="1000" dirty="0"/>
          </a:p>
        </p:txBody>
      </p:sp>
      <p:sp>
        <p:nvSpPr>
          <p:cNvPr id="11" name="TextBox 10"/>
          <p:cNvSpPr txBox="1"/>
          <p:nvPr/>
        </p:nvSpPr>
        <p:spPr>
          <a:xfrm>
            <a:off x="211188" y="132443"/>
            <a:ext cx="7263621" cy="477054"/>
          </a:xfrm>
          <a:prstGeom prst="rect">
            <a:avLst/>
          </a:prstGeom>
          <a:noFill/>
        </p:spPr>
        <p:txBody>
          <a:bodyPr wrap="square" rtlCol="0">
            <a:spAutoFit/>
          </a:bodyPr>
          <a:lstStyle/>
          <a:p>
            <a:r>
              <a:rPr lang="en-US" sz="2500" dirty="0" smtClean="0"/>
              <a:t>Data Inputs- Logic- Output Relationships:</a:t>
            </a:r>
            <a:endParaRPr lang="en-IN" sz="2500" dirty="0"/>
          </a:p>
        </p:txBody>
      </p:sp>
    </p:spTree>
    <p:extLst>
      <p:ext uri="{BB962C8B-B14F-4D97-AF65-F5344CB8AC3E}">
        <p14:creationId xmlns:p14="http://schemas.microsoft.com/office/powerpoint/2010/main" val="3547629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372367"/>
            <a:ext cx="6264696" cy="553998"/>
          </a:xfrm>
          <a:prstGeom prst="rect">
            <a:avLst/>
          </a:prstGeom>
          <a:noFill/>
        </p:spPr>
        <p:txBody>
          <a:bodyPr wrap="square" rtlCol="0">
            <a:spAutoFit/>
          </a:bodyPr>
          <a:lstStyle/>
          <a:p>
            <a:r>
              <a:rPr lang="en-US" sz="3000" dirty="0" smtClean="0"/>
              <a:t>Model/s Development and Evaluation</a:t>
            </a:r>
            <a:endParaRPr lang="en-IN" sz="3000" dirty="0"/>
          </a:p>
        </p:txBody>
      </p:sp>
      <p:sp>
        <p:nvSpPr>
          <p:cNvPr id="3" name="TextBox 2"/>
          <p:cNvSpPr txBox="1"/>
          <p:nvPr/>
        </p:nvSpPr>
        <p:spPr>
          <a:xfrm>
            <a:off x="1187624" y="1308471"/>
            <a:ext cx="6696744" cy="646331"/>
          </a:xfrm>
          <a:prstGeom prst="rect">
            <a:avLst/>
          </a:prstGeom>
          <a:noFill/>
        </p:spPr>
        <p:txBody>
          <a:bodyPr wrap="square" rtlCol="0">
            <a:spAutoFit/>
          </a:bodyPr>
          <a:lstStyle/>
          <a:p>
            <a:pPr marL="285750" indent="-285750">
              <a:buFont typeface="Arial" pitchFamily="34" charset="0"/>
              <a:buChar char="•"/>
            </a:pPr>
            <a:r>
              <a:rPr lang="en-US" dirty="0" smtClean="0"/>
              <a:t>Identification of possible problem-solving approaches</a:t>
            </a:r>
          </a:p>
          <a:p>
            <a:endParaRPr lang="en-IN" dirty="0"/>
          </a:p>
        </p:txBody>
      </p:sp>
      <p:pic>
        <p:nvPicPr>
          <p:cNvPr id="4" name="Picture 3">
            <a:extLst>
              <a:ext uri="{FF2B5EF4-FFF2-40B4-BE49-F238E27FC236}">
                <a16:creationId xmlns:a16="http://schemas.microsoft.com/office/drawing/2014/main" xmlns="" id="{EFFD8B83-B1E4-45F5-AF1E-BEE7F3F68AC4}"/>
              </a:ext>
            </a:extLst>
          </p:cNvPr>
          <p:cNvPicPr/>
          <p:nvPr/>
        </p:nvPicPr>
        <p:blipFill>
          <a:blip r:embed="rId2"/>
          <a:stretch>
            <a:fillRect/>
          </a:stretch>
        </p:blipFill>
        <p:spPr>
          <a:xfrm>
            <a:off x="1216402" y="2028551"/>
            <a:ext cx="5803870" cy="2519101"/>
          </a:xfrm>
          <a:prstGeom prst="rect">
            <a:avLst/>
          </a:prstGeom>
        </p:spPr>
      </p:pic>
      <p:sp>
        <p:nvSpPr>
          <p:cNvPr id="5" name="TextBox 4"/>
          <p:cNvSpPr txBox="1"/>
          <p:nvPr/>
        </p:nvSpPr>
        <p:spPr>
          <a:xfrm>
            <a:off x="1216402" y="4692847"/>
            <a:ext cx="7128792" cy="1754326"/>
          </a:xfrm>
          <a:prstGeom prst="rect">
            <a:avLst/>
          </a:prstGeom>
          <a:noFill/>
        </p:spPr>
        <p:txBody>
          <a:bodyPr wrap="square" rtlCol="0">
            <a:spAutoFit/>
          </a:bodyPr>
          <a:lstStyle/>
          <a:p>
            <a:pPr algn="just"/>
            <a:r>
              <a:rPr lang="en-IN" dirty="0">
                <a:latin typeface="Arial" panose="020B0604020202020204" pitchFamily="34" charset="0"/>
                <a:ea typeface="Calibri" panose="020F0502020204030204" pitchFamily="34" charset="0"/>
                <a:cs typeface="Times New Roman" panose="02020603050405020304" pitchFamily="18" charset="0"/>
              </a:rPr>
              <a:t>From the above we can see that the dataset is balanced which is good as it will help our model to classify more accurately, so we should expect good accuracy </a:t>
            </a:r>
            <a:r>
              <a:rPr lang="en-IN" dirty="0" smtClean="0">
                <a:latin typeface="Arial" panose="020B0604020202020204" pitchFamily="34" charset="0"/>
                <a:ea typeface="Calibri" panose="020F0502020204030204" pitchFamily="34" charset="0"/>
                <a:cs typeface="Times New Roman" panose="02020603050405020304" pitchFamily="18" charset="0"/>
              </a:rPr>
              <a:t>ssscore</a:t>
            </a:r>
            <a:r>
              <a:rPr lang="en-IN" dirty="0">
                <a:latin typeface="Arial" panose="020B0604020202020204" pitchFamily="34" charset="0"/>
                <a:ea typeface="Calibri" panose="020F0502020204030204" pitchFamily="34" charset="0"/>
                <a:cs typeface="Times New Roman" panose="02020603050405020304" pitchFamily="18" charset="0"/>
              </a:rPr>
              <a:t>, and as the volume of data was also good, so was able to implement Passive Aggressive Algorithm.</a:t>
            </a:r>
            <a:endParaRPr lang="en-IN" sz="16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61243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476672"/>
            <a:ext cx="8280920" cy="707886"/>
          </a:xfrm>
          <a:prstGeom prst="rect">
            <a:avLst/>
          </a:prstGeom>
          <a:noFill/>
        </p:spPr>
        <p:txBody>
          <a:bodyPr wrap="square" rtlCol="0">
            <a:spAutoFit/>
          </a:bodyPr>
          <a:lstStyle/>
          <a:p>
            <a:r>
              <a:rPr lang="en-US" sz="4000" b="1" dirty="0" smtClean="0"/>
              <a:t>Model/s Development and Evaluation </a:t>
            </a:r>
            <a:endParaRPr lang="en-IN" sz="4000" b="1" dirty="0"/>
          </a:p>
        </p:txBody>
      </p:sp>
      <p:sp>
        <p:nvSpPr>
          <p:cNvPr id="3" name="TextBox 2"/>
          <p:cNvSpPr txBox="1"/>
          <p:nvPr/>
        </p:nvSpPr>
        <p:spPr>
          <a:xfrm>
            <a:off x="755576" y="2060848"/>
            <a:ext cx="6408712" cy="2739211"/>
          </a:xfrm>
          <a:prstGeom prst="rect">
            <a:avLst/>
          </a:prstGeom>
          <a:noFill/>
        </p:spPr>
        <p:txBody>
          <a:bodyPr wrap="square" rtlCol="0">
            <a:spAutoFit/>
          </a:bodyPr>
          <a:lstStyle/>
          <a:p>
            <a:r>
              <a:rPr lang="en-US" sz="2200" dirty="0" smtClean="0"/>
              <a:t>Testing of Identified Approaches (Algorithms)</a:t>
            </a:r>
          </a:p>
          <a:p>
            <a:pPr marL="742950" lvl="1" indent="-285750">
              <a:buFont typeface="Wingdings" pitchFamily="2" charset="2"/>
              <a:buChar char="v"/>
            </a:pPr>
            <a:r>
              <a:rPr lang="en-IN" sz="2200" dirty="0" smtClean="0"/>
              <a:t>	LR=</a:t>
            </a:r>
            <a:r>
              <a:rPr lang="en-IN" sz="2200" dirty="0" smtClean="0"/>
              <a:t>LogisticRegression</a:t>
            </a:r>
            <a:r>
              <a:rPr lang="en-IN" sz="2200" dirty="0" smtClean="0"/>
              <a:t>()</a:t>
            </a:r>
          </a:p>
          <a:p>
            <a:pPr marL="742950" lvl="1" indent="-285750">
              <a:buFont typeface="Wingdings" pitchFamily="2" charset="2"/>
              <a:buChar char="v"/>
            </a:pPr>
            <a:r>
              <a:rPr lang="en-IN" sz="2200" dirty="0" smtClean="0"/>
              <a:t>   DT=DecisionTreeClassifier()</a:t>
            </a:r>
          </a:p>
          <a:p>
            <a:pPr marL="742950" lvl="1" indent="-285750">
              <a:buFont typeface="Wingdings" pitchFamily="2" charset="2"/>
              <a:buChar char="v"/>
            </a:pPr>
            <a:r>
              <a:rPr lang="en-IN" sz="2200" dirty="0" smtClean="0"/>
              <a:t>	GNB=MultinomialNB()</a:t>
            </a:r>
          </a:p>
          <a:p>
            <a:pPr marL="742950" lvl="1" indent="-285750">
              <a:buFont typeface="Wingdings" pitchFamily="2" charset="2"/>
              <a:buChar char="v"/>
            </a:pPr>
            <a:r>
              <a:rPr lang="en-IN" sz="2200" dirty="0" smtClean="0"/>
              <a:t>	RFC=RandomForestClassifier()</a:t>
            </a:r>
          </a:p>
          <a:p>
            <a:pPr marL="742950" lvl="1" indent="-285750">
              <a:buFont typeface="Wingdings" pitchFamily="2" charset="2"/>
              <a:buChar char="v"/>
            </a:pPr>
            <a:r>
              <a:rPr lang="en-IN" sz="2200" dirty="0" smtClean="0"/>
              <a:t>	ETC=ExtraTreesClassifier()</a:t>
            </a:r>
          </a:p>
          <a:p>
            <a:pPr marL="742950" lvl="1" indent="-285750">
              <a:buFont typeface="Wingdings" pitchFamily="2" charset="2"/>
              <a:buChar char="v"/>
            </a:pPr>
            <a:r>
              <a:rPr lang="en-IN" sz="2200" dirty="0" smtClean="0"/>
              <a:t>	PAC=PassiveAggressiveClassifier()</a:t>
            </a:r>
          </a:p>
          <a:p>
            <a:pPr marL="285750" indent="-285750">
              <a:buFont typeface="Wingdings" pitchFamily="2" charset="2"/>
              <a:buChar char="v"/>
            </a:pPr>
            <a:endParaRPr lang="en-IN" dirty="0"/>
          </a:p>
        </p:txBody>
      </p:sp>
    </p:spTree>
    <p:extLst>
      <p:ext uri="{BB962C8B-B14F-4D97-AF65-F5344CB8AC3E}">
        <p14:creationId xmlns:p14="http://schemas.microsoft.com/office/powerpoint/2010/main" val="1854305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4664"/>
            <a:ext cx="8167526" cy="707886"/>
          </a:xfrm>
          <a:prstGeom prst="rect">
            <a:avLst/>
          </a:prstGeom>
          <a:noFill/>
        </p:spPr>
        <p:txBody>
          <a:bodyPr wrap="square" rtlCol="0">
            <a:spAutoFit/>
          </a:bodyPr>
          <a:lstStyle/>
          <a:p>
            <a:r>
              <a:rPr lang="en-US" sz="4000" b="1" dirty="0" smtClean="0"/>
              <a:t>Model/s Development and Evaluation </a:t>
            </a:r>
            <a:endParaRPr lang="en-IN" sz="4000" b="1"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72" y="1622558"/>
            <a:ext cx="4416571"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a16="http://schemas.microsoft.com/office/drawing/2014/main" xmlns="" id="{83143BF6-5F58-4D07-8933-16B7C97773B0}"/>
              </a:ext>
            </a:extLst>
          </p:cNvPr>
          <p:cNvPicPr/>
          <p:nvPr/>
        </p:nvPicPr>
        <p:blipFill>
          <a:blip r:embed="rId3"/>
          <a:stretch>
            <a:fillRect/>
          </a:stretch>
        </p:blipFill>
        <p:spPr>
          <a:xfrm>
            <a:off x="4479299" y="1412776"/>
            <a:ext cx="4664701" cy="2304256"/>
          </a:xfrm>
          <a:prstGeom prst="rect">
            <a:avLst/>
          </a:prstGeom>
        </p:spPr>
      </p:pic>
      <p:sp>
        <p:nvSpPr>
          <p:cNvPr id="5" name="TextBox 4"/>
          <p:cNvSpPr txBox="1"/>
          <p:nvPr/>
        </p:nvSpPr>
        <p:spPr>
          <a:xfrm>
            <a:off x="4479299" y="3933056"/>
            <a:ext cx="4557197" cy="2585323"/>
          </a:xfrm>
          <a:prstGeom prst="rect">
            <a:avLst/>
          </a:prstGeom>
          <a:noFill/>
        </p:spPr>
        <p:txBody>
          <a:bodyPr wrap="square" rtlCol="0">
            <a:spAutoFit/>
          </a:bodyPr>
          <a:lstStyle/>
          <a:p>
            <a:r>
              <a:rPr lang="en-IN" dirty="0">
                <a:latin typeface="Arial" panose="020B0604020202020204" pitchFamily="34" charset="0"/>
                <a:ea typeface="Calibri" panose="020F0502020204030204" pitchFamily="34" charset="0"/>
                <a:cs typeface="Times New Roman" panose="02020603050405020304" pitchFamily="18" charset="0"/>
              </a:rPr>
              <a:t>From the above we can see that there are various models out of which we few gave good accuracy score as more than 90%, however passive aggressive algorithm performed the best then the rest of the models as we achieved 94% which was expected to perform the best out of all classifier algorithms. </a:t>
            </a:r>
            <a:endParaRPr lang="en-IN" dirty="0" smtClean="0"/>
          </a:p>
          <a:p>
            <a:endParaRPr lang="en-IN" dirty="0"/>
          </a:p>
        </p:txBody>
      </p:sp>
      <p:sp>
        <p:nvSpPr>
          <p:cNvPr id="6" name="TextBox 5"/>
          <p:cNvSpPr txBox="1"/>
          <p:nvPr/>
        </p:nvSpPr>
        <p:spPr>
          <a:xfrm>
            <a:off x="0" y="1196752"/>
            <a:ext cx="4211960" cy="923330"/>
          </a:xfrm>
          <a:prstGeom prst="rect">
            <a:avLst/>
          </a:prstGeom>
          <a:noFill/>
        </p:spPr>
        <p:txBody>
          <a:bodyPr wrap="square" rtlCol="0">
            <a:spAutoFit/>
          </a:bodyPr>
          <a:lstStyle/>
          <a:p>
            <a:r>
              <a:rPr lang="en-US" dirty="0" smtClean="0"/>
              <a:t>          Run and Evaluate selected models</a:t>
            </a:r>
            <a:r>
              <a:rPr lang="en-IN" dirty="0" smtClean="0"/>
              <a:t>	</a:t>
            </a:r>
          </a:p>
          <a:p>
            <a:endParaRPr lang="en-IN" dirty="0"/>
          </a:p>
        </p:txBody>
      </p:sp>
    </p:spTree>
    <p:extLst>
      <p:ext uri="{BB962C8B-B14F-4D97-AF65-F5344CB8AC3E}">
        <p14:creationId xmlns:p14="http://schemas.microsoft.com/office/powerpoint/2010/main" val="2564463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404664"/>
            <a:ext cx="8075240" cy="707886"/>
          </a:xfrm>
          <a:prstGeom prst="rect">
            <a:avLst/>
          </a:prstGeom>
          <a:noFill/>
        </p:spPr>
        <p:txBody>
          <a:bodyPr wrap="square" rtlCol="0">
            <a:spAutoFit/>
          </a:bodyPr>
          <a:lstStyle/>
          <a:p>
            <a:r>
              <a:rPr lang="en-US" sz="4000" dirty="0" smtClean="0"/>
              <a:t>Model/s Development and Evaluation </a:t>
            </a:r>
            <a:endParaRPr lang="en-IN" sz="4000" dirty="0"/>
          </a:p>
        </p:txBody>
      </p:sp>
      <p:sp>
        <p:nvSpPr>
          <p:cNvPr id="3" name="TextBox 2"/>
          <p:cNvSpPr txBox="1"/>
          <p:nvPr/>
        </p:nvSpPr>
        <p:spPr>
          <a:xfrm>
            <a:off x="611560" y="1628800"/>
            <a:ext cx="3168352" cy="369332"/>
          </a:xfrm>
          <a:prstGeom prst="rect">
            <a:avLst/>
          </a:prstGeom>
          <a:noFill/>
        </p:spPr>
        <p:txBody>
          <a:bodyPr wrap="square" rtlCol="0">
            <a:spAutoFit/>
          </a:bodyPr>
          <a:lstStyle/>
          <a:p>
            <a:r>
              <a:rPr lang="en-US" dirty="0" smtClean="0"/>
              <a:t>	Visualizations</a:t>
            </a:r>
            <a:endParaRPr lang="en-IN" dirty="0"/>
          </a:p>
        </p:txBody>
      </p:sp>
      <p:pic>
        <p:nvPicPr>
          <p:cNvPr id="4" name="Picture 3">
            <a:extLst>
              <a:ext uri="{FF2B5EF4-FFF2-40B4-BE49-F238E27FC236}">
                <a16:creationId xmlns:a16="http://schemas.microsoft.com/office/drawing/2014/main" xmlns="" id="{978F7774-EE15-4CEF-96A1-6927E88A8746}"/>
              </a:ext>
            </a:extLst>
          </p:cNvPr>
          <p:cNvPicPr/>
          <p:nvPr/>
        </p:nvPicPr>
        <p:blipFill>
          <a:blip r:embed="rId2"/>
          <a:stretch>
            <a:fillRect/>
          </a:stretch>
        </p:blipFill>
        <p:spPr>
          <a:xfrm>
            <a:off x="254466" y="1612783"/>
            <a:ext cx="4533558" cy="4624529"/>
          </a:xfrm>
          <a:prstGeom prst="rect">
            <a:avLst/>
          </a:prstGeom>
        </p:spPr>
      </p:pic>
      <p:pic>
        <p:nvPicPr>
          <p:cNvPr id="5" name="Picture 4">
            <a:extLst>
              <a:ext uri="{FF2B5EF4-FFF2-40B4-BE49-F238E27FC236}">
                <a16:creationId xmlns:a16="http://schemas.microsoft.com/office/drawing/2014/main" xmlns="" id="{AD69A8EB-3243-43A4-BB36-561FDB04E885}"/>
              </a:ext>
            </a:extLst>
          </p:cNvPr>
          <p:cNvPicPr/>
          <p:nvPr/>
        </p:nvPicPr>
        <p:blipFill>
          <a:blip r:embed="rId3"/>
          <a:stretch>
            <a:fillRect/>
          </a:stretch>
        </p:blipFill>
        <p:spPr>
          <a:xfrm>
            <a:off x="4355976" y="1603113"/>
            <a:ext cx="4788024" cy="4778215"/>
          </a:xfrm>
          <a:prstGeom prst="rect">
            <a:avLst/>
          </a:prstGeom>
        </p:spPr>
      </p:pic>
      <p:sp>
        <p:nvSpPr>
          <p:cNvPr id="6" name="TextBox 5"/>
          <p:cNvSpPr txBox="1"/>
          <p:nvPr/>
        </p:nvSpPr>
        <p:spPr>
          <a:xfrm>
            <a:off x="241324" y="1013247"/>
            <a:ext cx="5328592" cy="984885"/>
          </a:xfrm>
          <a:prstGeom prst="rect">
            <a:avLst/>
          </a:prstGeom>
          <a:noFill/>
        </p:spPr>
        <p:txBody>
          <a:bodyPr wrap="square" rtlCol="0">
            <a:spAutoFit/>
          </a:bodyPr>
          <a:lstStyle/>
          <a:p>
            <a:pPr marL="285750" indent="-285750">
              <a:buFont typeface="Arial" pitchFamily="34" charset="0"/>
              <a:buChar char="•"/>
            </a:pPr>
            <a:r>
              <a:rPr lang="en-US" sz="4000" dirty="0" smtClean="0"/>
              <a:t>Visualizations</a:t>
            </a:r>
            <a:r>
              <a:rPr lang="en-IN" dirty="0" smtClean="0"/>
              <a:t>	</a:t>
            </a:r>
          </a:p>
          <a:p>
            <a:endParaRPr lang="en-IN" dirty="0"/>
          </a:p>
        </p:txBody>
      </p:sp>
    </p:spTree>
    <p:extLst>
      <p:ext uri="{BB962C8B-B14F-4D97-AF65-F5344CB8AC3E}">
        <p14:creationId xmlns:p14="http://schemas.microsoft.com/office/powerpoint/2010/main" val="2234679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994</Words>
  <Application>Microsoft Office PowerPoint</Application>
  <PresentationFormat>On-screen Show (4:3)</PresentationFormat>
  <Paragraphs>54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Fake News Classification Project   Submitted by:   Venkateswara Reddy D </vt:lpstr>
      <vt:lpstr>Problem Statement</vt:lpstr>
      <vt:lpstr>Analytical Problem Framing:</vt:lpstr>
      <vt:lpstr>Data Pre-processing Done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Classification Project   Submitted by:   Venkateswara Reddy D </dc:title>
  <dc:creator>venkateswara Reddy D</dc:creator>
  <cp:lastModifiedBy>dell</cp:lastModifiedBy>
  <cp:revision>1</cp:revision>
  <dcterms:created xsi:type="dcterms:W3CDTF">2020-11-26T14:04:17Z</dcterms:created>
  <dcterms:modified xsi:type="dcterms:W3CDTF">2020-11-26T14:51:33Z</dcterms:modified>
</cp:coreProperties>
</file>