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F86D8B-E6BB-407F-A202-2E007CA393B6}"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316042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86D8B-E6BB-407F-A202-2E007CA393B6}"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54425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86D8B-E6BB-407F-A202-2E007CA393B6}"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309148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86D8B-E6BB-407F-A202-2E007CA393B6}"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148089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86D8B-E6BB-407F-A202-2E007CA393B6}"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20229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F86D8B-E6BB-407F-A202-2E007CA393B6}"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237385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F86D8B-E6BB-407F-A202-2E007CA393B6}" type="datetimeFigureOut">
              <a:rPr lang="en-IN" smtClean="0"/>
              <a:t>08-11-2020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206493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F86D8B-E6BB-407F-A202-2E007CA393B6}" type="datetimeFigureOut">
              <a:rPr lang="en-IN" smtClean="0"/>
              <a:t>08-11-2020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128002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86D8B-E6BB-407F-A202-2E007CA393B6}" type="datetimeFigureOut">
              <a:rPr lang="en-IN" smtClean="0"/>
              <a:t>08-11-2020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89491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86D8B-E6BB-407F-A202-2E007CA393B6}"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314083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86D8B-E6BB-407F-A202-2E007CA393B6}"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75CE1-D0D3-4B79-B5F3-29C9C0B46F41}" type="slidenum">
              <a:rPr lang="en-IN" smtClean="0"/>
              <a:t>‹#›</a:t>
            </a:fld>
            <a:endParaRPr lang="en-IN"/>
          </a:p>
        </p:txBody>
      </p:sp>
    </p:spTree>
    <p:extLst>
      <p:ext uri="{BB962C8B-B14F-4D97-AF65-F5344CB8AC3E}">
        <p14:creationId xmlns:p14="http://schemas.microsoft.com/office/powerpoint/2010/main" val="77080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86D8B-E6BB-407F-A202-2E007CA393B6}" type="datetimeFigureOut">
              <a:rPr lang="en-IN" smtClean="0"/>
              <a:t>08-11-2020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75CE1-D0D3-4B79-B5F3-29C9C0B46F41}" type="slidenum">
              <a:rPr lang="en-IN" smtClean="0"/>
              <a:t>‹#›</a:t>
            </a:fld>
            <a:endParaRPr lang="en-IN"/>
          </a:p>
        </p:txBody>
      </p:sp>
    </p:spTree>
    <p:extLst>
      <p:ext uri="{BB962C8B-B14F-4D97-AF65-F5344CB8AC3E}">
        <p14:creationId xmlns:p14="http://schemas.microsoft.com/office/powerpoint/2010/main" val="138083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84785"/>
            <a:ext cx="7772400" cy="1800199"/>
          </a:xfrm>
        </p:spPr>
        <p:txBody>
          <a:bodyPr>
            <a:normAutofit fontScale="90000"/>
          </a:bodyPr>
          <a:lstStyle/>
          <a:p>
            <a:r>
              <a:rPr lang="en-IN" b="1" dirty="0"/>
              <a:t>Project Report </a:t>
            </a:r>
            <a:br>
              <a:rPr lang="en-IN" b="1" dirty="0"/>
            </a:br>
            <a:r>
              <a:rPr lang="en-IN" b="1" dirty="0"/>
              <a:t>on </a:t>
            </a:r>
            <a:br>
              <a:rPr lang="en-IN" b="1" dirty="0"/>
            </a:br>
            <a:r>
              <a:rPr lang="en-IN" b="1" dirty="0"/>
              <a:t>Micro Credit Loan Defaulters</a:t>
            </a:r>
            <a:endParaRPr lang="en-IN" dirty="0"/>
          </a:p>
        </p:txBody>
      </p:sp>
      <p:sp>
        <p:nvSpPr>
          <p:cNvPr id="3" name="Subtitle 2"/>
          <p:cNvSpPr>
            <a:spLocks noGrp="1"/>
          </p:cNvSpPr>
          <p:nvPr>
            <p:ph type="subTitle" idx="1"/>
          </p:nvPr>
        </p:nvSpPr>
        <p:spPr/>
        <p:txBody>
          <a:bodyPr/>
          <a:lstStyle/>
          <a:p>
            <a:r>
              <a:rPr lang="en-IN" b="1" dirty="0" smtClean="0">
                <a:solidFill>
                  <a:schemeClr val="accent1"/>
                </a:solidFill>
              </a:rPr>
              <a:t>By</a:t>
            </a:r>
            <a:r>
              <a:rPr lang="en-IN" b="1" cap="none" dirty="0" smtClean="0">
                <a:solidFill>
                  <a:schemeClr val="accent1"/>
                </a:solidFill>
              </a:rPr>
              <a:t>:</a:t>
            </a:r>
            <a:endParaRPr lang="en-IN" b="1" dirty="0" smtClean="0">
              <a:solidFill>
                <a:schemeClr val="accent1"/>
              </a:solidFill>
            </a:endParaRPr>
          </a:p>
          <a:p>
            <a:r>
              <a:rPr lang="en-IN" dirty="0" smtClean="0">
                <a:solidFill>
                  <a:schemeClr val="accent1"/>
                </a:solidFill>
              </a:rPr>
              <a:t>Venkateswara Reddy D</a:t>
            </a:r>
          </a:p>
          <a:p>
            <a:endParaRPr lang="en-IN" dirty="0"/>
          </a:p>
        </p:txBody>
      </p:sp>
    </p:spTree>
    <p:extLst>
      <p:ext uri="{BB962C8B-B14F-4D97-AF65-F5344CB8AC3E}">
        <p14:creationId xmlns:p14="http://schemas.microsoft.com/office/powerpoint/2010/main" val="49325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pPr algn="l"/>
            <a:r>
              <a:rPr lang="en-IN" b="1" dirty="0" smtClean="0"/>
              <a:t>Background &amp; Introduction</a:t>
            </a:r>
            <a:endParaRPr lang="en-IN" b="1" dirty="0"/>
          </a:p>
        </p:txBody>
      </p:sp>
      <p:sp>
        <p:nvSpPr>
          <p:cNvPr id="3" name="Content Placeholder 2"/>
          <p:cNvSpPr>
            <a:spLocks noGrp="1"/>
          </p:cNvSpPr>
          <p:nvPr>
            <p:ph idx="1"/>
          </p:nvPr>
        </p:nvSpPr>
        <p:spPr>
          <a:xfrm>
            <a:off x="457200" y="1268760"/>
            <a:ext cx="8229600" cy="4857403"/>
          </a:xfrm>
        </p:spPr>
        <p:txBody>
          <a:bodyPr>
            <a:normAutofit fontScale="92500"/>
          </a:bodyPr>
          <a:lstStyle/>
          <a:p>
            <a:pPr lvl="1" algn="just">
              <a:buFont typeface="Wingdings" pitchFamily="2" charset="2"/>
              <a:buChar char="v"/>
            </a:pPr>
            <a:r>
              <a:rPr lang="en-IN" sz="2000" dirty="0" smtClean="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lvl="1" algn="just">
              <a:buFont typeface="Wingdings" pitchFamily="2" charset="2"/>
              <a:buChar char="v"/>
            </a:pPr>
            <a:r>
              <a:rPr lang="en-IN" sz="2000" dirty="0" smtClean="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lvl="1" algn="just">
              <a:buFont typeface="Wingdings" pitchFamily="2" charset="2"/>
              <a:buChar char="v"/>
            </a:pPr>
            <a:r>
              <a:rPr lang="en-IN" sz="2000" dirty="0" smtClean="0"/>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a:p>
            <a:endParaRPr lang="en-IN" dirty="0"/>
          </a:p>
        </p:txBody>
      </p:sp>
    </p:spTree>
    <p:extLst>
      <p:ext uri="{BB962C8B-B14F-4D97-AF65-F5344CB8AC3E}">
        <p14:creationId xmlns:p14="http://schemas.microsoft.com/office/powerpoint/2010/main" val="77339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Set</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Micro-credit loan defaulter data set.</a:t>
            </a:r>
          </a:p>
          <a:p>
            <a:r>
              <a:rPr lang="en-US" b="1" dirty="0" smtClean="0"/>
              <a:t>Source : </a:t>
            </a:r>
            <a:r>
              <a:rPr lang="en-US" dirty="0" smtClean="0"/>
              <a:t>Client provided dataset.</a:t>
            </a:r>
          </a:p>
          <a:p>
            <a:pPr marL="0" indent="0">
              <a:buNone/>
            </a:pPr>
            <a:endParaRPr lang="en-US" dirty="0" smtClean="0"/>
          </a:p>
          <a:p>
            <a:r>
              <a:rPr lang="en-US" b="1" dirty="0" smtClean="0"/>
              <a:t>Abstract : </a:t>
            </a:r>
          </a:p>
          <a:p>
            <a:pPr marL="0" indent="0">
              <a:buNone/>
            </a:pPr>
            <a:r>
              <a:rPr lang="en-US" dirty="0" smtClean="0"/>
              <a:t>            Number of Instances (209593)</a:t>
            </a:r>
          </a:p>
          <a:p>
            <a:pPr marL="0" indent="0">
              <a:buNone/>
            </a:pPr>
            <a:r>
              <a:rPr lang="en-US" dirty="0" smtClean="0"/>
              <a:t>            Attributes (Float, </a:t>
            </a:r>
            <a:r>
              <a:rPr lang="en-US" dirty="0" err="1" smtClean="0"/>
              <a:t>Interger</a:t>
            </a:r>
            <a:r>
              <a:rPr lang="en-US" dirty="0" smtClean="0"/>
              <a:t>, String)</a:t>
            </a:r>
          </a:p>
          <a:p>
            <a:pPr marL="0" indent="0">
              <a:buNone/>
            </a:pPr>
            <a:r>
              <a:rPr lang="en-US" dirty="0" smtClean="0"/>
              <a:t>            Number Of Attributes (36) –</a:t>
            </a:r>
          </a:p>
          <a:p>
            <a:pPr marL="0" indent="0">
              <a:buNone/>
            </a:pPr>
            <a:endParaRPr lang="en-US" dirty="0" smtClean="0"/>
          </a:p>
          <a:p>
            <a:pPr marL="0" indent="0">
              <a:buNone/>
            </a:pPr>
            <a:r>
              <a:rPr lang="en-US" dirty="0" smtClean="0"/>
              <a:t>label,msisdn,aon,daily_decr30,daily_decr90,rental30,rental90,last_rech_date_ma,last_rech_date_da,last_rech_amt_ma,cnt_ma_rech30,fr_ma_rech30,sumamnt_ma_rech30,medianamnt_ma_rech30,medianmarechprebal30,cnt_ma_rech90,fr_ma_rech90,sumamnt_ma_rech90,medianamnt_ma_rech90,medianmarechprebal90,cnt_da_rech30,fr_da_rech30,cnt_da_rech90,fr_da_rech90,cnt_loans30,amnt_loans30,maxamnt_loans30,medianamnt_loans30,cnt_loans90,amnt_loans90,maxamnt_loans90,medianamnt_loans90,payback30,payback90,pcircle,pdate</a:t>
            </a:r>
            <a:endParaRPr lang="en-IN" dirty="0"/>
          </a:p>
        </p:txBody>
      </p:sp>
    </p:spTree>
    <p:extLst>
      <p:ext uri="{BB962C8B-B14F-4D97-AF65-F5344CB8AC3E}">
        <p14:creationId xmlns:p14="http://schemas.microsoft.com/office/powerpoint/2010/main" val="224509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Business Problem</a:t>
            </a:r>
            <a:endParaRPr lang="en-IN" dirty="0"/>
          </a:p>
        </p:txBody>
      </p:sp>
      <p:sp>
        <p:nvSpPr>
          <p:cNvPr id="3" name="Content Placeholder 2"/>
          <p:cNvSpPr>
            <a:spLocks noGrp="1"/>
          </p:cNvSpPr>
          <p:nvPr>
            <p:ph idx="1"/>
          </p:nvPr>
        </p:nvSpPr>
        <p:spPr/>
        <p:txBody>
          <a:bodyPr>
            <a:normAutofit fontScale="62500" lnSpcReduction="20000"/>
          </a:bodyPr>
          <a:lstStyle/>
          <a:p>
            <a:pPr algn="just">
              <a:buFont typeface="Wingdings" pitchFamily="2" charset="2"/>
              <a:buChar char="v"/>
            </a:pPr>
            <a:r>
              <a:rPr lang="en-IN" dirty="0" smtClean="0"/>
              <a:t>MFI to provide micro-credit on mobile balances to be paid back in 5 days. The Consumer is believed to be defaulter if he deviates from the path of paying back the loaned amount within the time duration of 5 days. </a:t>
            </a:r>
          </a:p>
          <a:p>
            <a:pPr algn="just">
              <a:buFont typeface="Wingdings" pitchFamily="2" charset="2"/>
              <a:buChar char="v"/>
            </a:pPr>
            <a:r>
              <a:rPr lang="en-IN" dirty="0" smtClean="0"/>
              <a:t>For the loan amount of 5 (in Indonesian Rupiah), payback amount should be 6 (in Indonesian Rupiah), while, for the loan amount of 10 (in Indonesian Rupiah), the payback amount should be 12 (in Indonesian Rupiah). </a:t>
            </a:r>
          </a:p>
          <a:p>
            <a:pPr algn="just">
              <a:buFont typeface="Wingdings" pitchFamily="2" charset="2"/>
              <a:buChar char="v"/>
            </a:pPr>
            <a:r>
              <a:rPr lang="en-IN" dirty="0" smtClean="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lgn="just">
              <a:buFont typeface="Wingdings" pitchFamily="2" charset="2"/>
              <a:buChar char="v"/>
            </a:pPr>
            <a:r>
              <a:rPr lang="en-US" dirty="0" smtClean="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a:t>
            </a:r>
            <a:r>
              <a:rPr lang="en-US" dirty="0" err="1" smtClean="0"/>
              <a:t>payed</a:t>
            </a:r>
            <a:r>
              <a:rPr lang="en-US" dirty="0" smtClean="0"/>
              <a:t> i.e. Non- defaulter, while, Label ‘0’ indicates that the loan has not been </a:t>
            </a:r>
            <a:r>
              <a:rPr lang="en-US" dirty="0" err="1" smtClean="0"/>
              <a:t>payed</a:t>
            </a:r>
            <a:r>
              <a:rPr lang="en-US" dirty="0" smtClean="0"/>
              <a:t> i.e. defaulter.</a:t>
            </a:r>
            <a:endParaRPr lang="en-IN" dirty="0" smtClean="0"/>
          </a:p>
          <a:p>
            <a:endParaRPr lang="en-IN" dirty="0"/>
          </a:p>
        </p:txBody>
      </p:sp>
    </p:spTree>
    <p:extLst>
      <p:ext uri="{BB962C8B-B14F-4D97-AF65-F5344CB8AC3E}">
        <p14:creationId xmlns:p14="http://schemas.microsoft.com/office/powerpoint/2010/main" val="20304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Approach to Data Cleaning</a:t>
            </a:r>
            <a:endParaRPr lang="en-IN" dirty="0"/>
          </a:p>
        </p:txBody>
      </p:sp>
      <p:sp>
        <p:nvSpPr>
          <p:cNvPr id="3" name="Content Placeholder 2"/>
          <p:cNvSpPr>
            <a:spLocks noGrp="1"/>
          </p:cNvSpPr>
          <p:nvPr>
            <p:ph idx="1"/>
          </p:nvPr>
        </p:nvSpPr>
        <p:spPr/>
        <p:txBody>
          <a:bodyPr>
            <a:normAutofit fontScale="62500" lnSpcReduction="20000"/>
          </a:bodyPr>
          <a:lstStyle/>
          <a:p>
            <a:pPr algn="just">
              <a:buFont typeface="Wingdings" pitchFamily="2" charset="2"/>
              <a:buChar char="v"/>
            </a:pPr>
            <a:r>
              <a:rPr lang="en-IN" dirty="0" smtClean="0"/>
              <a:t>Here in the data set, there are no missing values are present, so we will directly looking the data’s for different attributes/fields, where we saw there are some data which is not be realistic and those fields are.</a:t>
            </a:r>
          </a:p>
          <a:p>
            <a:pPr lvl="1" algn="just">
              <a:buFont typeface="Courier New" pitchFamily="49" charset="0"/>
              <a:buChar char="o"/>
            </a:pPr>
            <a:r>
              <a:rPr lang="en-IN" dirty="0" smtClean="0"/>
              <a:t>Dropped the first attribute which is not required for our analysis.</a:t>
            </a:r>
          </a:p>
          <a:p>
            <a:pPr lvl="1" algn="just">
              <a:buFont typeface="Courier New" pitchFamily="49" charset="0"/>
              <a:buChar char="o"/>
            </a:pPr>
            <a:r>
              <a:rPr lang="en-IN" dirty="0" smtClean="0"/>
              <a:t>Checked is there any duplicate data’s present in the dataset or not, if yes we will delete them from data set.</a:t>
            </a:r>
          </a:p>
          <a:p>
            <a:pPr lvl="1" algn="just">
              <a:buFont typeface="Courier New" pitchFamily="49" charset="0"/>
              <a:buChar char="o"/>
            </a:pPr>
            <a:r>
              <a:rPr lang="en-IN" dirty="0" smtClean="0"/>
              <a:t>We saw there is a letter 'I' present in the ‘</a:t>
            </a:r>
            <a:r>
              <a:rPr lang="en-IN" dirty="0" err="1" smtClean="0"/>
              <a:t>msisdn</a:t>
            </a:r>
            <a:r>
              <a:rPr lang="en-IN" dirty="0" smtClean="0"/>
              <a:t>’ filed, which is mobile number of user, so we removed that for our model building.</a:t>
            </a:r>
          </a:p>
          <a:p>
            <a:pPr lvl="1" algn="just">
              <a:buFont typeface="Courier New" pitchFamily="49" charset="0"/>
              <a:buChar char="o"/>
            </a:pPr>
            <a:r>
              <a:rPr lang="en-IN" dirty="0" smtClean="0"/>
              <a:t>amnt_loans90 – records are there where customers did not taken any loan within last 90 days.</a:t>
            </a:r>
          </a:p>
          <a:p>
            <a:pPr lvl="1" algn="just">
              <a:buFont typeface="Courier New" pitchFamily="49" charset="0"/>
              <a:buChar char="o"/>
            </a:pPr>
            <a:r>
              <a:rPr lang="en-IN" dirty="0" err="1" smtClean="0"/>
              <a:t>aon</a:t>
            </a:r>
            <a:r>
              <a:rPr lang="en-IN" dirty="0" smtClean="0"/>
              <a:t> - some observations having negative data for this field which is age on cellular network in days, but practically it cannot be negative.</a:t>
            </a:r>
          </a:p>
          <a:p>
            <a:pPr lvl="1" algn="just">
              <a:buFont typeface="Courier New" pitchFamily="49" charset="0"/>
              <a:buChar char="o"/>
            </a:pPr>
            <a:r>
              <a:rPr lang="en-IN" dirty="0" err="1" smtClean="0"/>
              <a:t>pdate</a:t>
            </a:r>
            <a:r>
              <a:rPr lang="en-IN" dirty="0" smtClean="0"/>
              <a:t> - converted the field to Date format and then we converted it to day of the year, which will essay for our model building.</a:t>
            </a:r>
          </a:p>
          <a:p>
            <a:pPr lvl="1" algn="just">
              <a:buFont typeface="Courier New" pitchFamily="49" charset="0"/>
              <a:buChar char="o"/>
            </a:pPr>
            <a:r>
              <a:rPr lang="en-IN" dirty="0" err="1" smtClean="0"/>
              <a:t>pcircle</a:t>
            </a:r>
            <a:r>
              <a:rPr lang="en-IN" dirty="0" smtClean="0"/>
              <a:t> - we saw that all the values are belongs to one telecom circle, so we dropped this column.</a:t>
            </a:r>
          </a:p>
          <a:p>
            <a:endParaRPr lang="en-IN" dirty="0"/>
          </a:p>
        </p:txBody>
      </p:sp>
    </p:spTree>
    <p:extLst>
      <p:ext uri="{BB962C8B-B14F-4D97-AF65-F5344CB8AC3E}">
        <p14:creationId xmlns:p14="http://schemas.microsoft.com/office/powerpoint/2010/main" val="292213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1" dirty="0" smtClean="0"/>
              <a:t>Visualization:</a:t>
            </a:r>
            <a:endParaRPr lang="en-IN" dirty="0"/>
          </a:p>
        </p:txBody>
      </p:sp>
      <p:sp>
        <p:nvSpPr>
          <p:cNvPr id="3" name="Content Placeholder 2"/>
          <p:cNvSpPr>
            <a:spLocks noGrp="1"/>
          </p:cNvSpPr>
          <p:nvPr>
            <p:ph idx="1"/>
          </p:nvPr>
        </p:nvSpPr>
        <p:spPr/>
        <p:txBody>
          <a:bodyPr>
            <a:normAutofit/>
          </a:bodyPr>
          <a:lstStyle/>
          <a:p>
            <a:pPr algn="just"/>
            <a:r>
              <a:rPr lang="en-US" sz="1800" dirty="0"/>
              <a:t>We plot correlation matrix via </a:t>
            </a:r>
            <a:r>
              <a:rPr lang="en-US" sz="1800" dirty="0" err="1"/>
              <a:t>heatmap</a:t>
            </a:r>
            <a:r>
              <a:rPr lang="en-US" sz="1800" dirty="0"/>
              <a:t> to see the correlation of the columns with other  columns. </a:t>
            </a:r>
          </a:p>
          <a:p>
            <a:pPr algn="just"/>
            <a:r>
              <a:rPr lang="en-US" sz="1800" dirty="0"/>
              <a:t>We also visualize the correlation of columns with target column via bar graph to see which column is highly correlated with target column. </a:t>
            </a:r>
          </a:p>
          <a:p>
            <a:pPr algn="just"/>
            <a:r>
              <a:rPr lang="en-US" sz="1800" dirty="0"/>
              <a:t>We see the number of defaulter  and non defaulter customers  with the help of count plot.</a:t>
            </a:r>
          </a:p>
          <a:p>
            <a:pPr algn="just"/>
            <a:r>
              <a:rPr lang="en-US" sz="1800" dirty="0"/>
              <a:t>We plot histogram to displays the shape and spread of continuous sample data.</a:t>
            </a:r>
          </a:p>
          <a:p>
            <a:endParaRPr lang="en-IN" dirty="0"/>
          </a:p>
        </p:txBody>
      </p:sp>
    </p:spTree>
    <p:extLst>
      <p:ext uri="{BB962C8B-B14F-4D97-AF65-F5344CB8AC3E}">
        <p14:creationId xmlns:p14="http://schemas.microsoft.com/office/powerpoint/2010/main" val="95996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Approach to Data Cleaning (</a:t>
            </a:r>
            <a:r>
              <a:rPr lang="en-IN" dirty="0" err="1" smtClean="0"/>
              <a:t>Cntd</a:t>
            </a:r>
            <a:r>
              <a:rPr lang="en-IN" dirty="0" smtClean="0"/>
              <a:t>…)</a:t>
            </a:r>
            <a:endParaRPr lang="en-IN" dirty="0"/>
          </a:p>
        </p:txBody>
      </p:sp>
      <p:sp>
        <p:nvSpPr>
          <p:cNvPr id="6" name="Title 1"/>
          <p:cNvSpPr>
            <a:spLocks noGrp="1"/>
          </p:cNvSpPr>
          <p:nvPr>
            <p:ph idx="1"/>
          </p:nvPr>
        </p:nvSpPr>
        <p:spPr/>
        <p:txBody>
          <a:bodyPr>
            <a:normAutofit/>
          </a:bodyPr>
          <a:lstStyle/>
          <a:p>
            <a:pPr lvl="0" algn="just"/>
            <a:r>
              <a:rPr lang="en-IN" sz="1800" dirty="0"/>
              <a:t>Also the dataset is imbalanced i.e. Label ‘1’ has approximately 87.5% records, while label ‘0’ has approximately 12.5% records. </a:t>
            </a:r>
            <a:r>
              <a:rPr lang="en-IN" sz="1800" dirty="0"/>
              <a:t>So we will treat the data’s using over sampling and under sampling technique</a:t>
            </a:r>
            <a:r>
              <a:rPr lang="en-IN" sz="1800" dirty="0" smtClean="0"/>
              <a:t>.</a:t>
            </a:r>
          </a:p>
          <a:p>
            <a:pPr lvl="0" algn="just"/>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564904"/>
            <a:ext cx="68008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04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Building Models and Results.</a:t>
            </a:r>
            <a:endParaRPr lang="en-IN" dirty="0"/>
          </a:p>
        </p:txBody>
      </p:sp>
      <p:sp>
        <p:nvSpPr>
          <p:cNvPr id="4" name="Content Placeholder 3"/>
          <p:cNvSpPr>
            <a:spLocks noGrp="1"/>
          </p:cNvSpPr>
          <p:nvPr>
            <p:ph idx="1"/>
          </p:nvPr>
        </p:nvSpPr>
        <p:spPr/>
        <p:txBody>
          <a:bodyPr>
            <a:normAutofit/>
          </a:bodyPr>
          <a:lstStyle/>
          <a:p>
            <a:pPr algn="just"/>
            <a:r>
              <a:rPr lang="en-IN" sz="1800" dirty="0"/>
              <a:t>Here we implemented different algorithms which and we finalized </a:t>
            </a:r>
            <a:r>
              <a:rPr lang="en-IN" sz="1800" dirty="0" err="1" smtClean="0"/>
              <a:t>Kneighbor</a:t>
            </a:r>
            <a:r>
              <a:rPr lang="en-IN" sz="1800" dirty="0" smtClean="0"/>
              <a:t> Classifier    </a:t>
            </a:r>
            <a:r>
              <a:rPr lang="en-IN" sz="1800" dirty="0"/>
              <a:t>model is </a:t>
            </a:r>
            <a:r>
              <a:rPr lang="en-IN" sz="1800" dirty="0" smtClean="0"/>
              <a:t>the </a:t>
            </a:r>
            <a:r>
              <a:rPr lang="en-IN" sz="1800" dirty="0"/>
              <a:t>best</a:t>
            </a:r>
            <a:r>
              <a:rPr lang="en-IN" sz="1800" dirty="0" smtClean="0"/>
              <a:t>.</a:t>
            </a:r>
          </a:p>
          <a:p>
            <a:pPr algn="just"/>
            <a:endParaRPr lang="en-US" sz="1800" dirty="0"/>
          </a:p>
          <a:p>
            <a:pPr algn="just"/>
            <a:endParaRPr lang="en-IN" sz="18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524124"/>
            <a:ext cx="5691336" cy="248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Conclusion of the Project</a:t>
            </a:r>
            <a:r>
              <a:rPr lang="en-US" dirty="0" smtClean="0"/>
              <a:t>:</a:t>
            </a:r>
            <a:endParaRPr lang="en-IN" dirty="0"/>
          </a:p>
        </p:txBody>
      </p:sp>
      <p:sp>
        <p:nvSpPr>
          <p:cNvPr id="3" name="Content Placeholder 2"/>
          <p:cNvSpPr>
            <a:spLocks noGrp="1"/>
          </p:cNvSpPr>
          <p:nvPr>
            <p:ph idx="1"/>
          </p:nvPr>
        </p:nvSpPr>
        <p:spPr/>
        <p:txBody>
          <a:bodyPr>
            <a:normAutofit/>
          </a:bodyPr>
          <a:lstStyle/>
          <a:p>
            <a:pPr algn="just"/>
            <a:r>
              <a:rPr lang="en-US" sz="1900" dirty="0"/>
              <a:t>In this project the sample data is provided to us from our client database. The Consumer is believed to be defaulter if he deviates from the path of paying back the loaned amount within the time duration of 5 days. </a:t>
            </a:r>
          </a:p>
          <a:p>
            <a:pPr algn="just"/>
            <a:r>
              <a:rPr lang="en-US" sz="1900" dirty="0"/>
              <a:t>We make a machine learning model in order to improve the selection of customers for the credit.</a:t>
            </a:r>
          </a:p>
          <a:p>
            <a:pPr algn="just"/>
            <a:r>
              <a:rPr lang="en-US" sz="1900" dirty="0"/>
              <a:t> The client wants some predictions that could help them in further investment and improvement in selection of customers and our ML model helps them.</a:t>
            </a:r>
          </a:p>
          <a:p>
            <a:endParaRPr lang="en-IN" dirty="0"/>
          </a:p>
        </p:txBody>
      </p:sp>
    </p:spTree>
    <p:extLst>
      <p:ext uri="{BB962C8B-B14F-4D97-AF65-F5344CB8AC3E}">
        <p14:creationId xmlns:p14="http://schemas.microsoft.com/office/powerpoint/2010/main" val="217037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877</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Project Report  on  Micro Credit Loan Defaulters</vt:lpstr>
      <vt:lpstr>Background &amp; Introduction</vt:lpstr>
      <vt:lpstr>Data Set</vt:lpstr>
      <vt:lpstr>Business Problem</vt:lpstr>
      <vt:lpstr>Approach to Data Cleaning</vt:lpstr>
      <vt:lpstr>Visualization:</vt:lpstr>
      <vt:lpstr>Approach to Data Cleaning (Cntd…)</vt:lpstr>
      <vt:lpstr>Building Models and Results.</vt:lpstr>
      <vt:lpstr>Conclusion of the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dell</dc:creator>
  <cp:lastModifiedBy>dell</cp:lastModifiedBy>
  <cp:revision>7</cp:revision>
  <dcterms:created xsi:type="dcterms:W3CDTF">2020-11-08T09:07:47Z</dcterms:created>
  <dcterms:modified xsi:type="dcterms:W3CDTF">2020-11-08T09:35:54Z</dcterms:modified>
</cp:coreProperties>
</file>