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648" r:id="rId2"/>
    <p:sldId id="643" r:id="rId3"/>
    <p:sldId id="649" r:id="rId4"/>
    <p:sldId id="645" r:id="rId5"/>
    <p:sldId id="491" r:id="rId6"/>
    <p:sldId id="646" r:id="rId7"/>
    <p:sldId id="644" r:id="rId8"/>
    <p:sldId id="492" r:id="rId9"/>
    <p:sldId id="589" r:id="rId10"/>
    <p:sldId id="591" r:id="rId11"/>
    <p:sldId id="493" r:id="rId12"/>
    <p:sldId id="495" r:id="rId13"/>
    <p:sldId id="496" r:id="rId14"/>
    <p:sldId id="499" r:id="rId15"/>
    <p:sldId id="592" r:id="rId16"/>
    <p:sldId id="497" r:id="rId17"/>
    <p:sldId id="500" r:id="rId18"/>
    <p:sldId id="647" r:id="rId19"/>
    <p:sldId id="501" r:id="rId20"/>
    <p:sldId id="498" r:id="rId21"/>
    <p:sldId id="569" r:id="rId22"/>
    <p:sldId id="502" r:id="rId23"/>
    <p:sldId id="504" r:id="rId24"/>
    <p:sldId id="505" r:id="rId25"/>
    <p:sldId id="503" r:id="rId26"/>
    <p:sldId id="507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68" r:id="rId37"/>
    <p:sldId id="570" r:id="rId38"/>
    <p:sldId id="571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72" r:id="rId51"/>
    <p:sldId id="573" r:id="rId52"/>
    <p:sldId id="574" r:id="rId53"/>
    <p:sldId id="577" r:id="rId54"/>
    <p:sldId id="582" r:id="rId55"/>
    <p:sldId id="575" r:id="rId56"/>
    <p:sldId id="583" r:id="rId57"/>
    <p:sldId id="585" r:id="rId58"/>
    <p:sldId id="584" r:id="rId59"/>
    <p:sldId id="586" r:id="rId60"/>
    <p:sldId id="587" r:id="rId61"/>
    <p:sldId id="580" r:id="rId62"/>
    <p:sldId id="588" r:id="rId63"/>
    <p:sldId id="581" r:id="rId64"/>
    <p:sldId id="567" r:id="rId6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oabdulai@hawk.iit.edu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mailto:oabdulai@hawk.iit.edu" TargetMode="External"/><Relationship Id="rId2" Type="http://schemas.openxmlformats.org/officeDocument/2006/relationships/hyperlink" Target="https://meet.google.com/ydi-uunt-rct" TargetMode="External"/><Relationship Id="rId1" Type="http://schemas.openxmlformats.org/officeDocument/2006/relationships/hyperlink" Target="https://meet.google.com/umm-yogw-oau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oabdulai@hawk.iit.edu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ydi-uunt-rct" TargetMode="External"/><Relationship Id="rId2" Type="http://schemas.openxmlformats.org/officeDocument/2006/relationships/hyperlink" Target="https://meet.google.com/umm-yogw-oau" TargetMode="External"/><Relationship Id="rId1" Type="http://schemas.openxmlformats.org/officeDocument/2006/relationships/hyperlink" Target="mailto:oabdulai@hawk.iit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320A5-BE71-4AF5-9898-8350487C93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5A48C-3494-4D53-ACE6-2F054000DF6D}">
      <dgm:prSet phldrT="[Text]" custT="1"/>
      <dgm:spPr/>
      <dgm:t>
        <a:bodyPr/>
        <a:lstStyle/>
        <a:p>
          <a:r>
            <a:rPr lang="en-US" sz="3600" b="1" dirty="0"/>
            <a:t>Dr. Ming-Long Lam</a:t>
          </a:r>
          <a:endParaRPr lang="en-US" sz="3600" dirty="0"/>
        </a:p>
      </dgm:t>
    </dgm:pt>
    <dgm:pt modelId="{2B47DBD3-EE1D-4175-8732-7B3B3D72FF7F}" type="parTrans" cxnId="{7634E99B-378A-46DC-A78F-8B0784BE3306}">
      <dgm:prSet/>
      <dgm:spPr/>
      <dgm:t>
        <a:bodyPr/>
        <a:lstStyle/>
        <a:p>
          <a:endParaRPr lang="en-US"/>
        </a:p>
      </dgm:t>
    </dgm:pt>
    <dgm:pt modelId="{29ECE761-D405-4E6D-AC32-84038E3D4859}" type="sibTrans" cxnId="{7634E99B-378A-46DC-A78F-8B0784BE3306}">
      <dgm:prSet/>
      <dgm:spPr/>
      <dgm:t>
        <a:bodyPr/>
        <a:lstStyle/>
        <a:p>
          <a:endParaRPr lang="en-US"/>
        </a:p>
      </dgm:t>
    </dgm:pt>
    <dgm:pt modelId="{A8CA01FF-6A70-4D13-8DDF-BDFB7B6E3AF3}">
      <dgm:prSet phldrT="[Text]" custT="1"/>
      <dgm:spPr/>
      <dgm:t>
        <a:bodyPr/>
        <a:lstStyle/>
        <a:p>
          <a:r>
            <a:rPr lang="en-US" sz="3600" dirty="0"/>
            <a:t>Fridays, 2 to 4 PM</a:t>
          </a:r>
        </a:p>
      </dgm:t>
    </dgm:pt>
    <dgm:pt modelId="{33015D6A-A061-4124-AE47-E09CD6A7BBD2}" type="parTrans" cxnId="{BF27327C-9E29-4642-871C-A808DA04F586}">
      <dgm:prSet/>
      <dgm:spPr/>
      <dgm:t>
        <a:bodyPr/>
        <a:lstStyle/>
        <a:p>
          <a:endParaRPr lang="en-US"/>
        </a:p>
      </dgm:t>
    </dgm:pt>
    <dgm:pt modelId="{3D39CF48-B707-469A-82CC-F0227FA5A847}" type="sibTrans" cxnId="{BF27327C-9E29-4642-871C-A808DA04F586}">
      <dgm:prSet/>
      <dgm:spPr/>
      <dgm:t>
        <a:bodyPr/>
        <a:lstStyle/>
        <a:p>
          <a:endParaRPr lang="en-US"/>
        </a:p>
      </dgm:t>
    </dgm:pt>
    <dgm:pt modelId="{CD685A5C-C385-403F-9228-0E5389D413CA}">
      <dgm:prSet phldrT="[Text]" custT="1"/>
      <dgm:spPr/>
      <dgm:t>
        <a:bodyPr/>
        <a:lstStyle/>
        <a:p>
          <a:r>
            <a:rPr lang="en-US" sz="3600" dirty="0">
              <a:hlinkClick xmlns:r="http://schemas.openxmlformats.org/officeDocument/2006/relationships" r:id="rId1"/>
            </a:rPr>
            <a:t>mlam5@iit.edu</a:t>
          </a:r>
          <a:endParaRPr lang="en-US" sz="3600" dirty="0"/>
        </a:p>
      </dgm:t>
    </dgm:pt>
    <dgm:pt modelId="{3707714B-6171-4B8A-875E-ED3251A827B3}" type="parTrans" cxnId="{F23ED387-FE6A-4D9C-B0DE-166D9B57B292}">
      <dgm:prSet/>
      <dgm:spPr/>
      <dgm:t>
        <a:bodyPr/>
        <a:lstStyle/>
        <a:p>
          <a:endParaRPr lang="en-US"/>
        </a:p>
      </dgm:t>
    </dgm:pt>
    <dgm:pt modelId="{ABD31788-AE54-4AE1-85BA-78B26B4618DA}" type="sibTrans" cxnId="{F23ED387-FE6A-4D9C-B0DE-166D9B57B292}">
      <dgm:prSet/>
      <dgm:spPr/>
      <dgm:t>
        <a:bodyPr/>
        <a:lstStyle/>
        <a:p>
          <a:endParaRPr lang="en-US"/>
        </a:p>
      </dgm:t>
    </dgm:pt>
    <dgm:pt modelId="{1DBFC771-D8EA-48AA-A408-7831968ABD72}">
      <dgm:prSet phldrT="[Text]" custT="1"/>
      <dgm:spPr/>
      <dgm:t>
        <a:bodyPr/>
        <a:lstStyle/>
        <a:p>
          <a:r>
            <a:rPr lang="en-US" sz="3600" dirty="0"/>
            <a:t>15-minutes Zoom link provided on request</a:t>
          </a:r>
        </a:p>
      </dgm:t>
    </dgm:pt>
    <dgm:pt modelId="{6A028F34-963E-4C95-BBA5-5BD4E00CB261}" type="parTrans" cxnId="{4022DC6D-37B2-46B8-BCE4-613ECBBCE50F}">
      <dgm:prSet/>
      <dgm:spPr/>
      <dgm:t>
        <a:bodyPr/>
        <a:lstStyle/>
        <a:p>
          <a:endParaRPr lang="en-US"/>
        </a:p>
      </dgm:t>
    </dgm:pt>
    <dgm:pt modelId="{467E6DAC-2450-4F75-A4B3-4DD6FA55D293}" type="sibTrans" cxnId="{4022DC6D-37B2-46B8-BCE4-613ECBBCE50F}">
      <dgm:prSet/>
      <dgm:spPr/>
      <dgm:t>
        <a:bodyPr/>
        <a:lstStyle/>
        <a:p>
          <a:endParaRPr lang="en-US"/>
        </a:p>
      </dgm:t>
    </dgm:pt>
    <dgm:pt modelId="{275987CC-171B-4879-914A-43A95BBE017C}">
      <dgm:prSet phldrT="[Text]" custT="1"/>
      <dgm:spPr/>
      <dgm:t>
        <a:bodyPr/>
        <a:lstStyle/>
        <a:p>
          <a:r>
            <a:rPr lang="en-US" sz="3600" dirty="0"/>
            <a:t>By email appointment in advance</a:t>
          </a:r>
        </a:p>
      </dgm:t>
    </dgm:pt>
    <dgm:pt modelId="{0067519F-9D2C-4189-88DD-46B96D6829FF}" type="parTrans" cxnId="{57F43D65-A002-4E62-AECD-A1A28A5AEC26}">
      <dgm:prSet/>
      <dgm:spPr/>
      <dgm:t>
        <a:bodyPr/>
        <a:lstStyle/>
        <a:p>
          <a:endParaRPr lang="en-US"/>
        </a:p>
      </dgm:t>
    </dgm:pt>
    <dgm:pt modelId="{7F84A16A-F485-49AD-8C02-5C48E0DEE630}" type="sibTrans" cxnId="{57F43D65-A002-4E62-AECD-A1A28A5AEC26}">
      <dgm:prSet/>
      <dgm:spPr/>
      <dgm:t>
        <a:bodyPr/>
        <a:lstStyle/>
        <a:p>
          <a:endParaRPr lang="en-US"/>
        </a:p>
      </dgm:t>
    </dgm:pt>
    <dgm:pt modelId="{937BC2E1-01B6-4663-B59D-E6F4D5F20FE7}" type="pres">
      <dgm:prSet presAssocID="{2EF320A5-BE71-4AF5-9898-8350487C930D}" presName="Name0" presStyleCnt="0">
        <dgm:presLayoutVars>
          <dgm:dir/>
          <dgm:animLvl val="lvl"/>
          <dgm:resizeHandles val="exact"/>
        </dgm:presLayoutVars>
      </dgm:prSet>
      <dgm:spPr/>
    </dgm:pt>
    <dgm:pt modelId="{EE24A95F-4C79-452E-A1DA-DC25394BB9B3}" type="pres">
      <dgm:prSet presAssocID="{7DD5A48C-3494-4D53-ACE6-2F054000DF6D}" presName="composite" presStyleCnt="0"/>
      <dgm:spPr/>
    </dgm:pt>
    <dgm:pt modelId="{AD5761C5-494E-4F1E-9B1A-A04C557EAAE0}" type="pres">
      <dgm:prSet presAssocID="{7DD5A48C-3494-4D53-ACE6-2F054000DF6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F4CD3E-4A0B-420B-AF6B-DA905413A25B}" type="pres">
      <dgm:prSet presAssocID="{7DD5A48C-3494-4D53-ACE6-2F054000DF6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7F43D65-A002-4E62-AECD-A1A28A5AEC26}" srcId="{7DD5A48C-3494-4D53-ACE6-2F054000DF6D}" destId="{275987CC-171B-4879-914A-43A95BBE017C}" srcOrd="2" destOrd="0" parTransId="{0067519F-9D2C-4189-88DD-46B96D6829FF}" sibTransId="{7F84A16A-F485-49AD-8C02-5C48E0DEE630}"/>
    <dgm:cxn modelId="{4022DC6D-37B2-46B8-BCE4-613ECBBCE50F}" srcId="{7DD5A48C-3494-4D53-ACE6-2F054000DF6D}" destId="{1DBFC771-D8EA-48AA-A408-7831968ABD72}" srcOrd="3" destOrd="0" parTransId="{6A028F34-963E-4C95-BBA5-5BD4E00CB261}" sibTransId="{467E6DAC-2450-4F75-A4B3-4DD6FA55D293}"/>
    <dgm:cxn modelId="{428B6B6E-7C4E-4F2E-94CB-572E4BF59007}" type="presOf" srcId="{1DBFC771-D8EA-48AA-A408-7831968ABD72}" destId="{69F4CD3E-4A0B-420B-AF6B-DA905413A25B}" srcOrd="0" destOrd="3" presId="urn:microsoft.com/office/officeart/2005/8/layout/hList1"/>
    <dgm:cxn modelId="{BF27327C-9E29-4642-871C-A808DA04F586}" srcId="{7DD5A48C-3494-4D53-ACE6-2F054000DF6D}" destId="{A8CA01FF-6A70-4D13-8DDF-BDFB7B6E3AF3}" srcOrd="1" destOrd="0" parTransId="{33015D6A-A061-4124-AE47-E09CD6A7BBD2}" sibTransId="{3D39CF48-B707-469A-82CC-F0227FA5A847}"/>
    <dgm:cxn modelId="{1556E783-325C-4389-A763-249463B7F5F0}" type="presOf" srcId="{7DD5A48C-3494-4D53-ACE6-2F054000DF6D}" destId="{AD5761C5-494E-4F1E-9B1A-A04C557EAAE0}" srcOrd="0" destOrd="0" presId="urn:microsoft.com/office/officeart/2005/8/layout/hList1"/>
    <dgm:cxn modelId="{F23ED387-FE6A-4D9C-B0DE-166D9B57B292}" srcId="{7DD5A48C-3494-4D53-ACE6-2F054000DF6D}" destId="{CD685A5C-C385-403F-9228-0E5389D413CA}" srcOrd="0" destOrd="0" parTransId="{3707714B-6171-4B8A-875E-ED3251A827B3}" sibTransId="{ABD31788-AE54-4AE1-85BA-78B26B4618DA}"/>
    <dgm:cxn modelId="{6A11038F-C34D-4470-8114-F28EFB762074}" type="presOf" srcId="{CD685A5C-C385-403F-9228-0E5389D413CA}" destId="{69F4CD3E-4A0B-420B-AF6B-DA905413A25B}" srcOrd="0" destOrd="0" presId="urn:microsoft.com/office/officeart/2005/8/layout/hList1"/>
    <dgm:cxn modelId="{22FFC096-A691-491C-AD71-719DCC38D64B}" type="presOf" srcId="{2EF320A5-BE71-4AF5-9898-8350487C930D}" destId="{937BC2E1-01B6-4663-B59D-E6F4D5F20FE7}" srcOrd="0" destOrd="0" presId="urn:microsoft.com/office/officeart/2005/8/layout/hList1"/>
    <dgm:cxn modelId="{7634E99B-378A-46DC-A78F-8B0784BE3306}" srcId="{2EF320A5-BE71-4AF5-9898-8350487C930D}" destId="{7DD5A48C-3494-4D53-ACE6-2F054000DF6D}" srcOrd="0" destOrd="0" parTransId="{2B47DBD3-EE1D-4175-8732-7B3B3D72FF7F}" sibTransId="{29ECE761-D405-4E6D-AC32-84038E3D4859}"/>
    <dgm:cxn modelId="{FC3B04A1-7E4E-4B9B-8AA9-B04B870514CB}" type="presOf" srcId="{A8CA01FF-6A70-4D13-8DDF-BDFB7B6E3AF3}" destId="{69F4CD3E-4A0B-420B-AF6B-DA905413A25B}" srcOrd="0" destOrd="1" presId="urn:microsoft.com/office/officeart/2005/8/layout/hList1"/>
    <dgm:cxn modelId="{FE2AB9FC-5199-4253-88EE-E08EE6F49A92}" type="presOf" srcId="{275987CC-171B-4879-914A-43A95BBE017C}" destId="{69F4CD3E-4A0B-420B-AF6B-DA905413A25B}" srcOrd="0" destOrd="2" presId="urn:microsoft.com/office/officeart/2005/8/layout/hList1"/>
    <dgm:cxn modelId="{66CBBEA0-0D28-4A78-A54E-E76CC188A096}" type="presParOf" srcId="{937BC2E1-01B6-4663-B59D-E6F4D5F20FE7}" destId="{EE24A95F-4C79-452E-A1DA-DC25394BB9B3}" srcOrd="0" destOrd="0" presId="urn:microsoft.com/office/officeart/2005/8/layout/hList1"/>
    <dgm:cxn modelId="{C106C718-0F7A-4D4B-8165-E3AC5630A240}" type="presParOf" srcId="{EE24A95F-4C79-452E-A1DA-DC25394BB9B3}" destId="{AD5761C5-494E-4F1E-9B1A-A04C557EAAE0}" srcOrd="0" destOrd="0" presId="urn:microsoft.com/office/officeart/2005/8/layout/hList1"/>
    <dgm:cxn modelId="{8CBC6E18-5E93-4BD7-A6B3-DC341E28FB9F}" type="presParOf" srcId="{EE24A95F-4C79-452E-A1DA-DC25394BB9B3}" destId="{69F4CD3E-4A0B-420B-AF6B-DA905413A2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320A5-BE71-4AF5-9898-8350487C93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5A48C-3494-4D53-ACE6-2F054000DF6D}">
      <dgm:prSet phldrT="[Text]"/>
      <dgm:spPr/>
      <dgm:t>
        <a:bodyPr/>
        <a:lstStyle/>
        <a:p>
          <a:r>
            <a:rPr lang="en-US" b="1" dirty="0"/>
            <a:t>Mr. Olugbenga </a:t>
          </a:r>
          <a:r>
            <a:rPr lang="en-US" b="1" dirty="0" err="1"/>
            <a:t>Abdulai</a:t>
          </a:r>
          <a:r>
            <a:rPr lang="en-US" b="1" dirty="0"/>
            <a:t> (</a:t>
          </a:r>
          <a:r>
            <a:rPr lang="en-US" b="1" dirty="0" err="1"/>
            <a:t>Olu</a:t>
          </a:r>
          <a:r>
            <a:rPr lang="en-US" b="1" dirty="0"/>
            <a:t>)</a:t>
          </a:r>
          <a:endParaRPr lang="en-US" dirty="0"/>
        </a:p>
      </dgm:t>
    </dgm:pt>
    <dgm:pt modelId="{2B47DBD3-EE1D-4175-8732-7B3B3D72FF7F}" type="parTrans" cxnId="{7634E99B-378A-46DC-A78F-8B0784BE3306}">
      <dgm:prSet/>
      <dgm:spPr/>
      <dgm:t>
        <a:bodyPr/>
        <a:lstStyle/>
        <a:p>
          <a:endParaRPr lang="en-US"/>
        </a:p>
      </dgm:t>
    </dgm:pt>
    <dgm:pt modelId="{29ECE761-D405-4E6D-AC32-84038E3D4859}" type="sibTrans" cxnId="{7634E99B-378A-46DC-A78F-8B0784BE3306}">
      <dgm:prSet/>
      <dgm:spPr/>
      <dgm:t>
        <a:bodyPr/>
        <a:lstStyle/>
        <a:p>
          <a:endParaRPr lang="en-US"/>
        </a:p>
      </dgm:t>
    </dgm:pt>
    <dgm:pt modelId="{A8CA01FF-6A70-4D13-8DDF-BDFB7B6E3AF3}">
      <dgm:prSet phldrT="[Text]"/>
      <dgm:spPr/>
      <dgm:t>
        <a:bodyPr/>
        <a:lstStyle/>
        <a:p>
          <a:r>
            <a:rPr lang="en-US" dirty="0"/>
            <a:t>Mondays and Wednesdays, 2:00 PM - 2:30 PM</a:t>
          </a:r>
        </a:p>
      </dgm:t>
    </dgm:pt>
    <dgm:pt modelId="{33015D6A-A061-4124-AE47-E09CD6A7BBD2}" type="parTrans" cxnId="{BF27327C-9E29-4642-871C-A808DA04F586}">
      <dgm:prSet/>
      <dgm:spPr/>
      <dgm:t>
        <a:bodyPr/>
        <a:lstStyle/>
        <a:p>
          <a:endParaRPr lang="en-US"/>
        </a:p>
      </dgm:t>
    </dgm:pt>
    <dgm:pt modelId="{3D39CF48-B707-469A-82CC-F0227FA5A847}" type="sibTrans" cxnId="{BF27327C-9E29-4642-871C-A808DA04F586}">
      <dgm:prSet/>
      <dgm:spPr/>
      <dgm:t>
        <a:bodyPr/>
        <a:lstStyle/>
        <a:p>
          <a:endParaRPr lang="en-US"/>
        </a:p>
      </dgm:t>
    </dgm:pt>
    <dgm:pt modelId="{8298B9AC-F190-40C2-8213-21EFFE6D1866}">
      <dgm:prSet/>
      <dgm:spPr/>
      <dgm:t>
        <a:bodyPr/>
        <a:lstStyle/>
        <a:p>
          <a:r>
            <a:rPr lang="en-US" dirty="0"/>
            <a:t>Mondays: </a:t>
          </a:r>
          <a:r>
            <a:rPr lang="en-US" dirty="0">
              <a:hlinkClick xmlns:r="http://schemas.openxmlformats.org/officeDocument/2006/relationships" r:id="rId1"/>
            </a:rPr>
            <a:t>https://meet.google.com/umm-yogw-oau</a:t>
          </a:r>
          <a:r>
            <a:rPr lang="en-US" dirty="0"/>
            <a:t> </a:t>
          </a:r>
        </a:p>
      </dgm:t>
    </dgm:pt>
    <dgm:pt modelId="{D89BA118-9E01-4B76-BDFE-EB6A973338EB}" type="parTrans" cxnId="{69BEABD7-FD45-45A8-A04F-FA2D3EC3667E}">
      <dgm:prSet/>
      <dgm:spPr/>
      <dgm:t>
        <a:bodyPr/>
        <a:lstStyle/>
        <a:p>
          <a:endParaRPr lang="en-US"/>
        </a:p>
      </dgm:t>
    </dgm:pt>
    <dgm:pt modelId="{BA1FDE0F-C1EA-4BD4-A73A-E13171B38831}" type="sibTrans" cxnId="{69BEABD7-FD45-45A8-A04F-FA2D3EC3667E}">
      <dgm:prSet/>
      <dgm:spPr/>
      <dgm:t>
        <a:bodyPr/>
        <a:lstStyle/>
        <a:p>
          <a:endParaRPr lang="en-US"/>
        </a:p>
      </dgm:t>
    </dgm:pt>
    <dgm:pt modelId="{A13A42A9-5915-4313-B32C-3D2FCF3F7678}">
      <dgm:prSet/>
      <dgm:spPr/>
      <dgm:t>
        <a:bodyPr/>
        <a:lstStyle/>
        <a:p>
          <a:r>
            <a:rPr lang="en-US" dirty="0"/>
            <a:t>Wednesdays: </a:t>
          </a:r>
          <a:r>
            <a:rPr lang="en-US" dirty="0">
              <a:hlinkClick xmlns:r="http://schemas.openxmlformats.org/officeDocument/2006/relationships" r:id="rId2"/>
            </a:rPr>
            <a:t>https://meet.google.com/ydi-uunt-rct</a:t>
          </a:r>
          <a:r>
            <a:rPr lang="en-US" dirty="0"/>
            <a:t> </a:t>
          </a:r>
        </a:p>
      </dgm:t>
    </dgm:pt>
    <dgm:pt modelId="{810EB5B3-5AAD-4146-9DB7-5BB6C21D8F7B}" type="parTrans" cxnId="{E30EE6FC-E354-49F6-A6A6-AE3304F2159B}">
      <dgm:prSet/>
      <dgm:spPr/>
      <dgm:t>
        <a:bodyPr/>
        <a:lstStyle/>
        <a:p>
          <a:endParaRPr lang="en-US"/>
        </a:p>
      </dgm:t>
    </dgm:pt>
    <dgm:pt modelId="{983DC092-6948-4402-929F-1B06EF30EEAA}" type="sibTrans" cxnId="{E30EE6FC-E354-49F6-A6A6-AE3304F2159B}">
      <dgm:prSet/>
      <dgm:spPr/>
      <dgm:t>
        <a:bodyPr/>
        <a:lstStyle/>
        <a:p>
          <a:endParaRPr lang="en-US"/>
        </a:p>
      </dgm:t>
    </dgm:pt>
    <dgm:pt modelId="{CD685A5C-C385-403F-9228-0E5389D413CA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oabdulai@hawk.iit.edu</a:t>
          </a:r>
          <a:endParaRPr lang="en-US" dirty="0"/>
        </a:p>
      </dgm:t>
    </dgm:pt>
    <dgm:pt modelId="{3707714B-6171-4B8A-875E-ED3251A827B3}" type="parTrans" cxnId="{F23ED387-FE6A-4D9C-B0DE-166D9B57B292}">
      <dgm:prSet/>
      <dgm:spPr/>
      <dgm:t>
        <a:bodyPr/>
        <a:lstStyle/>
        <a:p>
          <a:endParaRPr lang="en-US"/>
        </a:p>
      </dgm:t>
    </dgm:pt>
    <dgm:pt modelId="{ABD31788-AE54-4AE1-85BA-78B26B4618DA}" type="sibTrans" cxnId="{F23ED387-FE6A-4D9C-B0DE-166D9B57B292}">
      <dgm:prSet/>
      <dgm:spPr/>
      <dgm:t>
        <a:bodyPr/>
        <a:lstStyle/>
        <a:p>
          <a:endParaRPr lang="en-US"/>
        </a:p>
      </dgm:t>
    </dgm:pt>
    <dgm:pt modelId="{937BC2E1-01B6-4663-B59D-E6F4D5F20FE7}" type="pres">
      <dgm:prSet presAssocID="{2EF320A5-BE71-4AF5-9898-8350487C930D}" presName="Name0" presStyleCnt="0">
        <dgm:presLayoutVars>
          <dgm:dir/>
          <dgm:animLvl val="lvl"/>
          <dgm:resizeHandles val="exact"/>
        </dgm:presLayoutVars>
      </dgm:prSet>
      <dgm:spPr/>
    </dgm:pt>
    <dgm:pt modelId="{EE24A95F-4C79-452E-A1DA-DC25394BB9B3}" type="pres">
      <dgm:prSet presAssocID="{7DD5A48C-3494-4D53-ACE6-2F054000DF6D}" presName="composite" presStyleCnt="0"/>
      <dgm:spPr/>
    </dgm:pt>
    <dgm:pt modelId="{AD5761C5-494E-4F1E-9B1A-A04C557EAAE0}" type="pres">
      <dgm:prSet presAssocID="{7DD5A48C-3494-4D53-ACE6-2F054000DF6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F4CD3E-4A0B-420B-AF6B-DA905413A25B}" type="pres">
      <dgm:prSet presAssocID="{7DD5A48C-3494-4D53-ACE6-2F054000DF6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2807F19-84F5-4700-AA5E-742F43A30FD9}" type="presOf" srcId="{8298B9AC-F190-40C2-8213-21EFFE6D1866}" destId="{69F4CD3E-4A0B-420B-AF6B-DA905413A25B}" srcOrd="0" destOrd="2" presId="urn:microsoft.com/office/officeart/2005/8/layout/hList1"/>
    <dgm:cxn modelId="{BF27327C-9E29-4642-871C-A808DA04F586}" srcId="{7DD5A48C-3494-4D53-ACE6-2F054000DF6D}" destId="{A8CA01FF-6A70-4D13-8DDF-BDFB7B6E3AF3}" srcOrd="1" destOrd="0" parTransId="{33015D6A-A061-4124-AE47-E09CD6A7BBD2}" sibTransId="{3D39CF48-B707-469A-82CC-F0227FA5A847}"/>
    <dgm:cxn modelId="{1556E783-325C-4389-A763-249463B7F5F0}" type="presOf" srcId="{7DD5A48C-3494-4D53-ACE6-2F054000DF6D}" destId="{AD5761C5-494E-4F1E-9B1A-A04C557EAAE0}" srcOrd="0" destOrd="0" presId="urn:microsoft.com/office/officeart/2005/8/layout/hList1"/>
    <dgm:cxn modelId="{F23ED387-FE6A-4D9C-B0DE-166D9B57B292}" srcId="{7DD5A48C-3494-4D53-ACE6-2F054000DF6D}" destId="{CD685A5C-C385-403F-9228-0E5389D413CA}" srcOrd="0" destOrd="0" parTransId="{3707714B-6171-4B8A-875E-ED3251A827B3}" sibTransId="{ABD31788-AE54-4AE1-85BA-78B26B4618DA}"/>
    <dgm:cxn modelId="{6A11038F-C34D-4470-8114-F28EFB762074}" type="presOf" srcId="{CD685A5C-C385-403F-9228-0E5389D413CA}" destId="{69F4CD3E-4A0B-420B-AF6B-DA905413A25B}" srcOrd="0" destOrd="0" presId="urn:microsoft.com/office/officeart/2005/8/layout/hList1"/>
    <dgm:cxn modelId="{22FFC096-A691-491C-AD71-719DCC38D64B}" type="presOf" srcId="{2EF320A5-BE71-4AF5-9898-8350487C930D}" destId="{937BC2E1-01B6-4663-B59D-E6F4D5F20FE7}" srcOrd="0" destOrd="0" presId="urn:microsoft.com/office/officeart/2005/8/layout/hList1"/>
    <dgm:cxn modelId="{7634E99B-378A-46DC-A78F-8B0784BE3306}" srcId="{2EF320A5-BE71-4AF5-9898-8350487C930D}" destId="{7DD5A48C-3494-4D53-ACE6-2F054000DF6D}" srcOrd="0" destOrd="0" parTransId="{2B47DBD3-EE1D-4175-8732-7B3B3D72FF7F}" sibTransId="{29ECE761-D405-4E6D-AC32-84038E3D4859}"/>
    <dgm:cxn modelId="{FC3B04A1-7E4E-4B9B-8AA9-B04B870514CB}" type="presOf" srcId="{A8CA01FF-6A70-4D13-8DDF-BDFB7B6E3AF3}" destId="{69F4CD3E-4A0B-420B-AF6B-DA905413A25B}" srcOrd="0" destOrd="1" presId="urn:microsoft.com/office/officeart/2005/8/layout/hList1"/>
    <dgm:cxn modelId="{69BEABD7-FD45-45A8-A04F-FA2D3EC3667E}" srcId="{7DD5A48C-3494-4D53-ACE6-2F054000DF6D}" destId="{8298B9AC-F190-40C2-8213-21EFFE6D1866}" srcOrd="2" destOrd="0" parTransId="{D89BA118-9E01-4B76-BDFE-EB6A973338EB}" sibTransId="{BA1FDE0F-C1EA-4BD4-A73A-E13171B38831}"/>
    <dgm:cxn modelId="{E30EE6FC-E354-49F6-A6A6-AE3304F2159B}" srcId="{7DD5A48C-3494-4D53-ACE6-2F054000DF6D}" destId="{A13A42A9-5915-4313-B32C-3D2FCF3F7678}" srcOrd="3" destOrd="0" parTransId="{810EB5B3-5AAD-4146-9DB7-5BB6C21D8F7B}" sibTransId="{983DC092-6948-4402-929F-1B06EF30EEAA}"/>
    <dgm:cxn modelId="{B6CB5BFE-1B3F-4C12-B1D8-68B662C113D0}" type="presOf" srcId="{A13A42A9-5915-4313-B32C-3D2FCF3F7678}" destId="{69F4CD3E-4A0B-420B-AF6B-DA905413A25B}" srcOrd="0" destOrd="3" presId="urn:microsoft.com/office/officeart/2005/8/layout/hList1"/>
    <dgm:cxn modelId="{66CBBEA0-0D28-4A78-A54E-E76CC188A096}" type="presParOf" srcId="{937BC2E1-01B6-4663-B59D-E6F4D5F20FE7}" destId="{EE24A95F-4C79-452E-A1DA-DC25394BB9B3}" srcOrd="0" destOrd="0" presId="urn:microsoft.com/office/officeart/2005/8/layout/hList1"/>
    <dgm:cxn modelId="{C106C718-0F7A-4D4B-8165-E3AC5630A240}" type="presParOf" srcId="{EE24A95F-4C79-452E-A1DA-DC25394BB9B3}" destId="{AD5761C5-494E-4F1E-9B1A-A04C557EAAE0}" srcOrd="0" destOrd="0" presId="urn:microsoft.com/office/officeart/2005/8/layout/hList1"/>
    <dgm:cxn modelId="{8CBC6E18-5E93-4BD7-A6B3-DC341E28FB9F}" type="presParOf" srcId="{EE24A95F-4C79-452E-A1DA-DC25394BB9B3}" destId="{69F4CD3E-4A0B-420B-AF6B-DA905413A2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Empirical Density Estimation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Basic Statistical Outlier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Nearest Neighbors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l="-23000" r="-23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28000" r="-28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1D4160-74BD-4645-9664-1DDEA53025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2718B-7EC1-4680-B61C-251EC29D5AA0}">
      <dgm:prSet phldrT="[Text]" custT="1"/>
      <dgm:spPr/>
      <dgm:t>
        <a:bodyPr/>
        <a:lstStyle/>
        <a:p>
          <a:r>
            <a:rPr lang="en-US" sz="2800" b="1" dirty="0"/>
            <a:t>Parametric</a:t>
          </a:r>
        </a:p>
      </dgm:t>
    </dgm:pt>
    <dgm:pt modelId="{17E01B11-F8DC-483D-9F36-309E60D3BFBF}" type="parTrans" cxnId="{F5A3D69B-F583-4292-8515-A655CCFF805E}">
      <dgm:prSet/>
      <dgm:spPr/>
      <dgm:t>
        <a:bodyPr/>
        <a:lstStyle/>
        <a:p>
          <a:endParaRPr lang="en-US"/>
        </a:p>
      </dgm:t>
    </dgm:pt>
    <dgm:pt modelId="{1DFEF61B-77EA-4278-AB82-9324A08EC964}" type="sibTrans" cxnId="{F5A3D69B-F583-4292-8515-A655CCFF805E}">
      <dgm:prSet/>
      <dgm:spPr/>
      <dgm:t>
        <a:bodyPr/>
        <a:lstStyle/>
        <a:p>
          <a:endParaRPr lang="en-US"/>
        </a:p>
      </dgm:t>
    </dgm:pt>
    <dgm:pt modelId="{6DACF0A0-22F0-40C3-93D9-4571A45B8E7A}">
      <dgm:prSet phldrT="[Text]"/>
      <dgm:spPr/>
      <dgm:t>
        <a:bodyPr/>
        <a:lstStyle/>
        <a:p>
          <a:r>
            <a:rPr lang="en-US" dirty="0"/>
            <a:t>Describe the probability density (mass) by a mathematical formula</a:t>
          </a:r>
        </a:p>
      </dgm:t>
    </dgm:pt>
    <dgm:pt modelId="{889B1F9B-7E30-4811-87CF-66B007E12699}" type="parTrans" cxnId="{5A473C81-4E85-4A38-931B-06A2A5E2FCC0}">
      <dgm:prSet/>
      <dgm:spPr/>
      <dgm:t>
        <a:bodyPr/>
        <a:lstStyle/>
        <a:p>
          <a:endParaRPr lang="en-US"/>
        </a:p>
      </dgm:t>
    </dgm:pt>
    <dgm:pt modelId="{F5BE0B6D-A920-436B-B618-2A46062B9944}" type="sibTrans" cxnId="{5A473C81-4E85-4A38-931B-06A2A5E2FCC0}">
      <dgm:prSet/>
      <dgm:spPr/>
      <dgm:t>
        <a:bodyPr/>
        <a:lstStyle/>
        <a:p>
          <a:endParaRPr lang="en-US"/>
        </a:p>
      </dgm:t>
    </dgm:pt>
    <dgm:pt modelId="{1CA8C091-EF5E-45FD-B421-E59F5D21CF6F}">
      <dgm:prSet phldrT="[Text]"/>
      <dgm:spPr/>
      <dgm:t>
        <a:bodyPr/>
        <a:lstStyle/>
        <a:p>
          <a:r>
            <a:rPr lang="en-US" dirty="0"/>
            <a:t>The formula contains parameters which control the shape and the scale of the probability density (mass) function.</a:t>
          </a:r>
        </a:p>
      </dgm:t>
    </dgm:pt>
    <dgm:pt modelId="{1934728B-7F95-4875-ADC7-C19F9623B7DD}" type="parTrans" cxnId="{ACED3382-0B60-4A9F-8B0C-B49E5465D195}">
      <dgm:prSet/>
      <dgm:spPr/>
      <dgm:t>
        <a:bodyPr/>
        <a:lstStyle/>
        <a:p>
          <a:endParaRPr lang="en-US"/>
        </a:p>
      </dgm:t>
    </dgm:pt>
    <dgm:pt modelId="{0D3E8D6D-9F70-4F2B-8C8A-6D0A9A0CE799}" type="sibTrans" cxnId="{ACED3382-0B60-4A9F-8B0C-B49E5465D195}">
      <dgm:prSet/>
      <dgm:spPr/>
      <dgm:t>
        <a:bodyPr/>
        <a:lstStyle/>
        <a:p>
          <a:endParaRPr lang="en-US"/>
        </a:p>
      </dgm:t>
    </dgm:pt>
    <dgm:pt modelId="{F6685094-94C4-48E3-9DD5-10FD856FACDB}">
      <dgm:prSet phldrT="[Text]" custT="1"/>
      <dgm:spPr/>
      <dgm:t>
        <a:bodyPr/>
        <a:lstStyle/>
        <a:p>
          <a:r>
            <a:rPr lang="en-US" sz="2800" b="1" dirty="0"/>
            <a:t>Non-Parametric</a:t>
          </a:r>
        </a:p>
      </dgm:t>
    </dgm:pt>
    <dgm:pt modelId="{1AC6E8C2-3D53-4889-8ADE-309192B365F9}" type="parTrans" cxnId="{DE0989E2-87EC-47BC-B05D-DD389411089D}">
      <dgm:prSet/>
      <dgm:spPr/>
      <dgm:t>
        <a:bodyPr/>
        <a:lstStyle/>
        <a:p>
          <a:endParaRPr lang="en-US"/>
        </a:p>
      </dgm:t>
    </dgm:pt>
    <dgm:pt modelId="{4EA8CB54-741F-4C4C-B18D-D8C80BC2DC86}" type="sibTrans" cxnId="{DE0989E2-87EC-47BC-B05D-DD389411089D}">
      <dgm:prSet/>
      <dgm:spPr/>
      <dgm:t>
        <a:bodyPr/>
        <a:lstStyle/>
        <a:p>
          <a:endParaRPr lang="en-US"/>
        </a:p>
      </dgm:t>
    </dgm:pt>
    <dgm:pt modelId="{5C1AB842-FB4B-4B92-8485-13694B07ADFD}">
      <dgm:prSet phldrT="[Text]"/>
      <dgm:spPr/>
      <dgm:t>
        <a:bodyPr/>
        <a:lstStyle/>
        <a:p>
          <a:r>
            <a:rPr lang="en-US" dirty="0"/>
            <a:t>Describe the probability density (mass) by ALL the moments. </a:t>
          </a:r>
        </a:p>
      </dgm:t>
    </dgm:pt>
    <dgm:pt modelId="{F3B3B98F-3A29-4067-93D6-C2FE8279AF01}" type="parTrans" cxnId="{4F3DD891-9675-4F21-BEA1-B6971A671ED6}">
      <dgm:prSet/>
      <dgm:spPr/>
      <dgm:t>
        <a:bodyPr/>
        <a:lstStyle/>
        <a:p>
          <a:endParaRPr lang="en-US"/>
        </a:p>
      </dgm:t>
    </dgm:pt>
    <dgm:pt modelId="{BC658B9B-B17E-4587-91F6-D8ABCCEA8BE2}" type="sibTrans" cxnId="{4F3DD891-9675-4F21-BEA1-B6971A671ED6}">
      <dgm:prSet/>
      <dgm:spPr/>
      <dgm:t>
        <a:bodyPr/>
        <a:lstStyle/>
        <a:p>
          <a:endParaRPr lang="en-US"/>
        </a:p>
      </dgm:t>
    </dgm:pt>
    <dgm:pt modelId="{EDDF818B-1E2E-4C33-A4C9-E24310A0054A}">
      <dgm:prSet phldrT="[Text]"/>
      <dgm:spPr/>
      <dgm:t>
        <a:bodyPr/>
        <a:lstStyle/>
        <a:p>
          <a:r>
            <a:rPr lang="en-US" dirty="0"/>
            <a:t>First moment is mean</a:t>
          </a:r>
        </a:p>
      </dgm:t>
    </dgm:pt>
    <dgm:pt modelId="{3DC26E78-17E9-4BA6-B8B9-FE610A57C349}" type="parTrans" cxnId="{959CB294-5755-4E08-9BEC-E2901C8BD672}">
      <dgm:prSet/>
      <dgm:spPr/>
      <dgm:t>
        <a:bodyPr/>
        <a:lstStyle/>
        <a:p>
          <a:endParaRPr lang="en-US"/>
        </a:p>
      </dgm:t>
    </dgm:pt>
    <dgm:pt modelId="{783AE217-5BE8-4B73-88B7-3E7E96797C88}" type="sibTrans" cxnId="{959CB294-5755-4E08-9BEC-E2901C8BD672}">
      <dgm:prSet/>
      <dgm:spPr/>
      <dgm:t>
        <a:bodyPr/>
        <a:lstStyle/>
        <a:p>
          <a:endParaRPr lang="en-US"/>
        </a:p>
      </dgm:t>
    </dgm:pt>
    <dgm:pt modelId="{DE5CD742-929E-463F-9FA0-71BD30DA5325}">
      <dgm:prSet phldrT="[Text]"/>
      <dgm:spPr/>
      <dgm:t>
        <a:bodyPr/>
        <a:lstStyle/>
        <a:p>
          <a:r>
            <a:rPr lang="en-US" dirty="0"/>
            <a:t>Second moment is variance</a:t>
          </a:r>
        </a:p>
      </dgm:t>
    </dgm:pt>
    <dgm:pt modelId="{026B6C8C-8404-4E55-9880-F75233A43E81}" type="parTrans" cxnId="{0053E97F-13AB-4A29-933B-F94A03BB0AAC}">
      <dgm:prSet/>
      <dgm:spPr/>
      <dgm:t>
        <a:bodyPr/>
        <a:lstStyle/>
        <a:p>
          <a:endParaRPr lang="en-US"/>
        </a:p>
      </dgm:t>
    </dgm:pt>
    <dgm:pt modelId="{355205AD-FD60-498E-AEE6-29A65858D2B4}" type="sibTrans" cxnId="{0053E97F-13AB-4A29-933B-F94A03BB0AAC}">
      <dgm:prSet/>
      <dgm:spPr/>
      <dgm:t>
        <a:bodyPr/>
        <a:lstStyle/>
        <a:p>
          <a:endParaRPr lang="en-US"/>
        </a:p>
      </dgm:t>
    </dgm:pt>
    <dgm:pt modelId="{EE3E4947-2F53-45A6-8759-9697719CD40E}">
      <dgm:prSet phldrT="[Text]"/>
      <dgm:spPr/>
      <dgm:t>
        <a:bodyPr/>
        <a:lstStyle/>
        <a:p>
          <a:r>
            <a:rPr lang="en-US" dirty="0"/>
            <a:t>Third moment is skewness</a:t>
          </a:r>
        </a:p>
      </dgm:t>
    </dgm:pt>
    <dgm:pt modelId="{ACAEE1EC-D594-4DB6-A5FD-BB111B82ACF6}" type="parTrans" cxnId="{E268090D-BE92-42C6-8250-BFCC6B69F17F}">
      <dgm:prSet/>
      <dgm:spPr/>
      <dgm:t>
        <a:bodyPr/>
        <a:lstStyle/>
        <a:p>
          <a:endParaRPr lang="en-US"/>
        </a:p>
      </dgm:t>
    </dgm:pt>
    <dgm:pt modelId="{718F0CB0-F791-44FE-B706-EC604F7313D1}" type="sibTrans" cxnId="{E268090D-BE92-42C6-8250-BFCC6B69F17F}">
      <dgm:prSet/>
      <dgm:spPr/>
      <dgm:t>
        <a:bodyPr/>
        <a:lstStyle/>
        <a:p>
          <a:endParaRPr lang="en-US"/>
        </a:p>
      </dgm:t>
    </dgm:pt>
    <dgm:pt modelId="{9FBE66E3-CA3D-415C-A14C-E7AC24F7A970}">
      <dgm:prSet phldrT="[Text]"/>
      <dgm:spPr/>
      <dgm:t>
        <a:bodyPr/>
        <a:lstStyle/>
        <a:p>
          <a:r>
            <a:rPr lang="en-US" dirty="0"/>
            <a:t>Fourth moment is kurtosis</a:t>
          </a:r>
        </a:p>
      </dgm:t>
    </dgm:pt>
    <dgm:pt modelId="{9353CEDB-86E0-4EB8-BB9E-D51FFFD0824A}" type="parTrans" cxnId="{8944E832-6F8C-4276-80A1-929FCF8CB11C}">
      <dgm:prSet/>
      <dgm:spPr/>
      <dgm:t>
        <a:bodyPr/>
        <a:lstStyle/>
        <a:p>
          <a:endParaRPr lang="en-US"/>
        </a:p>
      </dgm:t>
    </dgm:pt>
    <dgm:pt modelId="{43B8A829-58EA-4AF5-B723-8C1418752CCF}" type="sibTrans" cxnId="{8944E832-6F8C-4276-80A1-929FCF8CB11C}">
      <dgm:prSet/>
      <dgm:spPr/>
      <dgm:t>
        <a:bodyPr/>
        <a:lstStyle/>
        <a:p>
          <a:endParaRPr lang="en-US"/>
        </a:p>
      </dgm:t>
    </dgm:pt>
    <dgm:pt modelId="{1E2E340B-D413-4A93-B840-EE235FAD1CEA}">
      <dgm:prSet phldrT="[Text]"/>
      <dgm:spPr/>
      <dgm:t>
        <a:bodyPr/>
        <a:lstStyle/>
        <a:p>
          <a:r>
            <a:rPr lang="en-US" dirty="0"/>
            <a:t>All the </a:t>
          </a:r>
          <a:r>
            <a:rPr lang="en-US" i="1" dirty="0" err="1"/>
            <a:t>i</a:t>
          </a:r>
          <a:r>
            <a:rPr lang="en-US" baseline="30000" dirty="0" err="1"/>
            <a:t>th</a:t>
          </a:r>
          <a:r>
            <a:rPr lang="en-US" dirty="0"/>
            <a:t>, </a:t>
          </a:r>
          <a:r>
            <a:rPr lang="en-US" dirty="0" err="1"/>
            <a:t>i</a:t>
          </a:r>
          <a:r>
            <a:rPr lang="en-US" dirty="0"/>
            <a:t> = 5, … are unnamed </a:t>
          </a:r>
        </a:p>
      </dgm:t>
    </dgm:pt>
    <dgm:pt modelId="{09E7F452-E860-4C93-802F-5CFACE273B34}" type="parTrans" cxnId="{E73502E6-FA44-4DE6-8026-0F176EEB7FF0}">
      <dgm:prSet/>
      <dgm:spPr/>
      <dgm:t>
        <a:bodyPr/>
        <a:lstStyle/>
        <a:p>
          <a:endParaRPr lang="en-US"/>
        </a:p>
      </dgm:t>
    </dgm:pt>
    <dgm:pt modelId="{AFA7CF34-FF04-4B89-9E80-22126B0DFC7A}" type="sibTrans" cxnId="{E73502E6-FA44-4DE6-8026-0F176EEB7FF0}">
      <dgm:prSet/>
      <dgm:spPr/>
      <dgm:t>
        <a:bodyPr/>
        <a:lstStyle/>
        <a:p>
          <a:endParaRPr lang="en-US"/>
        </a:p>
      </dgm:t>
    </dgm:pt>
    <dgm:pt modelId="{C266B991-B3BA-445D-86D8-2AEBAE3DD2F4}" type="pres">
      <dgm:prSet presAssocID="{CC1D4160-74BD-4645-9664-1DDEA5302517}" presName="Name0" presStyleCnt="0">
        <dgm:presLayoutVars>
          <dgm:dir/>
          <dgm:animLvl val="lvl"/>
          <dgm:resizeHandles val="exact"/>
        </dgm:presLayoutVars>
      </dgm:prSet>
      <dgm:spPr/>
    </dgm:pt>
    <dgm:pt modelId="{13E34DD2-9CC4-4EC5-ADEB-9AC29FBBB416}" type="pres">
      <dgm:prSet presAssocID="{5E32718B-7EC1-4680-B61C-251EC29D5AA0}" presName="composite" presStyleCnt="0"/>
      <dgm:spPr/>
    </dgm:pt>
    <dgm:pt modelId="{0221D2A9-24F7-433E-97E9-D16E97FF6362}" type="pres">
      <dgm:prSet presAssocID="{5E32718B-7EC1-4680-B61C-251EC29D5A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ABD47C-7920-419E-8780-DD171967BBA8}" type="pres">
      <dgm:prSet presAssocID="{5E32718B-7EC1-4680-B61C-251EC29D5AA0}" presName="desTx" presStyleLbl="alignAccFollowNode1" presStyleIdx="0" presStyleCnt="2">
        <dgm:presLayoutVars>
          <dgm:bulletEnabled val="1"/>
        </dgm:presLayoutVars>
      </dgm:prSet>
      <dgm:spPr/>
    </dgm:pt>
    <dgm:pt modelId="{6F4E5B7F-0A1A-4740-9166-0AE0DA14BAA7}" type="pres">
      <dgm:prSet presAssocID="{1DFEF61B-77EA-4278-AB82-9324A08EC964}" presName="space" presStyleCnt="0"/>
      <dgm:spPr/>
    </dgm:pt>
    <dgm:pt modelId="{C8FEC1BD-5C6C-479A-A715-ABE574568BA5}" type="pres">
      <dgm:prSet presAssocID="{F6685094-94C4-48E3-9DD5-10FD856FACDB}" presName="composite" presStyleCnt="0"/>
      <dgm:spPr/>
    </dgm:pt>
    <dgm:pt modelId="{E1225400-84E3-4DEA-AC25-BFE0372B283D}" type="pres">
      <dgm:prSet presAssocID="{F6685094-94C4-48E3-9DD5-10FD856FAC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CB1CA99-974B-4F1A-B107-5E03AEECA1A3}" type="pres">
      <dgm:prSet presAssocID="{F6685094-94C4-48E3-9DD5-10FD856FACDB}" presName="desTx" presStyleLbl="alignAccFollowNode1" presStyleIdx="1" presStyleCnt="2" custLinFactNeighborX="1201" custLinFactNeighborY="-2444">
        <dgm:presLayoutVars>
          <dgm:bulletEnabled val="1"/>
        </dgm:presLayoutVars>
      </dgm:prSet>
      <dgm:spPr/>
    </dgm:pt>
  </dgm:ptLst>
  <dgm:cxnLst>
    <dgm:cxn modelId="{E268090D-BE92-42C6-8250-BFCC6B69F17F}" srcId="{F6685094-94C4-48E3-9DD5-10FD856FACDB}" destId="{EE3E4947-2F53-45A6-8759-9697719CD40E}" srcOrd="3" destOrd="0" parTransId="{ACAEE1EC-D594-4DB6-A5FD-BB111B82ACF6}" sibTransId="{718F0CB0-F791-44FE-B706-EC604F7313D1}"/>
    <dgm:cxn modelId="{FE56E723-E1C8-4B8F-92D4-87F7334638B9}" type="presOf" srcId="{CC1D4160-74BD-4645-9664-1DDEA5302517}" destId="{C266B991-B3BA-445D-86D8-2AEBAE3DD2F4}" srcOrd="0" destOrd="0" presId="urn:microsoft.com/office/officeart/2005/8/layout/hList1"/>
    <dgm:cxn modelId="{8944E832-6F8C-4276-80A1-929FCF8CB11C}" srcId="{F6685094-94C4-48E3-9DD5-10FD856FACDB}" destId="{9FBE66E3-CA3D-415C-A14C-E7AC24F7A970}" srcOrd="4" destOrd="0" parTransId="{9353CEDB-86E0-4EB8-BB9E-D51FFFD0824A}" sibTransId="{43B8A829-58EA-4AF5-B723-8C1418752CCF}"/>
    <dgm:cxn modelId="{D25BCA52-13D4-47C2-BD60-73F2C88E39DC}" type="presOf" srcId="{EDDF818B-1E2E-4C33-A4C9-E24310A0054A}" destId="{6CB1CA99-974B-4F1A-B107-5E03AEECA1A3}" srcOrd="0" destOrd="1" presId="urn:microsoft.com/office/officeart/2005/8/layout/hList1"/>
    <dgm:cxn modelId="{3C684D76-D84F-4299-9E98-D8809E6A4973}" type="presOf" srcId="{5E32718B-7EC1-4680-B61C-251EC29D5AA0}" destId="{0221D2A9-24F7-433E-97E9-D16E97FF6362}" srcOrd="0" destOrd="0" presId="urn:microsoft.com/office/officeart/2005/8/layout/hList1"/>
    <dgm:cxn modelId="{39006B7E-D16E-45EB-8088-CEB96955074D}" type="presOf" srcId="{5C1AB842-FB4B-4B92-8485-13694B07ADFD}" destId="{6CB1CA99-974B-4F1A-B107-5E03AEECA1A3}" srcOrd="0" destOrd="0" presId="urn:microsoft.com/office/officeart/2005/8/layout/hList1"/>
    <dgm:cxn modelId="{0053E97F-13AB-4A29-933B-F94A03BB0AAC}" srcId="{F6685094-94C4-48E3-9DD5-10FD856FACDB}" destId="{DE5CD742-929E-463F-9FA0-71BD30DA5325}" srcOrd="2" destOrd="0" parTransId="{026B6C8C-8404-4E55-9880-F75233A43E81}" sibTransId="{355205AD-FD60-498E-AEE6-29A65858D2B4}"/>
    <dgm:cxn modelId="{5A473C81-4E85-4A38-931B-06A2A5E2FCC0}" srcId="{5E32718B-7EC1-4680-B61C-251EC29D5AA0}" destId="{6DACF0A0-22F0-40C3-93D9-4571A45B8E7A}" srcOrd="0" destOrd="0" parTransId="{889B1F9B-7E30-4811-87CF-66B007E12699}" sibTransId="{F5BE0B6D-A920-436B-B618-2A46062B9944}"/>
    <dgm:cxn modelId="{ACED3382-0B60-4A9F-8B0C-B49E5465D195}" srcId="{5E32718B-7EC1-4680-B61C-251EC29D5AA0}" destId="{1CA8C091-EF5E-45FD-B421-E59F5D21CF6F}" srcOrd="1" destOrd="0" parTransId="{1934728B-7F95-4875-ADC7-C19F9623B7DD}" sibTransId="{0D3E8D6D-9F70-4F2B-8C8A-6D0A9A0CE799}"/>
    <dgm:cxn modelId="{2484808F-9F75-4168-8674-7E3E56DB05D3}" type="presOf" srcId="{1CA8C091-EF5E-45FD-B421-E59F5D21CF6F}" destId="{EEABD47C-7920-419E-8780-DD171967BBA8}" srcOrd="0" destOrd="1" presId="urn:microsoft.com/office/officeart/2005/8/layout/hList1"/>
    <dgm:cxn modelId="{4F3DD891-9675-4F21-BEA1-B6971A671ED6}" srcId="{F6685094-94C4-48E3-9DD5-10FD856FACDB}" destId="{5C1AB842-FB4B-4B92-8485-13694B07ADFD}" srcOrd="0" destOrd="0" parTransId="{F3B3B98F-3A29-4067-93D6-C2FE8279AF01}" sibTransId="{BC658B9B-B17E-4587-91F6-D8ABCCEA8BE2}"/>
    <dgm:cxn modelId="{959CB294-5755-4E08-9BEC-E2901C8BD672}" srcId="{F6685094-94C4-48E3-9DD5-10FD856FACDB}" destId="{EDDF818B-1E2E-4C33-A4C9-E24310A0054A}" srcOrd="1" destOrd="0" parTransId="{3DC26E78-17E9-4BA6-B8B9-FE610A57C349}" sibTransId="{783AE217-5BE8-4B73-88B7-3E7E96797C88}"/>
    <dgm:cxn modelId="{9F4CBE9B-DC4E-40A7-836C-C107841A0B58}" type="presOf" srcId="{F6685094-94C4-48E3-9DD5-10FD856FACDB}" destId="{E1225400-84E3-4DEA-AC25-BFE0372B283D}" srcOrd="0" destOrd="0" presId="urn:microsoft.com/office/officeart/2005/8/layout/hList1"/>
    <dgm:cxn modelId="{F5A3D69B-F583-4292-8515-A655CCFF805E}" srcId="{CC1D4160-74BD-4645-9664-1DDEA5302517}" destId="{5E32718B-7EC1-4680-B61C-251EC29D5AA0}" srcOrd="0" destOrd="0" parTransId="{17E01B11-F8DC-483D-9F36-309E60D3BFBF}" sibTransId="{1DFEF61B-77EA-4278-AB82-9324A08EC964}"/>
    <dgm:cxn modelId="{CE4B89A7-2FB1-4A3D-A887-B290B00C1719}" type="presOf" srcId="{9FBE66E3-CA3D-415C-A14C-E7AC24F7A970}" destId="{6CB1CA99-974B-4F1A-B107-5E03AEECA1A3}" srcOrd="0" destOrd="4" presId="urn:microsoft.com/office/officeart/2005/8/layout/hList1"/>
    <dgm:cxn modelId="{A3164FD2-2AED-46F9-8BE2-5D08CE504B75}" type="presOf" srcId="{1E2E340B-D413-4A93-B840-EE235FAD1CEA}" destId="{6CB1CA99-974B-4F1A-B107-5E03AEECA1A3}" srcOrd="0" destOrd="5" presId="urn:microsoft.com/office/officeart/2005/8/layout/hList1"/>
    <dgm:cxn modelId="{DE0989E2-87EC-47BC-B05D-DD389411089D}" srcId="{CC1D4160-74BD-4645-9664-1DDEA5302517}" destId="{F6685094-94C4-48E3-9DD5-10FD856FACDB}" srcOrd="1" destOrd="0" parTransId="{1AC6E8C2-3D53-4889-8ADE-309192B365F9}" sibTransId="{4EA8CB54-741F-4C4C-B18D-D8C80BC2DC86}"/>
    <dgm:cxn modelId="{E73502E6-FA44-4DE6-8026-0F176EEB7FF0}" srcId="{F6685094-94C4-48E3-9DD5-10FD856FACDB}" destId="{1E2E340B-D413-4A93-B840-EE235FAD1CEA}" srcOrd="5" destOrd="0" parTransId="{09E7F452-E860-4C93-802F-5CFACE273B34}" sibTransId="{AFA7CF34-FF04-4B89-9E80-22126B0DFC7A}"/>
    <dgm:cxn modelId="{B32665E9-1E10-4F66-A65E-E58921B68295}" type="presOf" srcId="{EE3E4947-2F53-45A6-8759-9697719CD40E}" destId="{6CB1CA99-974B-4F1A-B107-5E03AEECA1A3}" srcOrd="0" destOrd="3" presId="urn:microsoft.com/office/officeart/2005/8/layout/hList1"/>
    <dgm:cxn modelId="{E158E6F1-53FD-402E-9398-478E4B8236BD}" type="presOf" srcId="{6DACF0A0-22F0-40C3-93D9-4571A45B8E7A}" destId="{EEABD47C-7920-419E-8780-DD171967BBA8}" srcOrd="0" destOrd="0" presId="urn:microsoft.com/office/officeart/2005/8/layout/hList1"/>
    <dgm:cxn modelId="{6BCF72FB-CABA-4E02-B855-E5A4792E1DBE}" type="presOf" srcId="{DE5CD742-929E-463F-9FA0-71BD30DA5325}" destId="{6CB1CA99-974B-4F1A-B107-5E03AEECA1A3}" srcOrd="0" destOrd="2" presId="urn:microsoft.com/office/officeart/2005/8/layout/hList1"/>
    <dgm:cxn modelId="{70E50C06-4FBA-4243-B83B-B54C2334B4E6}" type="presParOf" srcId="{C266B991-B3BA-445D-86D8-2AEBAE3DD2F4}" destId="{13E34DD2-9CC4-4EC5-ADEB-9AC29FBBB416}" srcOrd="0" destOrd="0" presId="urn:microsoft.com/office/officeart/2005/8/layout/hList1"/>
    <dgm:cxn modelId="{A4642913-874E-4156-9C94-380407DF9592}" type="presParOf" srcId="{13E34DD2-9CC4-4EC5-ADEB-9AC29FBBB416}" destId="{0221D2A9-24F7-433E-97E9-D16E97FF6362}" srcOrd="0" destOrd="0" presId="urn:microsoft.com/office/officeart/2005/8/layout/hList1"/>
    <dgm:cxn modelId="{01CABF57-009E-4A83-92B8-907AE392268F}" type="presParOf" srcId="{13E34DD2-9CC4-4EC5-ADEB-9AC29FBBB416}" destId="{EEABD47C-7920-419E-8780-DD171967BBA8}" srcOrd="1" destOrd="0" presId="urn:microsoft.com/office/officeart/2005/8/layout/hList1"/>
    <dgm:cxn modelId="{34DF6270-EA83-48A2-8265-89DCFA14E087}" type="presParOf" srcId="{C266B991-B3BA-445D-86D8-2AEBAE3DD2F4}" destId="{6F4E5B7F-0A1A-4740-9166-0AE0DA14BAA7}" srcOrd="1" destOrd="0" presId="urn:microsoft.com/office/officeart/2005/8/layout/hList1"/>
    <dgm:cxn modelId="{6777DBC7-7FCD-4EC0-83AE-7CDCC17985DC}" type="presParOf" srcId="{C266B991-B3BA-445D-86D8-2AEBAE3DD2F4}" destId="{C8FEC1BD-5C6C-479A-A715-ABE574568BA5}" srcOrd="2" destOrd="0" presId="urn:microsoft.com/office/officeart/2005/8/layout/hList1"/>
    <dgm:cxn modelId="{D2B4C629-7B9B-47E1-86F8-A21A05C62855}" type="presParOf" srcId="{C8FEC1BD-5C6C-479A-A715-ABE574568BA5}" destId="{E1225400-84E3-4DEA-AC25-BFE0372B283D}" srcOrd="0" destOrd="0" presId="urn:microsoft.com/office/officeart/2005/8/layout/hList1"/>
    <dgm:cxn modelId="{6D4D52D0-9339-4619-8555-49E4CFEB0927}" type="presParOf" srcId="{C8FEC1BD-5C6C-479A-A715-ABE574568BA5}" destId="{6CB1CA99-974B-4F1A-B107-5E03AEECA1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D4160-74BD-4645-9664-1DDEA53025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2718B-7EC1-4680-B61C-251EC29D5AA0}">
      <dgm:prSet phldrT="[Text]" custT="1"/>
      <dgm:spPr/>
      <dgm:t>
        <a:bodyPr/>
        <a:lstStyle/>
        <a:p>
          <a:r>
            <a:rPr lang="en-US" sz="2800" dirty="0"/>
            <a:t>Parametric</a:t>
          </a:r>
        </a:p>
      </dgm:t>
    </dgm:pt>
    <dgm:pt modelId="{17E01B11-F8DC-483D-9F36-309E60D3BFBF}" type="parTrans" cxnId="{F5A3D69B-F583-4292-8515-A655CCFF805E}">
      <dgm:prSet/>
      <dgm:spPr/>
      <dgm:t>
        <a:bodyPr/>
        <a:lstStyle/>
        <a:p>
          <a:endParaRPr lang="en-US"/>
        </a:p>
      </dgm:t>
    </dgm:pt>
    <dgm:pt modelId="{1DFEF61B-77EA-4278-AB82-9324A08EC964}" type="sibTrans" cxnId="{F5A3D69B-F583-4292-8515-A655CCFF805E}">
      <dgm:prSet/>
      <dgm:spPr/>
      <dgm:t>
        <a:bodyPr/>
        <a:lstStyle/>
        <a:p>
          <a:endParaRPr lang="en-US"/>
        </a:p>
      </dgm:t>
    </dgm:pt>
    <dgm:pt modelId="{6DACF0A0-22F0-40C3-93D9-4571A45B8E7A}">
      <dgm:prSet phldrT="[Text]"/>
      <dgm:spPr/>
      <dgm:t>
        <a:bodyPr/>
        <a:lstStyle/>
        <a:p>
          <a:r>
            <a:rPr lang="en-US" dirty="0"/>
            <a:t>Calculate the probability arithmetically or programmatically</a:t>
          </a:r>
        </a:p>
      </dgm:t>
    </dgm:pt>
    <dgm:pt modelId="{889B1F9B-7E30-4811-87CF-66B007E12699}" type="parTrans" cxnId="{5A473C81-4E85-4A38-931B-06A2A5E2FCC0}">
      <dgm:prSet/>
      <dgm:spPr/>
      <dgm:t>
        <a:bodyPr/>
        <a:lstStyle/>
        <a:p>
          <a:endParaRPr lang="en-US"/>
        </a:p>
      </dgm:t>
    </dgm:pt>
    <dgm:pt modelId="{F5BE0B6D-A920-436B-B618-2A46062B9944}" type="sibTrans" cxnId="{5A473C81-4E85-4A38-931B-06A2A5E2FCC0}">
      <dgm:prSet/>
      <dgm:spPr/>
      <dgm:t>
        <a:bodyPr/>
        <a:lstStyle/>
        <a:p>
          <a:endParaRPr lang="en-US"/>
        </a:p>
      </dgm:t>
    </dgm:pt>
    <dgm:pt modelId="{F6685094-94C4-48E3-9DD5-10FD856FACDB}">
      <dgm:prSet phldrT="[Text]" custT="1"/>
      <dgm:spPr/>
      <dgm:t>
        <a:bodyPr/>
        <a:lstStyle/>
        <a:p>
          <a:r>
            <a:rPr lang="en-US" sz="2800" dirty="0"/>
            <a:t>Non-Parametric</a:t>
          </a:r>
        </a:p>
      </dgm:t>
    </dgm:pt>
    <dgm:pt modelId="{1AC6E8C2-3D53-4889-8ADE-309192B365F9}" type="parTrans" cxnId="{DE0989E2-87EC-47BC-B05D-DD389411089D}">
      <dgm:prSet/>
      <dgm:spPr/>
      <dgm:t>
        <a:bodyPr/>
        <a:lstStyle/>
        <a:p>
          <a:endParaRPr lang="en-US"/>
        </a:p>
      </dgm:t>
    </dgm:pt>
    <dgm:pt modelId="{4EA8CB54-741F-4C4C-B18D-D8C80BC2DC86}" type="sibTrans" cxnId="{DE0989E2-87EC-47BC-B05D-DD389411089D}">
      <dgm:prSet/>
      <dgm:spPr/>
      <dgm:t>
        <a:bodyPr/>
        <a:lstStyle/>
        <a:p>
          <a:endParaRPr lang="en-US"/>
        </a:p>
      </dgm:t>
    </dgm:pt>
    <dgm:pt modelId="{1E2E340B-D413-4A93-B840-EE235FAD1CEA}">
      <dgm:prSet phldrT="[Text]"/>
      <dgm:spPr/>
      <dgm:t>
        <a:bodyPr/>
        <a:lstStyle/>
        <a:p>
          <a:r>
            <a:rPr lang="en-US" dirty="0"/>
            <a:t>Can mix-and-match categorical and continuous values in domain (e.g., 1, 2, [3, 5), 5, [6, 10), 11, …)</a:t>
          </a:r>
        </a:p>
      </dgm:t>
    </dgm:pt>
    <dgm:pt modelId="{09E7F452-E860-4C93-802F-5CFACE273B34}" type="parTrans" cxnId="{E73502E6-FA44-4DE6-8026-0F176EEB7FF0}">
      <dgm:prSet/>
      <dgm:spPr/>
      <dgm:t>
        <a:bodyPr/>
        <a:lstStyle/>
        <a:p>
          <a:endParaRPr lang="en-US"/>
        </a:p>
      </dgm:t>
    </dgm:pt>
    <dgm:pt modelId="{AFA7CF34-FF04-4B89-9E80-22126B0DFC7A}" type="sibTrans" cxnId="{E73502E6-FA44-4DE6-8026-0F176EEB7FF0}">
      <dgm:prSet/>
      <dgm:spPr/>
      <dgm:t>
        <a:bodyPr/>
        <a:lstStyle/>
        <a:p>
          <a:endParaRPr lang="en-US"/>
        </a:p>
      </dgm:t>
    </dgm:pt>
    <dgm:pt modelId="{7B8D44F9-FE01-437F-BA31-B8D0A5959D8E}">
      <dgm:prSet phldrT="[Text]"/>
      <dgm:spPr/>
      <dgm:t>
        <a:bodyPr/>
        <a:lstStyle/>
        <a:p>
          <a:endParaRPr lang="en-US" dirty="0"/>
        </a:p>
      </dgm:t>
    </dgm:pt>
    <dgm:pt modelId="{B7A07F24-E555-443A-A8FA-65DCB6C842FE}" type="parTrans" cxnId="{BAAB91BE-6086-4742-ACD3-2ADE25075773}">
      <dgm:prSet/>
      <dgm:spPr/>
      <dgm:t>
        <a:bodyPr/>
        <a:lstStyle/>
        <a:p>
          <a:endParaRPr lang="en-US"/>
        </a:p>
      </dgm:t>
    </dgm:pt>
    <dgm:pt modelId="{BAC5ECF4-7A44-4D04-9F10-6E795809DEA7}" type="sibTrans" cxnId="{BAAB91BE-6086-4742-ACD3-2ADE25075773}">
      <dgm:prSet/>
      <dgm:spPr/>
      <dgm:t>
        <a:bodyPr/>
        <a:lstStyle/>
        <a:p>
          <a:endParaRPr lang="en-US"/>
        </a:p>
      </dgm:t>
    </dgm:pt>
    <dgm:pt modelId="{7F6C54A3-E374-4408-8853-B304413F6199}">
      <dgm:prSet phldrT="[Text]"/>
      <dgm:spPr/>
      <dgm:t>
        <a:bodyPr/>
        <a:lstStyle/>
        <a:p>
          <a:r>
            <a:rPr lang="en-US" dirty="0"/>
            <a:t>Complete describe the probability (mass) by a few parameters</a:t>
          </a:r>
        </a:p>
      </dgm:t>
    </dgm:pt>
    <dgm:pt modelId="{C12303E6-51EF-4881-B0CD-0D4D6540C832}" type="parTrans" cxnId="{A6837AA7-AEF1-489E-8EDA-2326766A51DD}">
      <dgm:prSet/>
      <dgm:spPr/>
      <dgm:t>
        <a:bodyPr/>
        <a:lstStyle/>
        <a:p>
          <a:endParaRPr lang="en-US"/>
        </a:p>
      </dgm:t>
    </dgm:pt>
    <dgm:pt modelId="{60E3D9E9-B94B-4B29-B790-1A809F80FCC3}" type="sibTrans" cxnId="{A6837AA7-AEF1-489E-8EDA-2326766A51DD}">
      <dgm:prSet/>
      <dgm:spPr/>
      <dgm:t>
        <a:bodyPr/>
        <a:lstStyle/>
        <a:p>
          <a:endParaRPr lang="en-US"/>
        </a:p>
      </dgm:t>
    </dgm:pt>
    <dgm:pt modelId="{A5391EC2-DD26-4EB6-B09D-7074F255B9C3}">
      <dgm:prSet phldrT="[Text]"/>
      <dgm:spPr/>
      <dgm:t>
        <a:bodyPr/>
        <a:lstStyle/>
        <a:p>
          <a:pPr>
            <a:buNone/>
          </a:pPr>
          <a:r>
            <a:rPr lang="en-US" b="1" dirty="0"/>
            <a:t>Cons</a:t>
          </a:r>
        </a:p>
      </dgm:t>
    </dgm:pt>
    <dgm:pt modelId="{BDDED15C-3490-4316-BC40-D0EE59ACA2A3}" type="parTrans" cxnId="{7722BD64-7C9A-435A-BB2F-C16AF61A81AB}">
      <dgm:prSet/>
      <dgm:spPr/>
      <dgm:t>
        <a:bodyPr/>
        <a:lstStyle/>
        <a:p>
          <a:endParaRPr lang="en-US"/>
        </a:p>
      </dgm:t>
    </dgm:pt>
    <dgm:pt modelId="{8B311B7D-E6E0-4639-B011-222ED66D66D7}" type="sibTrans" cxnId="{7722BD64-7C9A-435A-BB2F-C16AF61A81AB}">
      <dgm:prSet/>
      <dgm:spPr/>
      <dgm:t>
        <a:bodyPr/>
        <a:lstStyle/>
        <a:p>
          <a:endParaRPr lang="en-US"/>
        </a:p>
      </dgm:t>
    </dgm:pt>
    <dgm:pt modelId="{586DA3D9-852A-45FF-A1C4-1B6DA1841679}">
      <dgm:prSet phldrT="[Text]"/>
      <dgm:spPr/>
      <dgm:t>
        <a:bodyPr/>
        <a:lstStyle/>
        <a:p>
          <a:pPr>
            <a:buNone/>
          </a:pPr>
          <a:r>
            <a:rPr lang="en-US" b="1" dirty="0"/>
            <a:t>Pros</a:t>
          </a:r>
        </a:p>
      </dgm:t>
    </dgm:pt>
    <dgm:pt modelId="{D4D27196-419C-4EAE-BFB4-778BE1B30B42}" type="parTrans" cxnId="{C72F07EB-21ED-44F6-B9CD-159944429DB8}">
      <dgm:prSet/>
      <dgm:spPr/>
      <dgm:t>
        <a:bodyPr/>
        <a:lstStyle/>
        <a:p>
          <a:endParaRPr lang="en-US"/>
        </a:p>
      </dgm:t>
    </dgm:pt>
    <dgm:pt modelId="{7600F04F-074B-45A8-8FE0-10A9846B5F4D}" type="sibTrans" cxnId="{C72F07EB-21ED-44F6-B9CD-159944429DB8}">
      <dgm:prSet/>
      <dgm:spPr/>
      <dgm:t>
        <a:bodyPr/>
        <a:lstStyle/>
        <a:p>
          <a:endParaRPr lang="en-US"/>
        </a:p>
      </dgm:t>
    </dgm:pt>
    <dgm:pt modelId="{0414C0BD-E0D6-4ADB-BBBF-11A9AF03AFDB}">
      <dgm:prSet phldrT="[Text]"/>
      <dgm:spPr/>
      <dgm:t>
        <a:bodyPr/>
        <a:lstStyle/>
        <a:p>
          <a:r>
            <a:rPr lang="en-US" dirty="0"/>
            <a:t>A burden to determine if the mathematical function is appropriate</a:t>
          </a:r>
        </a:p>
      </dgm:t>
    </dgm:pt>
    <dgm:pt modelId="{AECEFEED-4C1E-4AF6-98EA-CEB2A9FB5EA4}" type="parTrans" cxnId="{1D3D2FE2-BC9A-41A6-A03D-171ED09EE563}">
      <dgm:prSet/>
      <dgm:spPr/>
      <dgm:t>
        <a:bodyPr/>
        <a:lstStyle/>
        <a:p>
          <a:endParaRPr lang="en-US"/>
        </a:p>
      </dgm:t>
    </dgm:pt>
    <dgm:pt modelId="{42DE1162-C35B-4208-9787-B2AE207D1F64}" type="sibTrans" cxnId="{1D3D2FE2-BC9A-41A6-A03D-171ED09EE563}">
      <dgm:prSet/>
      <dgm:spPr/>
      <dgm:t>
        <a:bodyPr/>
        <a:lstStyle/>
        <a:p>
          <a:endParaRPr lang="en-US"/>
        </a:p>
      </dgm:t>
    </dgm:pt>
    <dgm:pt modelId="{773172E2-29A8-402E-8ED9-27D2EA55A31D}">
      <dgm:prSet phldrT="[Text]"/>
      <dgm:spPr/>
      <dgm:t>
        <a:bodyPr/>
        <a:lstStyle/>
        <a:p>
          <a:pPr>
            <a:buNone/>
          </a:pPr>
          <a:r>
            <a:rPr lang="en-US" b="1" dirty="0"/>
            <a:t>Pros</a:t>
          </a:r>
        </a:p>
      </dgm:t>
    </dgm:pt>
    <dgm:pt modelId="{87B726FF-28C3-45B1-BAF9-7F6EA2031386}" type="parTrans" cxnId="{66CB4471-E210-4EB8-A76E-43842CB7A149}">
      <dgm:prSet/>
      <dgm:spPr/>
      <dgm:t>
        <a:bodyPr/>
        <a:lstStyle/>
        <a:p>
          <a:endParaRPr lang="en-US"/>
        </a:p>
      </dgm:t>
    </dgm:pt>
    <dgm:pt modelId="{112092E6-E419-43D5-8BD2-FA837037F774}" type="sibTrans" cxnId="{66CB4471-E210-4EB8-A76E-43842CB7A149}">
      <dgm:prSet/>
      <dgm:spPr/>
      <dgm:t>
        <a:bodyPr/>
        <a:lstStyle/>
        <a:p>
          <a:endParaRPr lang="en-US"/>
        </a:p>
      </dgm:t>
    </dgm:pt>
    <dgm:pt modelId="{5975AC67-D888-4CE4-9A95-BC3A989EEB1E}">
      <dgm:prSet phldrT="[Text]"/>
      <dgm:spPr/>
      <dgm:t>
        <a:bodyPr/>
        <a:lstStyle/>
        <a:p>
          <a:r>
            <a:rPr lang="en-US" dirty="0"/>
            <a:t>Free from assuming any mathematical function</a:t>
          </a:r>
        </a:p>
      </dgm:t>
    </dgm:pt>
    <dgm:pt modelId="{356D3A2A-0613-4689-8066-CEA5D6661B58}" type="parTrans" cxnId="{857ADA03-54AD-4159-A352-CEB800950CBA}">
      <dgm:prSet/>
      <dgm:spPr/>
      <dgm:t>
        <a:bodyPr/>
        <a:lstStyle/>
        <a:p>
          <a:endParaRPr lang="en-US"/>
        </a:p>
      </dgm:t>
    </dgm:pt>
    <dgm:pt modelId="{10936916-B877-4F38-B5D8-426F67B4F25C}" type="sibTrans" cxnId="{857ADA03-54AD-4159-A352-CEB800950CBA}">
      <dgm:prSet/>
      <dgm:spPr/>
      <dgm:t>
        <a:bodyPr/>
        <a:lstStyle/>
        <a:p>
          <a:endParaRPr lang="en-US"/>
        </a:p>
      </dgm:t>
    </dgm:pt>
    <dgm:pt modelId="{4466FA53-0BEE-4994-BD4D-6CF055060475}">
      <dgm:prSet phldrT="[Text]"/>
      <dgm:spPr/>
      <dgm:t>
        <a:bodyPr/>
        <a:lstStyle/>
        <a:p>
          <a:pPr>
            <a:buNone/>
          </a:pPr>
          <a:r>
            <a:rPr lang="en-US" b="1" dirty="0"/>
            <a:t>Cons</a:t>
          </a:r>
          <a:r>
            <a:rPr lang="en-US" dirty="0"/>
            <a:t> </a:t>
          </a:r>
        </a:p>
      </dgm:t>
    </dgm:pt>
    <dgm:pt modelId="{CC46F829-E14C-432D-A05A-FA1345BE60E6}" type="parTrans" cxnId="{04053E01-60A7-4C26-A291-224DA7EF8871}">
      <dgm:prSet/>
      <dgm:spPr/>
      <dgm:t>
        <a:bodyPr/>
        <a:lstStyle/>
        <a:p>
          <a:endParaRPr lang="en-US"/>
        </a:p>
      </dgm:t>
    </dgm:pt>
    <dgm:pt modelId="{7979D06A-221E-4A6F-A844-C2A851B85B5B}" type="sibTrans" cxnId="{04053E01-60A7-4C26-A291-224DA7EF8871}">
      <dgm:prSet/>
      <dgm:spPr/>
      <dgm:t>
        <a:bodyPr/>
        <a:lstStyle/>
        <a:p>
          <a:endParaRPr lang="en-US"/>
        </a:p>
      </dgm:t>
    </dgm:pt>
    <dgm:pt modelId="{C0053EEB-395A-42AD-BBBB-C8A62054390D}">
      <dgm:prSet phldrT="[Text]"/>
      <dgm:spPr/>
      <dgm:t>
        <a:bodyPr/>
        <a:lstStyle/>
        <a:p>
          <a:r>
            <a:rPr lang="en-US" dirty="0"/>
            <a:t>If we can/may not calculate all the infinitely many moments, we will never completely describe the probability density (mass).</a:t>
          </a:r>
        </a:p>
      </dgm:t>
    </dgm:pt>
    <dgm:pt modelId="{11CC9FE6-C7ED-48A3-BBB9-005C4F779E74}" type="parTrans" cxnId="{5368BDC4-2CF2-49DC-B01C-C915A49C3AD4}">
      <dgm:prSet/>
      <dgm:spPr/>
      <dgm:t>
        <a:bodyPr/>
        <a:lstStyle/>
        <a:p>
          <a:endParaRPr lang="en-US"/>
        </a:p>
      </dgm:t>
    </dgm:pt>
    <dgm:pt modelId="{6B111993-E8A9-400A-9FDA-662FB2D9874A}" type="sibTrans" cxnId="{5368BDC4-2CF2-49DC-B01C-C915A49C3AD4}">
      <dgm:prSet/>
      <dgm:spPr/>
      <dgm:t>
        <a:bodyPr/>
        <a:lstStyle/>
        <a:p>
          <a:endParaRPr lang="en-US"/>
        </a:p>
      </dgm:t>
    </dgm:pt>
    <dgm:pt modelId="{D17F70E5-21DC-4BB4-8A75-CD309847F7AA}">
      <dgm:prSet phldrT="[Text]"/>
      <dgm:spPr/>
      <dgm:t>
        <a:bodyPr/>
        <a:lstStyle/>
        <a:p>
          <a:r>
            <a:rPr lang="en-US" dirty="0"/>
            <a:t>Domain is either categorical or continuous (except a few special cases)</a:t>
          </a:r>
        </a:p>
      </dgm:t>
    </dgm:pt>
    <dgm:pt modelId="{0B820182-BECA-4A2F-B813-2F085B77B77C}" type="parTrans" cxnId="{56868071-0BB4-4C76-BA36-F4DF31A5523C}">
      <dgm:prSet/>
      <dgm:spPr/>
      <dgm:t>
        <a:bodyPr/>
        <a:lstStyle/>
        <a:p>
          <a:endParaRPr lang="en-US"/>
        </a:p>
      </dgm:t>
    </dgm:pt>
    <dgm:pt modelId="{8C3A02A3-B73A-42C9-B745-FF6A3CB397D4}" type="sibTrans" cxnId="{56868071-0BB4-4C76-BA36-F4DF31A5523C}">
      <dgm:prSet/>
      <dgm:spPr/>
      <dgm:t>
        <a:bodyPr/>
        <a:lstStyle/>
        <a:p>
          <a:endParaRPr lang="en-US"/>
        </a:p>
      </dgm:t>
    </dgm:pt>
    <dgm:pt modelId="{C266B991-B3BA-445D-86D8-2AEBAE3DD2F4}" type="pres">
      <dgm:prSet presAssocID="{CC1D4160-74BD-4645-9664-1DDEA5302517}" presName="Name0" presStyleCnt="0">
        <dgm:presLayoutVars>
          <dgm:dir/>
          <dgm:animLvl val="lvl"/>
          <dgm:resizeHandles val="exact"/>
        </dgm:presLayoutVars>
      </dgm:prSet>
      <dgm:spPr/>
    </dgm:pt>
    <dgm:pt modelId="{13E34DD2-9CC4-4EC5-ADEB-9AC29FBBB416}" type="pres">
      <dgm:prSet presAssocID="{5E32718B-7EC1-4680-B61C-251EC29D5AA0}" presName="composite" presStyleCnt="0"/>
      <dgm:spPr/>
    </dgm:pt>
    <dgm:pt modelId="{0221D2A9-24F7-433E-97E9-D16E97FF6362}" type="pres">
      <dgm:prSet presAssocID="{5E32718B-7EC1-4680-B61C-251EC29D5AA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EABD47C-7920-419E-8780-DD171967BBA8}" type="pres">
      <dgm:prSet presAssocID="{5E32718B-7EC1-4680-B61C-251EC29D5AA0}" presName="desTx" presStyleLbl="alignAccFollowNode1" presStyleIdx="0" presStyleCnt="2" custLinFactNeighborX="600" custLinFactNeighborY="411">
        <dgm:presLayoutVars>
          <dgm:bulletEnabled val="1"/>
        </dgm:presLayoutVars>
      </dgm:prSet>
      <dgm:spPr/>
    </dgm:pt>
    <dgm:pt modelId="{6F4E5B7F-0A1A-4740-9166-0AE0DA14BAA7}" type="pres">
      <dgm:prSet presAssocID="{1DFEF61B-77EA-4278-AB82-9324A08EC964}" presName="space" presStyleCnt="0"/>
      <dgm:spPr/>
    </dgm:pt>
    <dgm:pt modelId="{C8FEC1BD-5C6C-479A-A715-ABE574568BA5}" type="pres">
      <dgm:prSet presAssocID="{F6685094-94C4-48E3-9DD5-10FD856FACDB}" presName="composite" presStyleCnt="0"/>
      <dgm:spPr/>
    </dgm:pt>
    <dgm:pt modelId="{E1225400-84E3-4DEA-AC25-BFE0372B283D}" type="pres">
      <dgm:prSet presAssocID="{F6685094-94C4-48E3-9DD5-10FD856FAC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CB1CA99-974B-4F1A-B107-5E03AEECA1A3}" type="pres">
      <dgm:prSet presAssocID="{F6685094-94C4-48E3-9DD5-10FD856FACDB}" presName="desTx" presStyleLbl="alignAccFollowNode1" presStyleIdx="1" presStyleCnt="2" custLinFactNeighborX="1201" custLinFactNeighborY="-2444">
        <dgm:presLayoutVars>
          <dgm:bulletEnabled val="1"/>
        </dgm:presLayoutVars>
      </dgm:prSet>
      <dgm:spPr/>
    </dgm:pt>
  </dgm:ptLst>
  <dgm:cxnLst>
    <dgm:cxn modelId="{04053E01-60A7-4C26-A291-224DA7EF8871}" srcId="{F6685094-94C4-48E3-9DD5-10FD856FACDB}" destId="{4466FA53-0BEE-4994-BD4D-6CF055060475}" srcOrd="3" destOrd="0" parTransId="{CC46F829-E14C-432D-A05A-FA1345BE60E6}" sibTransId="{7979D06A-221E-4A6F-A844-C2A851B85B5B}"/>
    <dgm:cxn modelId="{857ADA03-54AD-4159-A352-CEB800950CBA}" srcId="{F6685094-94C4-48E3-9DD5-10FD856FACDB}" destId="{5975AC67-D888-4CE4-9A95-BC3A989EEB1E}" srcOrd="1" destOrd="0" parTransId="{356D3A2A-0613-4689-8066-CEA5D6661B58}" sibTransId="{10936916-B877-4F38-B5D8-426F67B4F25C}"/>
    <dgm:cxn modelId="{8ABDD712-63F0-459B-B19B-3D6C59C0C139}" type="presOf" srcId="{C0053EEB-395A-42AD-BBBB-C8A62054390D}" destId="{6CB1CA99-974B-4F1A-B107-5E03AEECA1A3}" srcOrd="0" destOrd="4" presId="urn:microsoft.com/office/officeart/2005/8/layout/hList1"/>
    <dgm:cxn modelId="{FE56E723-E1C8-4B8F-92D4-87F7334638B9}" type="presOf" srcId="{CC1D4160-74BD-4645-9664-1DDEA5302517}" destId="{C266B991-B3BA-445D-86D8-2AEBAE3DD2F4}" srcOrd="0" destOrd="0" presId="urn:microsoft.com/office/officeart/2005/8/layout/hList1"/>
    <dgm:cxn modelId="{219CAB29-131C-4B2B-9F64-52814B49F4E3}" type="presOf" srcId="{586DA3D9-852A-45FF-A1C4-1B6DA1841679}" destId="{EEABD47C-7920-419E-8780-DD171967BBA8}" srcOrd="0" destOrd="0" presId="urn:microsoft.com/office/officeart/2005/8/layout/hList1"/>
    <dgm:cxn modelId="{12360D2A-00D3-4B84-BCBB-BE6203A301BB}" type="presOf" srcId="{773172E2-29A8-402E-8ED9-27D2EA55A31D}" destId="{6CB1CA99-974B-4F1A-B107-5E03AEECA1A3}" srcOrd="0" destOrd="0" presId="urn:microsoft.com/office/officeart/2005/8/layout/hList1"/>
    <dgm:cxn modelId="{7722BD64-7C9A-435A-BB2F-C16AF61A81AB}" srcId="{5E32718B-7EC1-4680-B61C-251EC29D5AA0}" destId="{A5391EC2-DD26-4EB6-B09D-7074F255B9C3}" srcOrd="3" destOrd="0" parTransId="{BDDED15C-3490-4316-BC40-D0EE59ACA2A3}" sibTransId="{8B311B7D-E6E0-4639-B011-222ED66D66D7}"/>
    <dgm:cxn modelId="{30F70E68-F902-48C8-A1B2-2BCC2593BD66}" type="presOf" srcId="{7F6C54A3-E374-4408-8853-B304413F6199}" destId="{EEABD47C-7920-419E-8780-DD171967BBA8}" srcOrd="0" destOrd="2" presId="urn:microsoft.com/office/officeart/2005/8/layout/hList1"/>
    <dgm:cxn modelId="{66CB4471-E210-4EB8-A76E-43842CB7A149}" srcId="{F6685094-94C4-48E3-9DD5-10FD856FACDB}" destId="{773172E2-29A8-402E-8ED9-27D2EA55A31D}" srcOrd="0" destOrd="0" parTransId="{87B726FF-28C3-45B1-BAF9-7F6EA2031386}" sibTransId="{112092E6-E419-43D5-8BD2-FA837037F774}"/>
    <dgm:cxn modelId="{56868071-0BB4-4C76-BA36-F4DF31A5523C}" srcId="{5E32718B-7EC1-4680-B61C-251EC29D5AA0}" destId="{D17F70E5-21DC-4BB4-8A75-CD309847F7AA}" srcOrd="5" destOrd="0" parTransId="{0B820182-BECA-4A2F-B813-2F085B77B77C}" sibTransId="{8C3A02A3-B73A-42C9-B745-FF6A3CB397D4}"/>
    <dgm:cxn modelId="{3C684D76-D84F-4299-9E98-D8809E6A4973}" type="presOf" srcId="{5E32718B-7EC1-4680-B61C-251EC29D5AA0}" destId="{0221D2A9-24F7-433E-97E9-D16E97FF6362}" srcOrd="0" destOrd="0" presId="urn:microsoft.com/office/officeart/2005/8/layout/hList1"/>
    <dgm:cxn modelId="{5A473C81-4E85-4A38-931B-06A2A5E2FCC0}" srcId="{5E32718B-7EC1-4680-B61C-251EC29D5AA0}" destId="{6DACF0A0-22F0-40C3-93D9-4571A45B8E7A}" srcOrd="1" destOrd="0" parTransId="{889B1F9B-7E30-4811-87CF-66B007E12699}" sibTransId="{F5BE0B6D-A920-436B-B618-2A46062B9944}"/>
    <dgm:cxn modelId="{9F4CBE9B-DC4E-40A7-836C-C107841A0B58}" type="presOf" srcId="{F6685094-94C4-48E3-9DD5-10FD856FACDB}" destId="{E1225400-84E3-4DEA-AC25-BFE0372B283D}" srcOrd="0" destOrd="0" presId="urn:microsoft.com/office/officeart/2005/8/layout/hList1"/>
    <dgm:cxn modelId="{F5A3D69B-F583-4292-8515-A655CCFF805E}" srcId="{CC1D4160-74BD-4645-9664-1DDEA5302517}" destId="{5E32718B-7EC1-4680-B61C-251EC29D5AA0}" srcOrd="0" destOrd="0" parTransId="{17E01B11-F8DC-483D-9F36-309E60D3BFBF}" sibTransId="{1DFEF61B-77EA-4278-AB82-9324A08EC964}"/>
    <dgm:cxn modelId="{A6837AA7-AEF1-489E-8EDA-2326766A51DD}" srcId="{5E32718B-7EC1-4680-B61C-251EC29D5AA0}" destId="{7F6C54A3-E374-4408-8853-B304413F6199}" srcOrd="2" destOrd="0" parTransId="{C12303E6-51EF-4881-B0CD-0D4D6540C832}" sibTransId="{60E3D9E9-B94B-4B29-B790-1A809F80FCC3}"/>
    <dgm:cxn modelId="{E94BBFB4-1337-4375-B650-D34947998D27}" type="presOf" srcId="{D17F70E5-21DC-4BB4-8A75-CD309847F7AA}" destId="{EEABD47C-7920-419E-8780-DD171967BBA8}" srcOrd="0" destOrd="5" presId="urn:microsoft.com/office/officeart/2005/8/layout/hList1"/>
    <dgm:cxn modelId="{0F52E1B4-E3F6-4EA3-BA93-3A5E049F0182}" type="presOf" srcId="{A5391EC2-DD26-4EB6-B09D-7074F255B9C3}" destId="{EEABD47C-7920-419E-8780-DD171967BBA8}" srcOrd="0" destOrd="3" presId="urn:microsoft.com/office/officeart/2005/8/layout/hList1"/>
    <dgm:cxn modelId="{BAAB91BE-6086-4742-ACD3-2ADE25075773}" srcId="{5E32718B-7EC1-4680-B61C-251EC29D5AA0}" destId="{7B8D44F9-FE01-437F-BA31-B8D0A5959D8E}" srcOrd="6" destOrd="0" parTransId="{B7A07F24-E555-443A-A8FA-65DCB6C842FE}" sibTransId="{BAC5ECF4-7A44-4D04-9F10-6E795809DEA7}"/>
    <dgm:cxn modelId="{5368BDC4-2CF2-49DC-B01C-C915A49C3AD4}" srcId="{F6685094-94C4-48E3-9DD5-10FD856FACDB}" destId="{C0053EEB-395A-42AD-BBBB-C8A62054390D}" srcOrd="4" destOrd="0" parTransId="{11CC9FE6-C7ED-48A3-BBB9-005C4F779E74}" sibTransId="{6B111993-E8A9-400A-9FDA-662FB2D9874A}"/>
    <dgm:cxn modelId="{A9F417CB-4964-4AED-B9F4-B9BA02F31A20}" type="presOf" srcId="{5975AC67-D888-4CE4-9A95-BC3A989EEB1E}" destId="{6CB1CA99-974B-4F1A-B107-5E03AEECA1A3}" srcOrd="0" destOrd="1" presId="urn:microsoft.com/office/officeart/2005/8/layout/hList1"/>
    <dgm:cxn modelId="{A3164FD2-2AED-46F9-8BE2-5D08CE504B75}" type="presOf" srcId="{1E2E340B-D413-4A93-B840-EE235FAD1CEA}" destId="{6CB1CA99-974B-4F1A-B107-5E03AEECA1A3}" srcOrd="0" destOrd="2" presId="urn:microsoft.com/office/officeart/2005/8/layout/hList1"/>
    <dgm:cxn modelId="{2E0192E0-C278-49A7-B3F1-BEE56D5D56EC}" type="presOf" srcId="{0414C0BD-E0D6-4ADB-BBBF-11A9AF03AFDB}" destId="{EEABD47C-7920-419E-8780-DD171967BBA8}" srcOrd="0" destOrd="4" presId="urn:microsoft.com/office/officeart/2005/8/layout/hList1"/>
    <dgm:cxn modelId="{CFDBC0E1-AE24-46E0-81E5-F351E26AF223}" type="presOf" srcId="{4466FA53-0BEE-4994-BD4D-6CF055060475}" destId="{6CB1CA99-974B-4F1A-B107-5E03AEECA1A3}" srcOrd="0" destOrd="3" presId="urn:microsoft.com/office/officeart/2005/8/layout/hList1"/>
    <dgm:cxn modelId="{1D3D2FE2-BC9A-41A6-A03D-171ED09EE563}" srcId="{5E32718B-7EC1-4680-B61C-251EC29D5AA0}" destId="{0414C0BD-E0D6-4ADB-BBBF-11A9AF03AFDB}" srcOrd="4" destOrd="0" parTransId="{AECEFEED-4C1E-4AF6-98EA-CEB2A9FB5EA4}" sibTransId="{42DE1162-C35B-4208-9787-B2AE207D1F64}"/>
    <dgm:cxn modelId="{DE0989E2-87EC-47BC-B05D-DD389411089D}" srcId="{CC1D4160-74BD-4645-9664-1DDEA5302517}" destId="{F6685094-94C4-48E3-9DD5-10FD856FACDB}" srcOrd="1" destOrd="0" parTransId="{1AC6E8C2-3D53-4889-8ADE-309192B365F9}" sibTransId="{4EA8CB54-741F-4C4C-B18D-D8C80BC2DC86}"/>
    <dgm:cxn modelId="{0AAEEFE4-8DE8-4548-8261-C9A8F9C5CC32}" type="presOf" srcId="{7B8D44F9-FE01-437F-BA31-B8D0A5959D8E}" destId="{EEABD47C-7920-419E-8780-DD171967BBA8}" srcOrd="0" destOrd="6" presId="urn:microsoft.com/office/officeart/2005/8/layout/hList1"/>
    <dgm:cxn modelId="{E73502E6-FA44-4DE6-8026-0F176EEB7FF0}" srcId="{F6685094-94C4-48E3-9DD5-10FD856FACDB}" destId="{1E2E340B-D413-4A93-B840-EE235FAD1CEA}" srcOrd="2" destOrd="0" parTransId="{09E7F452-E860-4C93-802F-5CFACE273B34}" sibTransId="{AFA7CF34-FF04-4B89-9E80-22126B0DFC7A}"/>
    <dgm:cxn modelId="{C72F07EB-21ED-44F6-B9CD-159944429DB8}" srcId="{5E32718B-7EC1-4680-B61C-251EC29D5AA0}" destId="{586DA3D9-852A-45FF-A1C4-1B6DA1841679}" srcOrd="0" destOrd="0" parTransId="{D4D27196-419C-4EAE-BFB4-778BE1B30B42}" sibTransId="{7600F04F-074B-45A8-8FE0-10A9846B5F4D}"/>
    <dgm:cxn modelId="{E158E6F1-53FD-402E-9398-478E4B8236BD}" type="presOf" srcId="{6DACF0A0-22F0-40C3-93D9-4571A45B8E7A}" destId="{EEABD47C-7920-419E-8780-DD171967BBA8}" srcOrd="0" destOrd="1" presId="urn:microsoft.com/office/officeart/2005/8/layout/hList1"/>
    <dgm:cxn modelId="{70E50C06-4FBA-4243-B83B-B54C2334B4E6}" type="presParOf" srcId="{C266B991-B3BA-445D-86D8-2AEBAE3DD2F4}" destId="{13E34DD2-9CC4-4EC5-ADEB-9AC29FBBB416}" srcOrd="0" destOrd="0" presId="urn:microsoft.com/office/officeart/2005/8/layout/hList1"/>
    <dgm:cxn modelId="{A4642913-874E-4156-9C94-380407DF9592}" type="presParOf" srcId="{13E34DD2-9CC4-4EC5-ADEB-9AC29FBBB416}" destId="{0221D2A9-24F7-433E-97E9-D16E97FF6362}" srcOrd="0" destOrd="0" presId="urn:microsoft.com/office/officeart/2005/8/layout/hList1"/>
    <dgm:cxn modelId="{01CABF57-009E-4A83-92B8-907AE392268F}" type="presParOf" srcId="{13E34DD2-9CC4-4EC5-ADEB-9AC29FBBB416}" destId="{EEABD47C-7920-419E-8780-DD171967BBA8}" srcOrd="1" destOrd="0" presId="urn:microsoft.com/office/officeart/2005/8/layout/hList1"/>
    <dgm:cxn modelId="{34DF6270-EA83-48A2-8265-89DCFA14E087}" type="presParOf" srcId="{C266B991-B3BA-445D-86D8-2AEBAE3DD2F4}" destId="{6F4E5B7F-0A1A-4740-9166-0AE0DA14BAA7}" srcOrd="1" destOrd="0" presId="urn:microsoft.com/office/officeart/2005/8/layout/hList1"/>
    <dgm:cxn modelId="{6777DBC7-7FCD-4EC0-83AE-7CDCC17985DC}" type="presParOf" srcId="{C266B991-B3BA-445D-86D8-2AEBAE3DD2F4}" destId="{C8FEC1BD-5C6C-479A-A715-ABE574568BA5}" srcOrd="2" destOrd="0" presId="urn:microsoft.com/office/officeart/2005/8/layout/hList1"/>
    <dgm:cxn modelId="{D2B4C629-7B9B-47E1-86F8-A21A05C62855}" type="presParOf" srcId="{C8FEC1BD-5C6C-479A-A715-ABE574568BA5}" destId="{E1225400-84E3-4DEA-AC25-BFE0372B283D}" srcOrd="0" destOrd="0" presId="urn:microsoft.com/office/officeart/2005/8/layout/hList1"/>
    <dgm:cxn modelId="{6D4D52D0-9339-4619-8555-49E4CFEB0927}" type="presParOf" srcId="{C8FEC1BD-5C6C-479A-A715-ABE574568BA5}" destId="{6CB1CA99-974B-4F1A-B107-5E03AEECA1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C4CDA6-2A9E-4AC4-9890-0CBB1FC6D8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F6970-8DEA-45F0-A3B7-5F60A031FBD5}">
      <dgm:prSet phldrT="[Text]"/>
      <dgm:spPr/>
      <dgm:t>
        <a:bodyPr/>
        <a:lstStyle/>
        <a:p>
          <a:r>
            <a:rPr lang="en-US" dirty="0"/>
            <a:t>Has Target Variable</a:t>
          </a:r>
        </a:p>
      </dgm:t>
    </dgm:pt>
    <dgm:pt modelId="{B0E2C3A2-DD77-4571-AFC7-9DEE153F7F11}" type="parTrans" cxnId="{485EB293-37E5-4332-A889-10238CCA0434}">
      <dgm:prSet/>
      <dgm:spPr/>
      <dgm:t>
        <a:bodyPr/>
        <a:lstStyle/>
        <a:p>
          <a:endParaRPr lang="en-US"/>
        </a:p>
      </dgm:t>
    </dgm:pt>
    <dgm:pt modelId="{3CB5C5A6-0D07-43F9-80F9-E2DCFF1496A5}" type="sibTrans" cxnId="{485EB293-37E5-4332-A889-10238CCA0434}">
      <dgm:prSet/>
      <dgm:spPr/>
      <dgm:t>
        <a:bodyPr/>
        <a:lstStyle/>
        <a:p>
          <a:endParaRPr lang="en-US"/>
        </a:p>
      </dgm:t>
    </dgm:pt>
    <dgm:pt modelId="{CA412985-B8D3-4DF2-997C-0AD6F92E3488}">
      <dgm:prSet phldrT="[Text]"/>
      <dgm:spPr/>
      <dgm:t>
        <a:bodyPr/>
        <a:lstStyle/>
        <a:p>
          <a:r>
            <a:rPr lang="en-US" dirty="0"/>
            <a:t>Adjust the number of neighbors until the classifications (or predictions) are more “consistent” with the observed target value(s) </a:t>
          </a:r>
        </a:p>
      </dgm:t>
    </dgm:pt>
    <dgm:pt modelId="{32B58B48-45D6-4007-AF6B-CE56E9ED0F9D}" type="parTrans" cxnId="{6D0504F5-F6AF-4EB7-85E0-61B118521607}">
      <dgm:prSet/>
      <dgm:spPr/>
      <dgm:t>
        <a:bodyPr/>
        <a:lstStyle/>
        <a:p>
          <a:endParaRPr lang="en-US"/>
        </a:p>
      </dgm:t>
    </dgm:pt>
    <dgm:pt modelId="{B74C9C2F-2FDB-4452-99F5-1836C1E786F5}" type="sibTrans" cxnId="{6D0504F5-F6AF-4EB7-85E0-61B118521607}">
      <dgm:prSet/>
      <dgm:spPr/>
      <dgm:t>
        <a:bodyPr/>
        <a:lstStyle/>
        <a:p>
          <a:endParaRPr lang="en-US"/>
        </a:p>
      </dgm:t>
    </dgm:pt>
    <dgm:pt modelId="{AEEE250D-0D64-4DB5-A9C5-A3AE6B64670F}">
      <dgm:prSet phldrT="[Text]"/>
      <dgm:spPr/>
      <dgm:t>
        <a:bodyPr/>
        <a:lstStyle/>
        <a:p>
          <a:r>
            <a:rPr lang="en-US" dirty="0"/>
            <a:t>No Target Variable</a:t>
          </a:r>
        </a:p>
      </dgm:t>
    </dgm:pt>
    <dgm:pt modelId="{09D7439D-EB11-44D5-99F5-F5D0DED54273}" type="parTrans" cxnId="{DFF1A7FF-FEFB-4F39-BA62-8127C2F358CB}">
      <dgm:prSet/>
      <dgm:spPr/>
      <dgm:t>
        <a:bodyPr/>
        <a:lstStyle/>
        <a:p>
          <a:endParaRPr lang="en-US"/>
        </a:p>
      </dgm:t>
    </dgm:pt>
    <dgm:pt modelId="{2B116561-872F-4EC0-8971-DCE23426FF81}" type="sibTrans" cxnId="{DFF1A7FF-FEFB-4F39-BA62-8127C2F358CB}">
      <dgm:prSet/>
      <dgm:spPr/>
      <dgm:t>
        <a:bodyPr/>
        <a:lstStyle/>
        <a:p>
          <a:endParaRPr lang="en-US"/>
        </a:p>
      </dgm:t>
    </dgm:pt>
    <dgm:pt modelId="{0E8FB9F6-3BD6-4A5D-8AB5-AA7D7B85EC8F}">
      <dgm:prSet phldrT="[Text]"/>
      <dgm:spPr/>
      <dgm:t>
        <a:bodyPr/>
        <a:lstStyle/>
        <a:p>
          <a:r>
            <a:rPr lang="en-US" dirty="0"/>
            <a:t>I am not aware of the answer when there is no target variable</a:t>
          </a:r>
        </a:p>
      </dgm:t>
    </dgm:pt>
    <dgm:pt modelId="{88498486-7FE4-48C7-847E-81F953C72A7F}" type="parTrans" cxnId="{E85E0F3C-A972-4FCA-84AF-8E4609F08DBE}">
      <dgm:prSet/>
      <dgm:spPr/>
      <dgm:t>
        <a:bodyPr/>
        <a:lstStyle/>
        <a:p>
          <a:endParaRPr lang="en-US"/>
        </a:p>
      </dgm:t>
    </dgm:pt>
    <dgm:pt modelId="{B5CCC1DE-5A69-44F7-80C3-835E15CA91B7}" type="sibTrans" cxnId="{E85E0F3C-A972-4FCA-84AF-8E4609F08DBE}">
      <dgm:prSet/>
      <dgm:spPr/>
      <dgm:t>
        <a:bodyPr/>
        <a:lstStyle/>
        <a:p>
          <a:endParaRPr lang="en-US"/>
        </a:p>
      </dgm:t>
    </dgm:pt>
    <dgm:pt modelId="{E9570F5A-69A8-4798-A0C6-BF2AC7E84035}">
      <dgm:prSet phldrT="[Text]"/>
      <dgm:spPr/>
      <dgm:t>
        <a:bodyPr/>
        <a:lstStyle/>
        <a:p>
          <a:r>
            <a:rPr lang="en-US" dirty="0"/>
            <a:t>Use your best analytical judgment!</a:t>
          </a:r>
        </a:p>
      </dgm:t>
    </dgm:pt>
    <dgm:pt modelId="{E1A4D308-E850-4380-A02E-044444B5D690}" type="parTrans" cxnId="{FFB9A8CB-7FFC-4018-B193-02F0376C49A6}">
      <dgm:prSet/>
      <dgm:spPr/>
      <dgm:t>
        <a:bodyPr/>
        <a:lstStyle/>
        <a:p>
          <a:endParaRPr lang="en-US"/>
        </a:p>
      </dgm:t>
    </dgm:pt>
    <dgm:pt modelId="{AF9B4196-B1D9-4E3F-81D8-43E285EF723D}" type="sibTrans" cxnId="{FFB9A8CB-7FFC-4018-B193-02F0376C49A6}">
      <dgm:prSet/>
      <dgm:spPr/>
      <dgm:t>
        <a:bodyPr/>
        <a:lstStyle/>
        <a:p>
          <a:endParaRPr lang="en-US"/>
        </a:p>
      </dgm:t>
    </dgm:pt>
    <dgm:pt modelId="{574AE018-AF67-4ED7-84BD-74DF57E7C2A3}">
      <dgm:prSet phldrT="[Text]"/>
      <dgm:spPr/>
      <dgm:t>
        <a:bodyPr/>
        <a:lstStyle/>
        <a:p>
          <a:r>
            <a:rPr lang="en-US" dirty="0"/>
            <a:t>Consistency is defined in terms of lower misclassification or prediction error</a:t>
          </a:r>
        </a:p>
      </dgm:t>
    </dgm:pt>
    <dgm:pt modelId="{3CD0A826-A44D-465C-90CA-AB0F8C36491C}" type="parTrans" cxnId="{72C292AE-7789-485C-862E-D6AC4A082E43}">
      <dgm:prSet/>
      <dgm:spPr/>
      <dgm:t>
        <a:bodyPr/>
        <a:lstStyle/>
        <a:p>
          <a:endParaRPr lang="en-US"/>
        </a:p>
      </dgm:t>
    </dgm:pt>
    <dgm:pt modelId="{874405F9-992D-4EDD-9712-B00C2F0D019D}" type="sibTrans" cxnId="{72C292AE-7789-485C-862E-D6AC4A082E43}">
      <dgm:prSet/>
      <dgm:spPr/>
      <dgm:t>
        <a:bodyPr/>
        <a:lstStyle/>
        <a:p>
          <a:endParaRPr lang="en-US"/>
        </a:p>
      </dgm:t>
    </dgm:pt>
    <dgm:pt modelId="{C12257EF-43F4-4459-9B8E-F69F9333AD4A}" type="pres">
      <dgm:prSet presAssocID="{73C4CDA6-2A9E-4AC4-9890-0CBB1FC6D885}" presName="Name0" presStyleCnt="0">
        <dgm:presLayoutVars>
          <dgm:dir/>
          <dgm:animLvl val="lvl"/>
          <dgm:resizeHandles val="exact"/>
        </dgm:presLayoutVars>
      </dgm:prSet>
      <dgm:spPr/>
    </dgm:pt>
    <dgm:pt modelId="{6F8F668A-5C7C-4A18-9BB4-F0544DC0CC3B}" type="pres">
      <dgm:prSet presAssocID="{85DF6970-8DEA-45F0-A3B7-5F60A031FBD5}" presName="composite" presStyleCnt="0"/>
      <dgm:spPr/>
    </dgm:pt>
    <dgm:pt modelId="{B1BEE5D2-1DA6-402D-99CB-8D566164449A}" type="pres">
      <dgm:prSet presAssocID="{85DF6970-8DEA-45F0-A3B7-5F60A031FB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51842C-0344-4489-BB90-BB810B906688}" type="pres">
      <dgm:prSet presAssocID="{85DF6970-8DEA-45F0-A3B7-5F60A031FBD5}" presName="desTx" presStyleLbl="alignAccFollowNode1" presStyleIdx="0" presStyleCnt="2">
        <dgm:presLayoutVars>
          <dgm:bulletEnabled val="1"/>
        </dgm:presLayoutVars>
      </dgm:prSet>
      <dgm:spPr/>
    </dgm:pt>
    <dgm:pt modelId="{FCE5C635-1190-4FF1-AF32-88160F893B0D}" type="pres">
      <dgm:prSet presAssocID="{3CB5C5A6-0D07-43F9-80F9-E2DCFF1496A5}" presName="space" presStyleCnt="0"/>
      <dgm:spPr/>
    </dgm:pt>
    <dgm:pt modelId="{97DAB90C-8FA3-4E85-B490-394B604B38AC}" type="pres">
      <dgm:prSet presAssocID="{AEEE250D-0D64-4DB5-A9C5-A3AE6B64670F}" presName="composite" presStyleCnt="0"/>
      <dgm:spPr/>
    </dgm:pt>
    <dgm:pt modelId="{46B1207A-3226-408F-A0EB-13ABBE9B6AEA}" type="pres">
      <dgm:prSet presAssocID="{AEEE250D-0D64-4DB5-A9C5-A3AE6B6467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9D450D-BEDC-4267-9EA1-3C9240A700B5}" type="pres">
      <dgm:prSet presAssocID="{AEEE250D-0D64-4DB5-A9C5-A3AE6B64670F}" presName="desTx" presStyleLbl="alignAccFollowNode1" presStyleIdx="1" presStyleCnt="2" custLinFactNeighborX="601">
        <dgm:presLayoutVars>
          <dgm:bulletEnabled val="1"/>
        </dgm:presLayoutVars>
      </dgm:prSet>
      <dgm:spPr/>
    </dgm:pt>
  </dgm:ptLst>
  <dgm:cxnLst>
    <dgm:cxn modelId="{19953E0D-64D7-4F91-B03D-D7D7185557D9}" type="presOf" srcId="{85DF6970-8DEA-45F0-A3B7-5F60A031FBD5}" destId="{B1BEE5D2-1DA6-402D-99CB-8D566164449A}" srcOrd="0" destOrd="0" presId="urn:microsoft.com/office/officeart/2005/8/layout/hList1"/>
    <dgm:cxn modelId="{59F16415-617B-444F-B04D-B3C4668BEC40}" type="presOf" srcId="{73C4CDA6-2A9E-4AC4-9890-0CBB1FC6D885}" destId="{C12257EF-43F4-4459-9B8E-F69F9333AD4A}" srcOrd="0" destOrd="0" presId="urn:microsoft.com/office/officeart/2005/8/layout/hList1"/>
    <dgm:cxn modelId="{C11C6820-8A6A-4B01-91AA-51D428483872}" type="presOf" srcId="{E9570F5A-69A8-4798-A0C6-BF2AC7E84035}" destId="{3B9D450D-BEDC-4267-9EA1-3C9240A700B5}" srcOrd="0" destOrd="1" presId="urn:microsoft.com/office/officeart/2005/8/layout/hList1"/>
    <dgm:cxn modelId="{E85E0F3C-A972-4FCA-84AF-8E4609F08DBE}" srcId="{AEEE250D-0D64-4DB5-A9C5-A3AE6B64670F}" destId="{0E8FB9F6-3BD6-4A5D-8AB5-AA7D7B85EC8F}" srcOrd="0" destOrd="0" parTransId="{88498486-7FE4-48C7-847E-81F953C72A7F}" sibTransId="{B5CCC1DE-5A69-44F7-80C3-835E15CA91B7}"/>
    <dgm:cxn modelId="{5F046683-6BF8-48A9-9764-3ABD8A14D3B7}" type="presOf" srcId="{574AE018-AF67-4ED7-84BD-74DF57E7C2A3}" destId="{1151842C-0344-4489-BB90-BB810B906688}" srcOrd="0" destOrd="1" presId="urn:microsoft.com/office/officeart/2005/8/layout/hList1"/>
    <dgm:cxn modelId="{485EB293-37E5-4332-A889-10238CCA0434}" srcId="{73C4CDA6-2A9E-4AC4-9890-0CBB1FC6D885}" destId="{85DF6970-8DEA-45F0-A3B7-5F60A031FBD5}" srcOrd="0" destOrd="0" parTransId="{B0E2C3A2-DD77-4571-AFC7-9DEE153F7F11}" sibTransId="{3CB5C5A6-0D07-43F9-80F9-E2DCFF1496A5}"/>
    <dgm:cxn modelId="{3D5D089F-0FBF-4122-8E91-FA5D3A69F305}" type="presOf" srcId="{AEEE250D-0D64-4DB5-A9C5-A3AE6B64670F}" destId="{46B1207A-3226-408F-A0EB-13ABBE9B6AEA}" srcOrd="0" destOrd="0" presId="urn:microsoft.com/office/officeart/2005/8/layout/hList1"/>
    <dgm:cxn modelId="{72C292AE-7789-485C-862E-D6AC4A082E43}" srcId="{85DF6970-8DEA-45F0-A3B7-5F60A031FBD5}" destId="{574AE018-AF67-4ED7-84BD-74DF57E7C2A3}" srcOrd="1" destOrd="0" parTransId="{3CD0A826-A44D-465C-90CA-AB0F8C36491C}" sibTransId="{874405F9-992D-4EDD-9712-B00C2F0D019D}"/>
    <dgm:cxn modelId="{0A9F20C1-C6B4-4242-8131-AEDCC2B3FCA3}" type="presOf" srcId="{CA412985-B8D3-4DF2-997C-0AD6F92E3488}" destId="{1151842C-0344-4489-BB90-BB810B906688}" srcOrd="0" destOrd="0" presId="urn:microsoft.com/office/officeart/2005/8/layout/hList1"/>
    <dgm:cxn modelId="{FFB9A8CB-7FFC-4018-B193-02F0376C49A6}" srcId="{AEEE250D-0D64-4DB5-A9C5-A3AE6B64670F}" destId="{E9570F5A-69A8-4798-A0C6-BF2AC7E84035}" srcOrd="1" destOrd="0" parTransId="{E1A4D308-E850-4380-A02E-044444B5D690}" sibTransId="{AF9B4196-B1D9-4E3F-81D8-43E285EF723D}"/>
    <dgm:cxn modelId="{6D0504F5-F6AF-4EB7-85E0-61B118521607}" srcId="{85DF6970-8DEA-45F0-A3B7-5F60A031FBD5}" destId="{CA412985-B8D3-4DF2-997C-0AD6F92E3488}" srcOrd="0" destOrd="0" parTransId="{32B58B48-45D6-4007-AF6B-CE56E9ED0F9D}" sibTransId="{B74C9C2F-2FDB-4452-99F5-1836C1E786F5}"/>
    <dgm:cxn modelId="{0645ECF9-E4F6-418E-A907-DFD2215ECC21}" type="presOf" srcId="{0E8FB9F6-3BD6-4A5D-8AB5-AA7D7B85EC8F}" destId="{3B9D450D-BEDC-4267-9EA1-3C9240A700B5}" srcOrd="0" destOrd="0" presId="urn:microsoft.com/office/officeart/2005/8/layout/hList1"/>
    <dgm:cxn modelId="{DFF1A7FF-FEFB-4F39-BA62-8127C2F358CB}" srcId="{73C4CDA6-2A9E-4AC4-9890-0CBB1FC6D885}" destId="{AEEE250D-0D64-4DB5-A9C5-A3AE6B64670F}" srcOrd="1" destOrd="0" parTransId="{09D7439D-EB11-44D5-99F5-F5D0DED54273}" sibTransId="{2B116561-872F-4EC0-8971-DCE23426FF81}"/>
    <dgm:cxn modelId="{B7A05745-B6A8-4576-BA66-A9008151B74E}" type="presParOf" srcId="{C12257EF-43F4-4459-9B8E-F69F9333AD4A}" destId="{6F8F668A-5C7C-4A18-9BB4-F0544DC0CC3B}" srcOrd="0" destOrd="0" presId="urn:microsoft.com/office/officeart/2005/8/layout/hList1"/>
    <dgm:cxn modelId="{7459A5C2-1E16-4C2C-8ECA-FDED64BC909C}" type="presParOf" srcId="{6F8F668A-5C7C-4A18-9BB4-F0544DC0CC3B}" destId="{B1BEE5D2-1DA6-402D-99CB-8D566164449A}" srcOrd="0" destOrd="0" presId="urn:microsoft.com/office/officeart/2005/8/layout/hList1"/>
    <dgm:cxn modelId="{D2DBCCC8-4C17-41DB-B1D1-A59412131100}" type="presParOf" srcId="{6F8F668A-5C7C-4A18-9BB4-F0544DC0CC3B}" destId="{1151842C-0344-4489-BB90-BB810B906688}" srcOrd="1" destOrd="0" presId="urn:microsoft.com/office/officeart/2005/8/layout/hList1"/>
    <dgm:cxn modelId="{2F34B7D4-7496-4985-A078-58167F8B4B16}" type="presParOf" srcId="{C12257EF-43F4-4459-9B8E-F69F9333AD4A}" destId="{FCE5C635-1190-4FF1-AF32-88160F893B0D}" srcOrd="1" destOrd="0" presId="urn:microsoft.com/office/officeart/2005/8/layout/hList1"/>
    <dgm:cxn modelId="{C519FEB4-F4B2-466F-9CC6-789E7B518750}" type="presParOf" srcId="{C12257EF-43F4-4459-9B8E-F69F9333AD4A}" destId="{97DAB90C-8FA3-4E85-B490-394B604B38AC}" srcOrd="2" destOrd="0" presId="urn:microsoft.com/office/officeart/2005/8/layout/hList1"/>
    <dgm:cxn modelId="{2AA89768-9E7B-45C6-B5C7-174C0F4D8D65}" type="presParOf" srcId="{97DAB90C-8FA3-4E85-B490-394B604B38AC}" destId="{46B1207A-3226-408F-A0EB-13ABBE9B6AEA}" srcOrd="0" destOrd="0" presId="urn:microsoft.com/office/officeart/2005/8/layout/hList1"/>
    <dgm:cxn modelId="{7D34A111-875A-4494-84CE-ACA748E4B6CC}" type="presParOf" srcId="{97DAB90C-8FA3-4E85-B490-394B604B38AC}" destId="{3B9D450D-BEDC-4267-9EA1-3C9240A700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61C5-494E-4F1E-9B1A-A04C557EAAE0}">
      <dsp:nvSpPr>
        <dsp:cNvPr id="0" name=""/>
        <dsp:cNvSpPr/>
      </dsp:nvSpPr>
      <dsp:spPr>
        <a:xfrm>
          <a:off x="0" y="26941"/>
          <a:ext cx="10515600" cy="155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Dr. Ming-Long Lam</a:t>
          </a:r>
          <a:endParaRPr lang="en-US" sz="3600" kern="1200" dirty="0"/>
        </a:p>
      </dsp:txBody>
      <dsp:txXfrm>
        <a:off x="0" y="26941"/>
        <a:ext cx="10515600" cy="1555200"/>
      </dsp:txXfrm>
    </dsp:sp>
    <dsp:sp modelId="{69F4CD3E-4A0B-420B-AF6B-DA905413A25B}">
      <dsp:nvSpPr>
        <dsp:cNvPr id="0" name=""/>
        <dsp:cNvSpPr/>
      </dsp:nvSpPr>
      <dsp:spPr>
        <a:xfrm>
          <a:off x="0" y="1582141"/>
          <a:ext cx="10515600" cy="2742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hlinkClick xmlns:r="http://schemas.openxmlformats.org/officeDocument/2006/relationships" r:id="rId1"/>
            </a:rPr>
            <a:t>mlam5@iit.edu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Fridays, 2 to 4 PM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By email appointment in advance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15-minutes Zoom link provided on request</a:t>
          </a:r>
        </a:p>
      </dsp:txBody>
      <dsp:txXfrm>
        <a:off x="0" y="1582141"/>
        <a:ext cx="10515600" cy="2742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761C5-494E-4F1E-9B1A-A04C557EAAE0}">
      <dsp:nvSpPr>
        <dsp:cNvPr id="0" name=""/>
        <dsp:cNvSpPr/>
      </dsp:nvSpPr>
      <dsp:spPr>
        <a:xfrm>
          <a:off x="0" y="273789"/>
          <a:ext cx="1051560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Mr. Olugbenga </a:t>
          </a:r>
          <a:r>
            <a:rPr lang="en-US" sz="3600" b="1" kern="1200" dirty="0" err="1"/>
            <a:t>Abdulai</a:t>
          </a:r>
          <a:r>
            <a:rPr lang="en-US" sz="3600" b="1" kern="1200" dirty="0"/>
            <a:t> (</a:t>
          </a:r>
          <a:r>
            <a:rPr lang="en-US" sz="3600" b="1" kern="1200" dirty="0" err="1"/>
            <a:t>Olu</a:t>
          </a:r>
          <a:r>
            <a:rPr lang="en-US" sz="3600" b="1" kern="1200" dirty="0"/>
            <a:t>)</a:t>
          </a:r>
          <a:endParaRPr lang="en-US" sz="3600" kern="1200" dirty="0"/>
        </a:p>
      </dsp:txBody>
      <dsp:txXfrm>
        <a:off x="0" y="273789"/>
        <a:ext cx="10515600" cy="1036800"/>
      </dsp:txXfrm>
    </dsp:sp>
    <dsp:sp modelId="{69F4CD3E-4A0B-420B-AF6B-DA905413A25B}">
      <dsp:nvSpPr>
        <dsp:cNvPr id="0" name=""/>
        <dsp:cNvSpPr/>
      </dsp:nvSpPr>
      <dsp:spPr>
        <a:xfrm>
          <a:off x="0" y="1310589"/>
          <a:ext cx="10515600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hlinkClick xmlns:r="http://schemas.openxmlformats.org/officeDocument/2006/relationships" r:id="rId1"/>
            </a:rPr>
            <a:t>oabdulai@hawk.iit.edu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Mondays and Wednesdays, 2:00 PM - 2:30 PM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Mondays: </a:t>
          </a:r>
          <a:r>
            <a:rPr lang="en-US" sz="3600" kern="1200" dirty="0">
              <a:hlinkClick xmlns:r="http://schemas.openxmlformats.org/officeDocument/2006/relationships" r:id="rId2"/>
            </a:rPr>
            <a:t>https://meet.google.com/umm-yogw-oau</a:t>
          </a:r>
          <a:r>
            <a:rPr lang="en-US" sz="3600" kern="1200" dirty="0"/>
            <a:t>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Wednesdays: </a:t>
          </a:r>
          <a:r>
            <a:rPr lang="en-US" sz="3600" kern="1200" dirty="0">
              <a:hlinkClick xmlns:r="http://schemas.openxmlformats.org/officeDocument/2006/relationships" r:id="rId3"/>
            </a:rPr>
            <a:t>https://meet.google.com/ydi-uunt-rct</a:t>
          </a:r>
          <a:r>
            <a:rPr lang="en-US" sz="3600" kern="1200" dirty="0"/>
            <a:t> </a:t>
          </a:r>
        </a:p>
      </dsp:txBody>
      <dsp:txXfrm>
        <a:off x="0" y="1310589"/>
        <a:ext cx="10515600" cy="276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Empirical Density Estimation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Basic Statistical Outlier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Nearest Neighbors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D2A9-24F7-433E-97E9-D16E97FF6362}">
      <dsp:nvSpPr>
        <dsp:cNvPr id="0" name=""/>
        <dsp:cNvSpPr/>
      </dsp:nvSpPr>
      <dsp:spPr>
        <a:xfrm>
          <a:off x="49" y="380503"/>
          <a:ext cx="47153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Parametric</a:t>
          </a:r>
        </a:p>
      </dsp:txBody>
      <dsp:txXfrm>
        <a:off x="49" y="380503"/>
        <a:ext cx="4715313" cy="720000"/>
      </dsp:txXfrm>
    </dsp:sp>
    <dsp:sp modelId="{EEABD47C-7920-419E-8780-DD171967BBA8}">
      <dsp:nvSpPr>
        <dsp:cNvPr id="0" name=""/>
        <dsp:cNvSpPr/>
      </dsp:nvSpPr>
      <dsp:spPr>
        <a:xfrm>
          <a:off x="49" y="1100503"/>
          <a:ext cx="471531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Describe the probability density (mass) by a mathematical formula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 formula contains parameters which control the shape and the scale of the probability density (mass) function.</a:t>
          </a:r>
        </a:p>
      </dsp:txBody>
      <dsp:txXfrm>
        <a:off x="49" y="1100503"/>
        <a:ext cx="4715313" cy="3225375"/>
      </dsp:txXfrm>
    </dsp:sp>
    <dsp:sp modelId="{E1225400-84E3-4DEA-AC25-BFE0372B283D}">
      <dsp:nvSpPr>
        <dsp:cNvPr id="0" name=""/>
        <dsp:cNvSpPr/>
      </dsp:nvSpPr>
      <dsp:spPr>
        <a:xfrm>
          <a:off x="5375506" y="380503"/>
          <a:ext cx="47153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Non-Parametric</a:t>
          </a:r>
        </a:p>
      </dsp:txBody>
      <dsp:txXfrm>
        <a:off x="5375506" y="380503"/>
        <a:ext cx="4715313" cy="720000"/>
      </dsp:txXfrm>
    </dsp:sp>
    <dsp:sp modelId="{6CB1CA99-974B-4F1A-B107-5E03AEECA1A3}">
      <dsp:nvSpPr>
        <dsp:cNvPr id="0" name=""/>
        <dsp:cNvSpPr/>
      </dsp:nvSpPr>
      <dsp:spPr>
        <a:xfrm>
          <a:off x="5375556" y="1021675"/>
          <a:ext cx="471531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Describe the probability density (mass) by ALL the moments.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First moment is mean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Second moment is variance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Third moment is skewness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Fourth moment is kurtosis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All the </a:t>
          </a:r>
          <a:r>
            <a:rPr lang="en-US" sz="2500" i="1" kern="1200" dirty="0" err="1"/>
            <a:t>i</a:t>
          </a:r>
          <a:r>
            <a:rPr lang="en-US" sz="2500" kern="1200" baseline="30000" dirty="0" err="1"/>
            <a:t>th</a:t>
          </a:r>
          <a:r>
            <a:rPr lang="en-US" sz="2500" kern="1200" dirty="0"/>
            <a:t>, </a:t>
          </a:r>
          <a:r>
            <a:rPr lang="en-US" sz="2500" kern="1200" dirty="0" err="1"/>
            <a:t>i</a:t>
          </a:r>
          <a:r>
            <a:rPr lang="en-US" sz="2500" kern="1200" dirty="0"/>
            <a:t> = 5, … are unnamed </a:t>
          </a:r>
        </a:p>
      </dsp:txBody>
      <dsp:txXfrm>
        <a:off x="5375556" y="1021675"/>
        <a:ext cx="4715313" cy="3225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1D2A9-24F7-433E-97E9-D16E97FF6362}">
      <dsp:nvSpPr>
        <dsp:cNvPr id="0" name=""/>
        <dsp:cNvSpPr/>
      </dsp:nvSpPr>
      <dsp:spPr>
        <a:xfrm>
          <a:off x="49" y="128485"/>
          <a:ext cx="4715313" cy="644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Parametric</a:t>
          </a:r>
        </a:p>
      </dsp:txBody>
      <dsp:txXfrm>
        <a:off x="49" y="128485"/>
        <a:ext cx="4715313" cy="644841"/>
      </dsp:txXfrm>
    </dsp:sp>
    <dsp:sp modelId="{EEABD47C-7920-419E-8780-DD171967BBA8}">
      <dsp:nvSpPr>
        <dsp:cNvPr id="0" name=""/>
        <dsp:cNvSpPr/>
      </dsp:nvSpPr>
      <dsp:spPr>
        <a:xfrm>
          <a:off x="28341" y="788963"/>
          <a:ext cx="4715313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Calculate the probability arithmetically or programmatically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Complete describe the probability (mass) by a few parameters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Cons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burden to determine if the mathematical function is appropriate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Domain is either categorical or continuous (except a few special cases)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28341" y="788963"/>
        <a:ext cx="4715313" cy="3804570"/>
      </dsp:txXfrm>
    </dsp:sp>
    <dsp:sp modelId="{E1225400-84E3-4DEA-AC25-BFE0372B283D}">
      <dsp:nvSpPr>
        <dsp:cNvPr id="0" name=""/>
        <dsp:cNvSpPr/>
      </dsp:nvSpPr>
      <dsp:spPr>
        <a:xfrm>
          <a:off x="5375506" y="128485"/>
          <a:ext cx="4715313" cy="644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Non-Parametric</a:t>
          </a:r>
        </a:p>
      </dsp:txBody>
      <dsp:txXfrm>
        <a:off x="5375506" y="128485"/>
        <a:ext cx="4715313" cy="644841"/>
      </dsp:txXfrm>
    </dsp:sp>
    <dsp:sp modelId="{6CB1CA99-974B-4F1A-B107-5E03AEECA1A3}">
      <dsp:nvSpPr>
        <dsp:cNvPr id="0" name=""/>
        <dsp:cNvSpPr/>
      </dsp:nvSpPr>
      <dsp:spPr>
        <a:xfrm>
          <a:off x="5375556" y="680343"/>
          <a:ext cx="4715313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Pros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Free from assuming any mathematical function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Can mix-and-match categorical and continuous values in domain (e.g., 1, 2, [3, 5), 5, [6, 10), 11, …)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1" kern="1200" dirty="0"/>
            <a:t>Cons</a:t>
          </a:r>
          <a:r>
            <a:rPr lang="en-US" sz="2100" kern="1200" dirty="0"/>
            <a:t>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If we can/may not calculate all the infinitely many moments, we will never completely describe the probability density (mass).</a:t>
          </a:r>
        </a:p>
      </dsp:txBody>
      <dsp:txXfrm>
        <a:off x="5375556" y="680343"/>
        <a:ext cx="4715313" cy="38045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EE5D2-1DA6-402D-99CB-8D566164449A}">
      <dsp:nvSpPr>
        <dsp:cNvPr id="0" name=""/>
        <dsp:cNvSpPr/>
      </dsp:nvSpPr>
      <dsp:spPr>
        <a:xfrm>
          <a:off x="48" y="144371"/>
          <a:ext cx="46828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Has Target Variable</a:t>
          </a:r>
        </a:p>
      </dsp:txBody>
      <dsp:txXfrm>
        <a:off x="48" y="144371"/>
        <a:ext cx="4682887" cy="720000"/>
      </dsp:txXfrm>
    </dsp:sp>
    <dsp:sp modelId="{1151842C-0344-4489-BB90-BB810B906688}">
      <dsp:nvSpPr>
        <dsp:cNvPr id="0" name=""/>
        <dsp:cNvSpPr/>
      </dsp:nvSpPr>
      <dsp:spPr>
        <a:xfrm>
          <a:off x="48" y="864371"/>
          <a:ext cx="4682887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Adjust the number of neighbors until the classifications (or predictions) are more “consistent” with the observed target value(s)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Consistency is defined in terms of lower misclassification or prediction error</a:t>
          </a:r>
        </a:p>
      </dsp:txBody>
      <dsp:txXfrm>
        <a:off x="48" y="864371"/>
        <a:ext cx="4682887" cy="3225375"/>
      </dsp:txXfrm>
    </dsp:sp>
    <dsp:sp modelId="{46B1207A-3226-408F-A0EB-13ABBE9B6AEA}">
      <dsp:nvSpPr>
        <dsp:cNvPr id="0" name=""/>
        <dsp:cNvSpPr/>
      </dsp:nvSpPr>
      <dsp:spPr>
        <a:xfrm>
          <a:off x="5338541" y="144371"/>
          <a:ext cx="46828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Target Variable</a:t>
          </a:r>
        </a:p>
      </dsp:txBody>
      <dsp:txXfrm>
        <a:off x="5338541" y="144371"/>
        <a:ext cx="4682887" cy="720000"/>
      </dsp:txXfrm>
    </dsp:sp>
    <dsp:sp modelId="{3B9D450D-BEDC-4267-9EA1-3C9240A700B5}">
      <dsp:nvSpPr>
        <dsp:cNvPr id="0" name=""/>
        <dsp:cNvSpPr/>
      </dsp:nvSpPr>
      <dsp:spPr>
        <a:xfrm>
          <a:off x="5338590" y="864371"/>
          <a:ext cx="4682887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 am not aware of the answer when there is no target variable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Use your best analytical judgment!</a:t>
          </a:r>
        </a:p>
      </dsp:txBody>
      <dsp:txXfrm>
        <a:off x="5338590" y="864371"/>
        <a:ext cx="4682887" cy="322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6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5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0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2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4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48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2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51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7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60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7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77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9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1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1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7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9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1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37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4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6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2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3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4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0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02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7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7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2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2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5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39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13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A45F-7A2D-4F49-8718-E4E7367B7F5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4FB5-1DC2-4696-B671-5C863820E30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5407-A14D-4AA6-8CDC-CBEAC8E05699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0F36-857D-4BF1-8A72-39688AF1FC13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ADFC-F26A-4E34-B7AF-A7AE59D6705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9BA8-7282-479A-B7DE-05286D05950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2FFF-2D0E-4B0D-A2A2-77C3A405C28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3C7C-816C-4E36-A4A5-CFF7323366B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FFEB-4DCF-4478-80AE-12BB6D38EF4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8EF7-B2E0-4255-AE2D-668D8C4DB75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560-2BB5-4D04-9FCA-A0497B63A902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B46-0D4A-4160-B73A-70AA0C158702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16" y="2117627"/>
            <a:ext cx="10621108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484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2</a:t>
            </a:r>
          </a:p>
          <a:p>
            <a:r>
              <a:rPr lang="en-US" sz="4000" dirty="0"/>
              <a:t>September 2,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A015BE-09F2-4D92-B3A3-7A14BE48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2" y="182562"/>
            <a:ext cx="6550927" cy="1828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01BE-3D02-4883-BC9F-D735752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Describe a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356FB9-B0D4-4FCD-945D-0539FC00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594904"/>
              </p:ext>
            </p:extLst>
          </p:nvPr>
        </p:nvGraphicFramePr>
        <p:xfrm>
          <a:off x="1004478" y="1470581"/>
          <a:ext cx="10090870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DA97-CA1E-449E-A31D-B5EA3E89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D03E7D7-6A97-4793-A7F0-C4C96640AC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 Input Variable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assuming a parameterized distribution, it is quite difficult to compare two multivariate empirical distributions.</a:t>
            </a:r>
          </a:p>
          <a:p>
            <a:r>
              <a:rPr lang="en-US" dirty="0"/>
              <a:t>On the other hand, we can compare two univariate empirical distributions.  But this means we will ignore the associations among the dimensions of the input vector.</a:t>
            </a:r>
          </a:p>
          <a:p>
            <a:r>
              <a:rPr lang="en-US" dirty="0"/>
              <a:t>Our compromise is we traded statistical accuracy for practicality.</a:t>
            </a:r>
          </a:p>
          <a:p>
            <a:pPr lvl="1"/>
            <a:r>
              <a:rPr lang="en-US" dirty="0"/>
              <a:t>Compare the univariate marginal empirical distributions.</a:t>
            </a:r>
          </a:p>
          <a:p>
            <a:pPr lvl="1"/>
            <a:r>
              <a:rPr lang="en-US" dirty="0"/>
              <a:t>If the marginal distributions are not similar, then the joint distribution is likely not similar.</a:t>
            </a:r>
          </a:p>
          <a:p>
            <a:pPr lvl="1"/>
            <a:r>
              <a:rPr lang="en-US" dirty="0"/>
              <a:t>The inverse may not hold.  That is, even if the marginal distributions are similar, the joint distribution can still be different.  See Kowalski (1973). Non-Normal Bivariate Distributions with Normal Marginals, </a:t>
            </a:r>
            <a:r>
              <a:rPr lang="en-US" i="1" dirty="0"/>
              <a:t>The American Statistician</a:t>
            </a:r>
            <a:r>
              <a:rPr lang="en-US" dirty="0"/>
              <a:t>, v.27, pp.103-106.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3203-2396-4736-A631-AE5F3002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6788A2A-8C31-463D-B72D-B69AE62E7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Two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only observed the data (i.e., the individual values), we need to first construct the distributions before comparing them.</a:t>
            </a:r>
          </a:p>
          <a:p>
            <a:r>
              <a:rPr lang="en-US" dirty="0"/>
              <a:t>The common tool for visualizing a distribution</a:t>
            </a:r>
          </a:p>
          <a:p>
            <a:pPr lvl="1"/>
            <a:r>
              <a:rPr lang="en-US" dirty="0"/>
              <a:t>A histogram and a box-plot for interval (i.e., continuous) feature</a:t>
            </a:r>
          </a:p>
          <a:p>
            <a:pPr lvl="1"/>
            <a:r>
              <a:rPr lang="en-US" dirty="0"/>
              <a:t>A bar chart for a nominal (i.e., categorical) feature.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471BF-E184-44D3-BD3E-FBB90D3E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322118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BD05A-DB1C-4E51-90FD-CD9B536E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53" y="4114800"/>
            <a:ext cx="3245770" cy="2286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A1B0-79C9-4934-B020-CFECA64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2549656-D29A-4744-8D46-F3498F1C87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 positive bin 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mid-points of the bins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Left-open and right-closed, i.e., (</a:t>
            </a:r>
            <a:r>
              <a:rPr lang="en-US" dirty="0" err="1"/>
              <a:t>a,b</a:t>
            </a:r>
            <a:r>
              <a:rPr lang="en-US" dirty="0"/>
              <a:t>], 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Left-closed and right-open, i.e., [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observations in each individual 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numbers of observations against the bin definitions, either horizontally or vertically.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6402C-7E95-4671-9D67-363149E7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DC93C713-5DC8-42D6-B5D1-F6787AB53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the bin-width.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mid-point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bin. Let us represent the bin by this left-open-right-close interval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i="1" dirty="0"/>
                  <a:t>.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the number of observations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Thus, the area of the rectangle that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bin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(base width multiple the rectangle height)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  <a:blipFill>
                <a:blip r:embed="rId3"/>
                <a:stretch>
                  <a:fillRect l="-1544" t="-2381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2D08F5-E141-40E2-82B3-83E4223863FA}"/>
                  </a:ext>
                </a:extLst>
              </p:cNvPr>
              <p:cNvSpPr/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2D08F5-E141-40E2-82B3-83E42238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rrow: Left-Right 4">
                <a:extLst>
                  <a:ext uri="{FF2B5EF4-FFF2-40B4-BE49-F238E27FC236}">
                    <a16:creationId xmlns:a16="http://schemas.microsoft.com/office/drawing/2014/main" id="{19E5287A-8699-45BB-878F-92EF5B9C9385}"/>
                  </a:ext>
                </a:extLst>
              </p:cNvPr>
              <p:cNvSpPr/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Arrow: Left-Right 4">
                <a:extLst>
                  <a:ext uri="{FF2B5EF4-FFF2-40B4-BE49-F238E27FC236}">
                    <a16:creationId xmlns:a16="http://schemas.microsoft.com/office/drawing/2014/main" id="{19E5287A-8699-45BB-878F-92EF5B9C9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FB944518-ACDA-45A1-B93E-A912BE5D83FB}"/>
                  </a:ext>
                </a:extLst>
              </p:cNvPr>
              <p:cNvSpPr/>
              <p:nvPr/>
            </p:nvSpPr>
            <p:spPr>
              <a:xfrm>
                <a:off x="8885798" y="2055812"/>
                <a:ext cx="486515" cy="3280527"/>
              </a:xfrm>
              <a:prstGeom prst="upDownArrow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FB944518-ACDA-45A1-B93E-A912BE5D8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798" y="2055812"/>
                <a:ext cx="486515" cy="3280527"/>
              </a:xfrm>
              <a:prstGeom prst="upDown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49B99-41C8-4A7C-81B1-E20FE0BE628E}"/>
              </a:ext>
            </a:extLst>
          </p:cNvPr>
          <p:cNvCxnSpPr/>
          <p:nvPr/>
        </p:nvCxnSpPr>
        <p:spPr>
          <a:xfrm>
            <a:off x="10026974" y="4846145"/>
            <a:ext cx="18319" cy="49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A7D5D4-3D4E-4ECC-8777-22BD0967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ED47BAD8-B764-47D6-AE9E-5262585D8C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total area of all the rectangles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h𝑁</m:t>
                        </m:r>
                      </m:e>
                    </m:nary>
                  </m:oMath>
                </a14:m>
                <a:r>
                  <a:rPr lang="en-US" i="1" dirty="0"/>
                  <a:t>.</a:t>
                </a:r>
                <a:endParaRPr lang="en-US" dirty="0"/>
              </a:p>
              <a:p>
                <a:r>
                  <a:rPr lang="en-US" dirty="0"/>
                  <a:t>Since the area under the density polygon must be one, we need to divide the area of each rectangle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base of the rectangle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therefore, the height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rectangle in the density estimator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h𝑁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16198"/>
                <a:ext cx="7110666" cy="4351338"/>
              </a:xfrm>
              <a:blipFill>
                <a:blip r:embed="rId3"/>
                <a:stretch>
                  <a:fillRect l="-154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BEB56-AA23-4859-ABB0-753DB5E55CDC}"/>
                  </a:ext>
                </a:extLst>
              </p:cNvPr>
              <p:cNvSpPr/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3BEB56-AA23-4859-ABB0-753DB5E55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799" y="2055812"/>
                <a:ext cx="1216057" cy="3280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ACE0A12A-4CDC-4195-9049-586ADDEC77DE}"/>
                  </a:ext>
                </a:extLst>
              </p:cNvPr>
              <p:cNvSpPr/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Arrow: Left-Right 8">
                <a:extLst>
                  <a:ext uri="{FF2B5EF4-FFF2-40B4-BE49-F238E27FC236}">
                    <a16:creationId xmlns:a16="http://schemas.microsoft.com/office/drawing/2014/main" id="{ACE0A12A-4CDC-4195-9049-586ADDEC7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5341003"/>
                <a:ext cx="1216057" cy="457200"/>
              </a:xfrm>
              <a:prstGeom prst="leftRightArrow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2D460B2-00F8-4E37-98AB-748F65225580}"/>
                  </a:ext>
                </a:extLst>
              </p:cNvPr>
              <p:cNvSpPr/>
              <p:nvPr/>
            </p:nvSpPr>
            <p:spPr>
              <a:xfrm>
                <a:off x="8436990" y="2055812"/>
                <a:ext cx="935323" cy="3280527"/>
              </a:xfrm>
              <a:prstGeom prst="upDownArrow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Arrow: Up-Down 9">
                <a:extLst>
                  <a:ext uri="{FF2B5EF4-FFF2-40B4-BE49-F238E27FC236}">
                    <a16:creationId xmlns:a16="http://schemas.microsoft.com/office/drawing/2014/main" id="{92D460B2-00F8-4E37-98AB-748F65225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90" y="2055812"/>
                <a:ext cx="935323" cy="3280527"/>
              </a:xfrm>
              <a:prstGeom prst="upDown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110A7-F879-408B-882C-53007B51AFBD}"/>
              </a:ext>
            </a:extLst>
          </p:cNvPr>
          <p:cNvCxnSpPr/>
          <p:nvPr/>
        </p:nvCxnSpPr>
        <p:spPr>
          <a:xfrm>
            <a:off x="10026974" y="4846145"/>
            <a:ext cx="18319" cy="49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9444F-CCA5-493E-8A23-9496E20C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5C802FBB-B698-4695-96C4-5029861F6F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</m:oMath>
                </a14:m>
                <a:r>
                  <a:rPr lang="en-US" dirty="0"/>
                  <a:t> where #() is the count of observation in the interval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the observations</a:t>
                </a:r>
              </a:p>
              <a:p>
                <a:r>
                  <a:rPr lang="en-US" dirty="0"/>
                  <a:t>Alternatively, 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weight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B688-5549-4799-9988-742AC8A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CC96BAD-8B6B-46BB-89C2-97C7CB3A8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observations are 0.4, 0.6, 0.7, 1.9, 2.4, 6.1, 6.2, and 7.3 (</a:t>
                </a:r>
                <a:r>
                  <a:rPr lang="en-US" i="1" dirty="0"/>
                  <a:t>N</a:t>
                </a:r>
                <a:r>
                  <a:rPr lang="en-US" dirty="0"/>
                  <a:t> = 8)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h</a:t>
                </a:r>
                <a:r>
                  <a:rPr lang="en-US" dirty="0"/>
                  <a:t> = 2, choose mid-points as 1, 3, 5, and 7.</a:t>
                </a:r>
              </a:p>
              <a:p>
                <a:r>
                  <a:rPr lang="en-US" dirty="0"/>
                  <a:t>Consider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density estimate for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) / (</a:t>
                </a:r>
                <a:r>
                  <a:rPr lang="en-US" i="1" dirty="0"/>
                  <a:t>Nh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= 4 / (8*2) = 0.25.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8AEBB-8591-4EC9-A36F-CCC6B256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96571"/>
              </p:ext>
            </p:extLst>
          </p:nvPr>
        </p:nvGraphicFramePr>
        <p:xfrm>
          <a:off x="838200" y="3346926"/>
          <a:ext cx="10146026" cy="1308735"/>
        </p:xfrm>
        <a:graphic>
          <a:graphicData uri="http://schemas.openxmlformats.org/drawingml/2006/table">
            <a:tbl>
              <a:tblPr/>
              <a:tblGrid>
                <a:gridCol w="2275170">
                  <a:extLst>
                    <a:ext uri="{9D8B030D-6E8A-4147-A177-3AD203B41FA5}">
                      <a16:colId xmlns:a16="http://schemas.microsoft.com/office/drawing/2014/main" val="1353959852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4205889433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398644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1403211240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5908865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7012510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3415436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678627601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618030372"/>
                    </a:ext>
                  </a:extLst>
                </a:gridCol>
              </a:tblGrid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659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2800" i="1" dirty="0"/>
                        <a:t>m</a:t>
                      </a:r>
                      <a:r>
                        <a:rPr lang="en-US" sz="2800" i="1" baseline="-25000" dirty="0"/>
                        <a:t>1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)/2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260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548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8C1FB-0650-421D-BA41-25791C9A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DFBCDBF-891B-49C4-AC33-E35757104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1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observations are 0.4, 0.6, 0.7, 1.9, 2.4, 6.1, 6.2, and 7.3 (</a:t>
                </a:r>
                <a:r>
                  <a:rPr lang="en-US" i="1" dirty="0"/>
                  <a:t>N</a:t>
                </a:r>
                <a:r>
                  <a:rPr lang="en-US" dirty="0"/>
                  <a:t> = 8)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h</a:t>
                </a:r>
                <a:r>
                  <a:rPr lang="en-US" dirty="0"/>
                  <a:t> = 2, choose mid-points as 1, 3, 5, and 7.</a:t>
                </a:r>
              </a:p>
              <a:p>
                <a:r>
                  <a:rPr lang="en-US" dirty="0"/>
                  <a:t>Consider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density estimate for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3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) / (</a:t>
                </a:r>
                <a:r>
                  <a:rPr lang="en-US" i="1" dirty="0"/>
                  <a:t>Nh</a:t>
                </a:r>
                <a:r>
                  <a:rPr lang="en-US" dirty="0"/>
                  <a:t>) = 1 / (8*2) = 0.0625.</a:t>
                </a:r>
              </a:p>
              <a:p>
                <a:r>
                  <a:rPr lang="en-US" dirty="0"/>
                  <a:t>The density estimates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0.25,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= 0.0625,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= 0,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/>
                  <a:t> = 0.1875.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8AEBB-8591-4EC9-A36F-CCC6B256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61804"/>
              </p:ext>
            </p:extLst>
          </p:nvPr>
        </p:nvGraphicFramePr>
        <p:xfrm>
          <a:off x="838200" y="3346926"/>
          <a:ext cx="10146026" cy="1308735"/>
        </p:xfrm>
        <a:graphic>
          <a:graphicData uri="http://schemas.openxmlformats.org/drawingml/2006/table">
            <a:tbl>
              <a:tblPr/>
              <a:tblGrid>
                <a:gridCol w="2275170">
                  <a:extLst>
                    <a:ext uri="{9D8B030D-6E8A-4147-A177-3AD203B41FA5}">
                      <a16:colId xmlns:a16="http://schemas.microsoft.com/office/drawing/2014/main" val="1353959852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4205889433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398644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1403211240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5908865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7012510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3415436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678627601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618030372"/>
                    </a:ext>
                  </a:extLst>
                </a:gridCol>
              </a:tblGrid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659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2800" i="1" dirty="0"/>
                        <a:t>m</a:t>
                      </a:r>
                      <a:r>
                        <a:rPr lang="en-US" sz="2800" i="1" baseline="-25000" dirty="0"/>
                        <a:t>1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)/2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260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5483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1AF81-41A0-4A8C-BAB3-955B6BB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B67AA6A6-9B10-406E-A34B-65CF9FF65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4A0AB-7A00-4F4F-9249-B869F7640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85193"/>
              </p:ext>
            </p:extLst>
          </p:nvPr>
        </p:nvGraphicFramePr>
        <p:xfrm>
          <a:off x="7783032" y="1027906"/>
          <a:ext cx="1908810" cy="170307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37531186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870675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11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4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132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7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1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30508-FF6E-46F9-877C-AC39493C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4697"/>
              </p:ext>
            </p:extLst>
          </p:nvPr>
        </p:nvGraphicFramePr>
        <p:xfrm>
          <a:off x="7783032" y="3298666"/>
          <a:ext cx="1908810" cy="283845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88962056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16262000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4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53488"/>
                  </a:ext>
                </a:extLst>
              </a:tr>
              <a:tr h="1581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3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2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8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53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0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8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2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308A9-B37A-4BE6-B111-2B34ADBA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6493"/>
              </p:ext>
            </p:extLst>
          </p:nvPr>
        </p:nvGraphicFramePr>
        <p:xfrm>
          <a:off x="10075146" y="1027906"/>
          <a:ext cx="1825788" cy="5109210"/>
        </p:xfrm>
        <a:graphic>
          <a:graphicData uri="http://schemas.openxmlformats.org/drawingml/2006/table">
            <a:tbl>
              <a:tblPr/>
              <a:tblGrid>
                <a:gridCol w="912894">
                  <a:extLst>
                    <a:ext uri="{9D8B030D-6E8A-4147-A177-3AD203B41FA5}">
                      <a16:colId xmlns:a16="http://schemas.microsoft.com/office/drawing/2014/main" val="2907499562"/>
                    </a:ext>
                  </a:extLst>
                </a:gridCol>
                <a:gridCol w="912894">
                  <a:extLst>
                    <a:ext uri="{9D8B030D-6E8A-4147-A177-3AD203B41FA5}">
                      <a16:colId xmlns:a16="http://schemas.microsoft.com/office/drawing/2014/main" val="299786674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1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1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54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04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2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0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5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9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132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29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0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3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9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5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885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08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81B3BB-70AA-4072-9240-95ADC03A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0" y="1508760"/>
            <a:ext cx="7406640" cy="46283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6AA10-2658-44A4-B56A-DFA1300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F272AD4C-4B1A-4C63-9247-725C1FB0A0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Instructor Virtual Office Hour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955CE7-8456-4385-A69E-77FBBD07D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37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683B9-1D71-48A0-97F1-7E6FD3CF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70452AF-2E70-409A-8C4E-A644A8158B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r>
                  <a:rPr lang="en-US" dirty="0"/>
                  <a:t> where IQR is the Interquartile Range</a:t>
                </a:r>
              </a:p>
              <a:p>
                <a:r>
                  <a:rPr lang="en-US" dirty="0"/>
                  <a:t>Suggested by </a:t>
                </a:r>
                <a:r>
                  <a:rPr lang="en-US" dirty="0" err="1"/>
                  <a:t>Izenman</a:t>
                </a:r>
                <a:r>
                  <a:rPr lang="en-US" dirty="0"/>
                  <a:t>, A. J. (1991). Recent developments in nonparametric density estimation. </a:t>
                </a:r>
                <a:r>
                  <a:rPr lang="en-US" i="1" dirty="0"/>
                  <a:t>Journal of the American Statistical Association</a:t>
                </a:r>
                <a:r>
                  <a:rPr lang="en-US" dirty="0"/>
                  <a:t>, v.86, no.413: pp.205-224.</a:t>
                </a:r>
              </a:p>
              <a:p>
                <a:r>
                  <a:rPr lang="en-US" dirty="0"/>
                  <a:t>In practice, we will round </a:t>
                </a:r>
                <a:r>
                  <a:rPr lang="en-US" i="1" dirty="0"/>
                  <a:t>h</a:t>
                </a:r>
                <a:r>
                  <a:rPr lang="en-US" dirty="0"/>
                  <a:t> to some nice value, here are some ideas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Round to the nearest integer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Ceiling, i.e., round to the next larger integer (e.g., 4.567 to 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Floor, i.e., truncate to the next smaller integer (e.g., 4.567 to 4)</a:t>
                </a:r>
                <a:endParaRPr lang="en-US" i="1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597E-B1F6-4D2E-8C87-FFFAD56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A2E1F65-FF34-41BE-BFD2-12D9A639D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observations are 0.4, 0.6, 0.7, 1.9, 2.4, 6.1, 6.2, and 7.3 (</a:t>
                </a:r>
                <a:r>
                  <a:rPr lang="en-US" i="1" dirty="0"/>
                  <a:t>N</a:t>
                </a:r>
                <a:r>
                  <a:rPr lang="en-US" dirty="0"/>
                  <a:t> = 8)</a:t>
                </a:r>
              </a:p>
              <a:p>
                <a:r>
                  <a:rPr lang="en-US" dirty="0"/>
                  <a:t>In our previous example, Q3 = 6.15 and Q1 = 0.65.  Thus IQR = 6.15 – 0.65 = 5.5.  The suggested bin-width is h = 2 * 5.5 * 8</a:t>
                </a:r>
                <a:r>
                  <a:rPr lang="en-US" baseline="30000" dirty="0"/>
                  <a:t>-1/3</a:t>
                </a:r>
                <a:r>
                  <a:rPr lang="en-US" dirty="0"/>
                  <a:t> =  5.5.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nice</a:t>
                </a:r>
                <a:r>
                  <a:rPr lang="en-US" dirty="0"/>
                  <a:t> bin-width is 5.  Two bin-widths exceed the range, so reduce the bin-width to h = 4.</a:t>
                </a:r>
              </a:p>
              <a:p>
                <a:r>
                  <a:rPr lang="en-US" dirty="0"/>
                  <a:t>The mid-points are 2 and 6.</a:t>
                </a:r>
              </a:p>
              <a:p>
                <a:r>
                  <a:rPr lang="en-US" dirty="0"/>
                  <a:t>The density will have two rectangles,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= 0.15625,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 = 0.09375.</a:t>
                </a:r>
              </a:p>
              <a:p>
                <a:r>
                  <a:rPr lang="en-US" dirty="0"/>
                  <a:t>This may be a good choice as the observations seem to form two groups {0.4, 0.6, 0.7, 1.9, 2.4} and {6.1, 6.2, 7.3}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F7C82-ECB9-4BAC-A840-4F991327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AEF1FE3-FE57-448F-B566-B179BA9EE7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Bins’ Mid-points?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mid-point is the minimum value + bin-width /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mid-point is the first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Recursively, the current mid-point is the previous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when the current mid-point has exceeded the maximum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beautify the mid-points, e.g., round the mid-points to the least number of significant digits such that the mid-points are still visually different.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BBDBC-3A93-407C-B7A0-63A328A3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BC23E00-AC82-4207-8E8F-6393A669A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five-number summary which is the minimum, the first quartile, the median, the third quartile, and the maximum.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first quartile (Q1) is the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median (Q2) is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third quartile (Q3) is the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box, either horizontally or vertically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centerline represents the median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box boundary represents the first quartile.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box boundary represents the third quartile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073706" y="5684704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054207" y="5684704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2768072" y="6147412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3748573" y="6147411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523291" y="6147410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234699" y="569495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467339" y="5694954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590D-5C21-4997-A249-57494DC3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29E1DA4D-8085-466D-AD2E-3FFC27399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Interquartile Range IQR = Q3 – Q1.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two whiskers which extend from the ends of the box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whisker extends to the </a:t>
            </a:r>
            <a:r>
              <a:rPr lang="en-US" b="1" dirty="0"/>
              <a:t>larger</a:t>
            </a:r>
            <a:r>
              <a:rPr lang="en-US" dirty="0"/>
              <a:t> of Q1 – 1.5 * IQR and the minimum.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whisker extends to the </a:t>
            </a:r>
            <a:r>
              <a:rPr lang="en-US" b="1" dirty="0"/>
              <a:t>smaller</a:t>
            </a:r>
            <a:r>
              <a:rPr lang="en-US" dirty="0"/>
              <a:t> of Q3 + 1.5 * IQR and the maximum.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63E2-E9CF-4E6E-A316-5594A540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BC30A192-40FC-4A5C-B718-8A045CF18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31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1.5 Times of the IQR?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a standard normal distribution (i.e., mean = 0 and standard deviation = 1)</a:t>
            </a:r>
          </a:p>
          <a:p>
            <a:r>
              <a:rPr lang="en-US" dirty="0"/>
              <a:t>Q1 = -0.67449, Q2 = 0, and Q3 = 0.67449.</a:t>
            </a:r>
          </a:p>
          <a:p>
            <a:r>
              <a:rPr lang="en-US" dirty="0"/>
              <a:t>Therefore IQR = Q3 – Q1 = 1.34898 and 1.5*IQR = 2.02347.</a:t>
            </a:r>
          </a:p>
          <a:p>
            <a:r>
              <a:rPr lang="en-US" dirty="0"/>
              <a:t>The lower whisker is Q1 – 1.5*IQR = -2.69796 and the upper whisker is Q3 + 1.5*IQR = 2.69796.</a:t>
            </a:r>
          </a:p>
          <a:p>
            <a:r>
              <a:rPr lang="en-US" dirty="0"/>
              <a:t>Common wisdom says any values more than three standard deviations from the mean are outliers.</a:t>
            </a:r>
          </a:p>
          <a:p>
            <a:r>
              <a:rPr lang="en-US" dirty="0"/>
              <a:t>If the multiplier is 2, then the upper whisker is 3.37245 &gt; 3.</a:t>
            </a:r>
          </a:p>
          <a:p>
            <a:r>
              <a:rPr lang="en-US" dirty="0"/>
              <a:t>If the multiplier is 1, then the upper whisker is 2.02347 &lt;&lt; 3.</a:t>
            </a:r>
          </a:p>
          <a:p>
            <a:r>
              <a:rPr lang="en-US" dirty="0"/>
              <a:t>The 1.5 multiplier is sort of the compromise.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4585-A03C-4C2E-81F3-4124600F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4503270-098E-4148-B290-88E260468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Detect Outliers Using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Observations whose values lie outside the whiskers Q1 – 1.5*IQR and Q3 + 1.5*IQR are considered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Actually, there are another set of whiskers which are Q1 – 3*IQR and Q3 + 3*IQR.  Observations whose values lie outside these whiskers are considered </a:t>
            </a:r>
            <a:r>
              <a:rPr lang="en-US" b="1" dirty="0"/>
              <a:t>extreme values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4611070" y="4534985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5599671" y="4534985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4305436" y="5037235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5294037" y="503723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7092703" y="4997693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4695619" y="454933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5948125" y="4542681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7398337" y="4766339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3315509" y="4766339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3315509" y="463534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9066314" y="4650865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2279725" y="414194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8087532" y="4094508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3439DD-DEA2-41C5-90A2-CA7913AE198A}"/>
              </a:ext>
            </a:extLst>
          </p:cNvPr>
          <p:cNvCxnSpPr/>
          <p:nvPr/>
        </p:nvCxnSpPr>
        <p:spPr>
          <a:xfrm>
            <a:off x="9066314" y="4763294"/>
            <a:ext cx="16679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71B360-7536-48A3-9D37-DDAFAA018B1E}"/>
              </a:ext>
            </a:extLst>
          </p:cNvPr>
          <p:cNvCxnSpPr/>
          <p:nvPr/>
        </p:nvCxnSpPr>
        <p:spPr>
          <a:xfrm>
            <a:off x="10734291" y="4636600"/>
            <a:ext cx="0" cy="25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C96FF-40C1-4F64-AEA7-112DDBD4FF73}"/>
              </a:ext>
            </a:extLst>
          </p:cNvPr>
          <p:cNvSpPr/>
          <p:nvPr/>
        </p:nvSpPr>
        <p:spPr>
          <a:xfrm>
            <a:off x="9753383" y="495129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*IQR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696B33-53A3-4723-A3FD-EC038EF670D1}"/>
              </a:ext>
            </a:extLst>
          </p:cNvPr>
          <p:cNvCxnSpPr>
            <a:cxnSpLocks/>
          </p:cNvCxnSpPr>
          <p:nvPr/>
        </p:nvCxnSpPr>
        <p:spPr>
          <a:xfrm>
            <a:off x="2008970" y="4754866"/>
            <a:ext cx="1295560" cy="7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DEF3DE-C7CC-46AA-803F-B6E06042A1BA}"/>
              </a:ext>
            </a:extLst>
          </p:cNvPr>
          <p:cNvCxnSpPr/>
          <p:nvPr/>
        </p:nvCxnSpPr>
        <p:spPr>
          <a:xfrm>
            <a:off x="2008970" y="4628172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1DF165-46CB-4048-A791-022C6FBD5912}"/>
              </a:ext>
            </a:extLst>
          </p:cNvPr>
          <p:cNvSpPr/>
          <p:nvPr/>
        </p:nvSpPr>
        <p:spPr>
          <a:xfrm>
            <a:off x="1080901" y="4997692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Q1 -3*IQR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3E89-C1E9-4111-8E0D-10069F74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29" name="Picture 28" descr="A picture containing table&#10;&#10;Description automatically generated">
            <a:extLst>
              <a:ext uri="{FF2B5EF4-FFF2-40B4-BE49-F238E27FC236}">
                <a16:creationId xmlns:a16="http://schemas.microsoft.com/office/drawing/2014/main" id="{19602DC8-B844-417C-9504-80D84028A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Nearest Neighbors Algorithm</a:t>
            </a:r>
            <a:r>
              <a:rPr lang="en-US" dirty="0"/>
              <a:t>:</a:t>
            </a:r>
          </a:p>
          <a:p>
            <a:r>
              <a:rPr lang="en-US" dirty="0"/>
              <a:t>A memorization technique based on similarity</a:t>
            </a:r>
          </a:p>
          <a:p>
            <a:r>
              <a:rPr lang="en-US" dirty="0"/>
              <a:t>Memorizes a </a:t>
            </a:r>
            <a:r>
              <a:rPr lang="en-US" u="sng" dirty="0"/>
              <a:t>fixed number</a:t>
            </a:r>
            <a:r>
              <a:rPr lang="en-US" dirty="0"/>
              <a:t> of observations in training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can I determine that fixed number?</a:t>
            </a:r>
          </a:p>
          <a:p>
            <a:r>
              <a:rPr lang="en-US" dirty="0"/>
              <a:t>Identify the observations (i.e., neighbors) that </a:t>
            </a:r>
            <a:r>
              <a:rPr lang="en-US" u="sng" dirty="0"/>
              <a:t>most resemble</a:t>
            </a:r>
            <a:r>
              <a:rPr lang="en-US" dirty="0"/>
              <a:t> attributes of the probe</a:t>
            </a:r>
          </a:p>
          <a:p>
            <a:r>
              <a:rPr lang="en-US" dirty="0"/>
              <a:t>Summarize neighbors using central tendency statistics</a:t>
            </a:r>
          </a:p>
          <a:p>
            <a:pPr lvl="1"/>
            <a:r>
              <a:rPr lang="en-US" dirty="0"/>
              <a:t>Mode of neighbors for classification</a:t>
            </a:r>
          </a:p>
          <a:p>
            <a:pPr lvl="1"/>
            <a:r>
              <a:rPr lang="en-US" dirty="0"/>
              <a:t>Mean or median of neighbors for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4CA1-2DF5-4128-A764-E90337E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890C399-3D74-424B-8658-6842E573F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Nearest Neighbors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creature </a:t>
            </a:r>
            <a:r>
              <a:rPr lang="en-US" u="sng" dirty="0"/>
              <a:t>walks</a:t>
            </a:r>
            <a:r>
              <a:rPr lang="en-US" dirty="0"/>
              <a:t> like a dog, </a:t>
            </a:r>
            <a:r>
              <a:rPr lang="en-US" u="sng" dirty="0"/>
              <a:t>looks</a:t>
            </a:r>
            <a:r>
              <a:rPr lang="en-US" dirty="0"/>
              <a:t> like a dog, </a:t>
            </a:r>
            <a:r>
              <a:rPr lang="en-US" u="sng" dirty="0"/>
              <a:t>sits</a:t>
            </a:r>
            <a:r>
              <a:rPr lang="en-US" dirty="0"/>
              <a:t> like a dog, and </a:t>
            </a:r>
            <a:r>
              <a:rPr lang="en-US" u="sng" dirty="0"/>
              <a:t>eats</a:t>
            </a:r>
            <a:r>
              <a:rPr lang="en-US" dirty="0"/>
              <a:t> like a dog then it is </a:t>
            </a:r>
            <a:r>
              <a:rPr lang="en-US" i="1" dirty="0"/>
              <a:t>probably</a:t>
            </a:r>
            <a:r>
              <a:rPr lang="en-US" dirty="0"/>
              <a:t> a dog.</a:t>
            </a:r>
          </a:p>
          <a:p>
            <a:r>
              <a:rPr lang="en-US" dirty="0"/>
              <a:t>Well, it may not </a:t>
            </a:r>
            <a:r>
              <a:rPr lang="en-US" u="sng" dirty="0"/>
              <a:t>bark</a:t>
            </a:r>
            <a:r>
              <a:rPr lang="en-US" dirty="0"/>
              <a:t> and </a:t>
            </a:r>
            <a:r>
              <a:rPr lang="en-US" u="sng" dirty="0"/>
              <a:t>be obedient</a:t>
            </a:r>
            <a:r>
              <a:rPr lang="en-US" dirty="0"/>
              <a:t> as a dog.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42" y="349669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517107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7" y="3496697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74059" y="3496697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852" y="587056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017" y="5870565"/>
            <a:ext cx="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235" y="5895618"/>
            <a:ext cx="6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435" y="5874529"/>
            <a:ext cx="8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Hyena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DB88F-1D83-4ECD-871D-84ED38DA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F3EC2BAA-9ED4-44FD-8EF6-0276ED3039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0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Observations in the training dataset</a:t>
            </a:r>
          </a:p>
          <a:p>
            <a:pPr lvl="1"/>
            <a:r>
              <a:rPr lang="en-US" dirty="0"/>
              <a:t>A distance metric to compute the </a:t>
            </a:r>
            <a:r>
              <a:rPr lang="en-US" i="1" dirty="0"/>
              <a:t>distance</a:t>
            </a:r>
            <a:r>
              <a:rPr lang="en-US" dirty="0"/>
              <a:t> between observations</a:t>
            </a:r>
          </a:p>
          <a:p>
            <a:pPr lvl="1"/>
            <a:r>
              <a:rPr lang="en-US" dirty="0"/>
              <a:t>The integer value </a:t>
            </a:r>
            <a:r>
              <a:rPr lang="en-US" i="1" dirty="0"/>
              <a:t>k</a:t>
            </a:r>
            <a:r>
              <a:rPr lang="en-US" dirty="0"/>
              <a:t> which is the number of nearest neighbors to retrieve</a:t>
            </a:r>
          </a:p>
          <a:p>
            <a:r>
              <a:rPr lang="en-US" b="1" dirty="0"/>
              <a:t>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Classify or predict for an arbitrary observation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distance</a:t>
            </a:r>
            <a:r>
              <a:rPr lang="en-US" dirty="0"/>
              <a:t> to all observations in training dataset</a:t>
            </a:r>
          </a:p>
          <a:p>
            <a:pPr lvl="1"/>
            <a:r>
              <a:rPr lang="en-US" dirty="0"/>
              <a:t>Identify </a:t>
            </a:r>
            <a:r>
              <a:rPr lang="en-US" i="1" dirty="0"/>
              <a:t>k</a:t>
            </a:r>
            <a:r>
              <a:rPr lang="en-US" dirty="0"/>
              <a:t> observations with shortest distances</a:t>
            </a:r>
          </a:p>
          <a:p>
            <a:pPr lvl="1"/>
            <a:r>
              <a:rPr lang="en-US" dirty="0"/>
              <a:t>Uses these </a:t>
            </a:r>
            <a:r>
              <a:rPr lang="en-US" i="1" dirty="0"/>
              <a:t>k</a:t>
            </a:r>
            <a:r>
              <a:rPr lang="en-US" dirty="0"/>
              <a:t> neighbors for classification or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FB68-C9ED-44DA-A9DA-5F1D7427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6D934AE-B68E-4C33-ACDB-C7F6BEBA8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Teaching Assistant Virtual Office Hours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955CE7-8456-4385-A69E-77FBBD07D2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683B9-1D71-48A0-97F1-7E6FD3CF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70452AF-2E70-409A-8C4E-A644A8158B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76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i</a:t>
                </a:r>
                <a:r>
                  <a:rPr lang="en-US" dirty="0"/>
                  <a:t>-th case.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j-</a:t>
                </a:r>
                <a:r>
                  <a:rPr lang="en-US" i="1" dirty="0" err="1"/>
                  <a:t>th</a:t>
                </a:r>
                <a:r>
                  <a:rPr lang="en-US" i="1" dirty="0"/>
                  <a:t> case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All input variables are assumed to have interval measurement levels.</a:t>
                </a:r>
              </a:p>
              <a:p>
                <a:pPr lvl="1"/>
                <a:r>
                  <a:rPr lang="en-US" dirty="0"/>
                  <a:t>Otherwise, we need to do something about them.</a:t>
                </a:r>
              </a:p>
              <a:p>
                <a:r>
                  <a:rPr lang="en-US" dirty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904B5-CB5D-4126-BEEB-C8FCA1C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C85F745-A6E1-4981-8384-C581E3F78C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Since distance metric works only on interval predictors, dummy variables have to be created for nominal or ordinal predictors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CAT is a nominal predictor with levels: “A”, “B”, and “C”</a:t>
            </a:r>
          </a:p>
          <a:p>
            <a:pPr lvl="1"/>
            <a:r>
              <a:rPr lang="en-US" dirty="0"/>
              <a:t>CAT_A = 1 if CAT = “A”, and 0 otherwise</a:t>
            </a:r>
          </a:p>
          <a:p>
            <a:pPr lvl="1"/>
            <a:r>
              <a:rPr lang="en-US" dirty="0"/>
              <a:t>CAT_B = 1 if CAT = “B”, and 0 otherwise</a:t>
            </a:r>
          </a:p>
          <a:p>
            <a:pPr lvl="1"/>
            <a:r>
              <a:rPr lang="en-US" dirty="0"/>
              <a:t>CAT_C = 1 if CAT = “C”, and 0 otherwise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E3B5-2D99-4ABC-87B0-65C5A9D8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13A17CD-CEBE-478A-9D71-2D73A8EBE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Optionally Scaling of Input Variables</a:t>
            </a:r>
            <a:r>
              <a:rPr lang="en-US" dirty="0"/>
              <a:t>:</a:t>
            </a:r>
          </a:p>
          <a:p>
            <a:r>
              <a:rPr lang="en-US" dirty="0"/>
              <a:t>Perform principal component analysis to scale or transform input (excluding target) variables into orthonormal components.</a:t>
            </a:r>
          </a:p>
          <a:p>
            <a:pPr lvl="1"/>
            <a:r>
              <a:rPr lang="en-US" dirty="0"/>
              <a:t>Any two orthonormal components have zero correlation</a:t>
            </a:r>
          </a:p>
          <a:p>
            <a:pPr lvl="1"/>
            <a:r>
              <a:rPr lang="en-US" dirty="0"/>
              <a:t>All orthonormal components have the same variance</a:t>
            </a:r>
          </a:p>
          <a:p>
            <a:r>
              <a:rPr lang="en-US" dirty="0"/>
              <a:t>Two reasons to scale or orthonormalize the input variables</a:t>
            </a:r>
          </a:p>
          <a:p>
            <a:pPr lvl="1"/>
            <a:r>
              <a:rPr lang="en-US" dirty="0"/>
              <a:t>Avoid highly correlated input variables to contribute unnecessary addition to the distance metric</a:t>
            </a:r>
          </a:p>
          <a:p>
            <a:pPr lvl="1"/>
            <a:r>
              <a:rPr lang="en-US" dirty="0"/>
              <a:t>Avoid input variables that have relatively large absolute values to exert unwanted leverages on the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A0C5B-2DB4-4EF8-BBD5-07DAA26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B82E413-FD17-4351-8937-CEC9CBA43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Example (attributes of a person):</a:t>
            </a:r>
          </a:p>
          <a:p>
            <a:pPr lvl="1"/>
            <a:r>
              <a:rPr lang="en-US" dirty="0"/>
              <a:t>BMI Table: Height may vary from 4 feet 10 inches to 6 feet 4 inches</a:t>
            </a:r>
          </a:p>
          <a:p>
            <a:pPr lvl="1"/>
            <a:r>
              <a:rPr lang="en-US" dirty="0"/>
              <a:t>BMI Table: Weight may vary from 91 pounds to 443 pounds</a:t>
            </a:r>
          </a:p>
          <a:p>
            <a:pPr lvl="1"/>
            <a:r>
              <a:rPr lang="en-US" dirty="0"/>
              <a:t>Annual Income may vary from $20,000 to $500,000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10 inches difference in height is very visible</a:t>
            </a:r>
          </a:p>
          <a:p>
            <a:pPr lvl="1"/>
            <a:r>
              <a:rPr lang="en-US" dirty="0"/>
              <a:t>10 pounds difference in weight may worry some but not all the people</a:t>
            </a:r>
          </a:p>
          <a:p>
            <a:pPr lvl="1"/>
            <a:r>
              <a:rPr lang="en-US" dirty="0"/>
              <a:t>10 dollars difference in income won’t make one person richer than the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1150-4DD4-493C-96A6-F1AC86A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E2EF913-E0C0-48EF-B2C6-8FA2F01BE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9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b="1" dirty="0"/>
              <a:t>X</a:t>
            </a:r>
            <a:r>
              <a:rPr lang="en-US" dirty="0"/>
              <a:t> = {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} where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err="1"/>
              <a:t>i-th</a:t>
            </a:r>
            <a:r>
              <a:rPr lang="en-US" dirty="0"/>
              <a:t> observation of the j-</a:t>
            </a:r>
            <a:r>
              <a:rPr lang="en-US" dirty="0" err="1"/>
              <a:t>th</a:t>
            </a:r>
            <a:r>
              <a:rPr lang="en-US" dirty="0"/>
              <a:t> variable and the dimension is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Compute 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 (superscript t is the matrix transpose operator) and the resulting matrix has dimension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Eigenvalue decomposition will find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</a:t>
            </a:r>
            <a:r>
              <a:rPr lang="en-US" b="1" dirty="0"/>
              <a:t>D</a:t>
            </a:r>
            <a:r>
              <a:rPr lang="en-US" dirty="0"/>
              <a:t> and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matrix </a:t>
            </a:r>
            <a:r>
              <a:rPr lang="en-US" b="1" dirty="0"/>
              <a:t>V</a:t>
            </a:r>
            <a:r>
              <a:rPr lang="en-US" dirty="0"/>
              <a:t> such that:</a:t>
            </a:r>
          </a:p>
          <a:p>
            <a:pPr lvl="1"/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dirty="0"/>
              <a:t> = </a:t>
            </a:r>
            <a:r>
              <a:rPr lang="en-US" b="1" dirty="0"/>
              <a:t>I</a:t>
            </a:r>
            <a:r>
              <a:rPr lang="en-US" dirty="0"/>
              <a:t> where I is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identity matrix (this implies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XV</a:t>
            </a:r>
            <a:r>
              <a:rPr lang="en-US" dirty="0"/>
              <a:t> = </a:t>
            </a:r>
            <a:r>
              <a:rPr lang="en-US" b="1" dirty="0"/>
              <a:t>VD</a:t>
            </a:r>
            <a:r>
              <a:rPr lang="en-US" dirty="0"/>
              <a:t> or (</a:t>
            </a:r>
            <a:r>
              <a:rPr lang="en-US" b="1" dirty="0"/>
              <a:t>XV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</a:t>
            </a:r>
            <a:r>
              <a:rPr lang="en-US" dirty="0"/>
              <a:t>) = </a:t>
            </a:r>
            <a:r>
              <a:rPr lang="en-US" b="1" dirty="0"/>
              <a:t>D</a:t>
            </a:r>
            <a:r>
              <a:rPr lang="en-US" dirty="0"/>
              <a:t> or 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baseline="30000" dirty="0"/>
              <a:t>-1/2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whose elements are reciprocal of the square root of those of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transformation </a:t>
            </a:r>
            <a:r>
              <a:rPr lang="en-US" b="1" dirty="0"/>
              <a:t>XVD</a:t>
            </a:r>
            <a:r>
              <a:rPr lang="en-US" baseline="30000" dirty="0"/>
              <a:t>-1/2 </a:t>
            </a:r>
            <a:r>
              <a:rPr lang="en-US" dirty="0"/>
              <a:t>is the orthonormal transformation of </a:t>
            </a:r>
            <a:r>
              <a:rPr lang="en-US" b="1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B231-A803-4BD6-8938-EF65196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4D16F60-D086-4CC3-B3BF-BCB1167A5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>
                <a:latin typeface="SAS Monospace" panose="020B0609020202020204" pitchFamily="49" charset="0"/>
              </a:rPr>
              <a:t>import pandas as 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Dimensions = ", </a:t>
            </a:r>
            <a:r>
              <a:rPr lang="en-US" sz="1200" dirty="0" err="1">
                <a:latin typeface="SAS Monospace" panose="020B0609020202020204" pitchFamily="49" charset="0"/>
              </a:rPr>
              <a:t>x.ndim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Rows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Columns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LA.eigh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print("Eigenvalues of x = \n", 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</a:rPr>
              <a:t>LA.inv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np.sqrt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np.diagflat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7A78-8B69-4B8F-AC48-33672CF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5331729A-8D22-44C9-9942-41A8A2D3F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[3.53398246e-02 6.61645828e+03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[-8.46141548e-05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[[ 5.31914951e+00  1.33498240e-04 -2.39814890e-10]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[ 5.77631278e-02 -1.22930851e-02 -6.72017163e-09]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[-4.50101879e-04 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34A1-4607-48CB-B4EC-B7320385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7069EEA-8C4D-4D1D-8305-4E2EF4B9A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08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SciPy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Orthonormalize using the </a:t>
            </a:r>
            <a:r>
              <a:rPr lang="en-US" sz="1200" dirty="0" err="1">
                <a:latin typeface="SAS Monospace" panose="020B0609020202020204" pitchFamily="49" charset="0"/>
              </a:rPr>
              <a:t>orth</a:t>
            </a:r>
            <a:r>
              <a:rPr lang="en-US" sz="1200" dirty="0">
                <a:latin typeface="SAS Monospace" panose="020B0609020202020204" pitchFamily="49" charset="0"/>
              </a:rPr>
              <a:t>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 = LA2.orth(x)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orthonormalize x = \n", 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the ORTH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check = </a:t>
            </a:r>
            <a:r>
              <a:rPr lang="en-US" sz="1200" dirty="0" err="1">
                <a:latin typeface="SAS Monospace" panose="020B0609020202020204" pitchFamily="49" charset="0"/>
              </a:rPr>
              <a:t>orthx.transpose</a:t>
            </a:r>
            <a:r>
              <a:rPr lang="en-US" sz="1200" dirty="0">
                <a:latin typeface="SAS Monospace" panose="020B0609020202020204" pitchFamily="49" charset="0"/>
              </a:rPr>
              <a:t>().dot(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print("Also Expect an Identity Matrix = \n", check)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D931-8433-494A-BDEB-C9912F64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77D9300F-C382-4735-8D46-1CC62271B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8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653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First Principles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SciPy </a:t>
            </a:r>
            <a:r>
              <a:rPr lang="en-US" dirty="0" err="1"/>
              <a:t>orth</a:t>
            </a:r>
            <a:r>
              <a:rPr lang="en-US" dirty="0"/>
              <a:t>()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The orthonormalize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[[-0.30311185  0.1343234   0.53859115]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[-0.31050487  0.21256067  0.32924868]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[-0.31789788  0.29079794  0.1199062 ]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[-0.32529089  0.36903521 -0.08943628]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[-0.3326839   0.44727248 -0.29877875]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[-0.29941504 -0.45805749  0.31707091]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[-0.30680806 -0.37982022  0.10772844]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[-0.31420107 -0.30158295 -0.10161404]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[-0.32159408 -0.22334568 -0.31095652]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[-0.3289871  -0.1451084  -0.52029899]]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Also 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[[ 1.00000000e+00  2.77555756e-17  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[ 2.77555756e-17  1.00000000e+00 -1.11022302e-16]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[ 1.11022302e-16 -1.11022302e-16  1.00000000e+00]]</a:t>
            </a:r>
            <a:endParaRPr lang="en-US" sz="1200" dirty="0">
              <a:latin typeface="SAS Monospace" panose="020B060902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E0BC02-4825-4AFD-A94C-DD50B4ED6A64}"/>
              </a:ext>
            </a:extLst>
          </p:cNvPr>
          <p:cNvSpPr/>
          <p:nvPr/>
        </p:nvSpPr>
        <p:spPr>
          <a:xfrm>
            <a:off x="3384224" y="2469823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2F70C4-F0B7-40D0-9677-FDC0F373289B}"/>
              </a:ext>
            </a:extLst>
          </p:cNvPr>
          <p:cNvSpPr/>
          <p:nvPr/>
        </p:nvSpPr>
        <p:spPr>
          <a:xfrm>
            <a:off x="6242117" y="2439186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B238F-0B7D-43B8-ABA8-EE65BD683DAD}"/>
              </a:ext>
            </a:extLst>
          </p:cNvPr>
          <p:cNvSpPr/>
          <p:nvPr/>
        </p:nvSpPr>
        <p:spPr>
          <a:xfrm>
            <a:off x="2271860" y="2648932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D6936A-79EF-4767-9103-32D32490F3BF}"/>
              </a:ext>
            </a:extLst>
          </p:cNvPr>
          <p:cNvSpPr/>
          <p:nvPr/>
        </p:nvSpPr>
        <p:spPr>
          <a:xfrm>
            <a:off x="7402111" y="2650503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B5A38-3909-41E7-8BDA-2515684F3C69}"/>
              </a:ext>
            </a:extLst>
          </p:cNvPr>
          <p:cNvSpPr/>
          <p:nvPr/>
        </p:nvSpPr>
        <p:spPr>
          <a:xfrm>
            <a:off x="1159496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D6B6A2-513B-4CE6-AE50-D3AA5FCD80BA}"/>
              </a:ext>
            </a:extLst>
          </p:cNvPr>
          <p:cNvSpPr/>
          <p:nvPr/>
        </p:nvSpPr>
        <p:spPr>
          <a:xfrm>
            <a:off x="8495229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AE6F276-B5A5-4ED8-B63A-734AF5F51EDD}"/>
              </a:ext>
            </a:extLst>
          </p:cNvPr>
          <p:cNvSpPr/>
          <p:nvPr/>
        </p:nvSpPr>
        <p:spPr>
          <a:xfrm>
            <a:off x="9766169" y="1825624"/>
            <a:ext cx="1266335" cy="823308"/>
          </a:xfrm>
          <a:prstGeom prst="wedgeRoundRectCallout">
            <a:avLst>
              <a:gd name="adj1" fmla="val -59543"/>
              <a:gd name="adj2" fmla="val 636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EBF29-099C-4F87-8636-6FBBA5F0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11958920-DF0E-4545-9638-5AC6599E3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6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 value must be an integer greater than zero</a:t>
            </a:r>
          </a:p>
          <a:p>
            <a:r>
              <a:rPr lang="en-US" dirty="0"/>
              <a:t>The choice can be subjective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small (say 1), then the results are either sensitive to noise observations or biased.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large (say 50), then the neighborhood may include observations which may cause more distraction than adding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1857375"/>
            <a:ext cx="5943600" cy="3722606"/>
          </a:xfrm>
          <a:prstGeom prst="rect">
            <a:avLst/>
          </a:prstGeom>
          <a:solidFill>
            <a:srgbClr val="25BAE4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61F86-7FB2-403F-B761-14637804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4C65559-38AE-418D-A364-9CE2BE74EC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2: Non-parametric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4846348" y="5726131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2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E40DC-87A6-4C6C-9F2B-F304E89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by Ming-Long Lam, Ph.D.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1C7712C-D236-44E4-8F41-0253204F42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1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Determine the 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744297-707E-42A9-98CC-E15260578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350198"/>
              </p:ext>
            </p:extLst>
          </p:nvPr>
        </p:nvGraphicFramePr>
        <p:xfrm>
          <a:off x="951322" y="1809947"/>
          <a:ext cx="10021478" cy="4234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525B9-2F4E-4939-9DAA-334BE37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8BB023A-4C75-4E9F-A30F-BEAF1E645F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50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Grid Search for the Number of Neighbors</a:t>
            </a:r>
            <a:r>
              <a:rPr lang="en-US" dirty="0"/>
              <a:t>:</a:t>
            </a:r>
          </a:p>
          <a:p>
            <a:r>
              <a:rPr lang="en-US" dirty="0"/>
              <a:t>Select a range of integers, say 1 ≤ </a:t>
            </a:r>
            <a:r>
              <a:rPr lang="en-US" i="1" dirty="0"/>
              <a:t>k</a:t>
            </a:r>
            <a:r>
              <a:rPr lang="en-US" dirty="0"/>
              <a:t> ≤ 20</a:t>
            </a:r>
          </a:p>
          <a:p>
            <a:pPr lvl="1"/>
            <a:r>
              <a:rPr lang="en-US" dirty="0"/>
              <a:t>Choose the lower bound based on your idea of the minimum number of neighbors to make up a community</a:t>
            </a:r>
          </a:p>
          <a:p>
            <a:pPr lvl="1"/>
            <a:r>
              <a:rPr lang="en-US" dirty="0"/>
              <a:t>Choose the upper bound according to your ability to comprehend that many numbers of neighbors</a:t>
            </a:r>
          </a:p>
          <a:p>
            <a:r>
              <a:rPr lang="en-US" dirty="0"/>
              <a:t>Run nearest neighbors algorithm for each value of </a:t>
            </a:r>
            <a:r>
              <a:rPr lang="en-US" i="1" dirty="0"/>
              <a:t>k</a:t>
            </a:r>
            <a:r>
              <a:rPr lang="en-US" dirty="0"/>
              <a:t> and obtain predicted values of the target variable</a:t>
            </a:r>
          </a:p>
          <a:p>
            <a:r>
              <a:rPr lang="en-US" dirty="0"/>
              <a:t>Select </a:t>
            </a:r>
            <a:r>
              <a:rPr lang="en-US" u="sng" dirty="0"/>
              <a:t>your</a:t>
            </a:r>
            <a:r>
              <a:rPr lang="en-US" dirty="0"/>
              <a:t> value of </a:t>
            </a:r>
            <a:r>
              <a:rPr lang="en-US" i="1" dirty="0"/>
              <a:t>k</a:t>
            </a:r>
            <a:r>
              <a:rPr lang="en-US" dirty="0"/>
              <a:t> such that the predicted values are most correlated with the observed values of the target variable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57A8-A141-4E90-9CDA-6009347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D536581-E9E5-439C-8CF0-5778F7BD75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 or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dirty="0"/>
              <a:t>Target is categorical</a:t>
            </a:r>
          </a:p>
          <a:p>
            <a:r>
              <a:rPr lang="en-US" dirty="0"/>
              <a:t>Probabilities of the categories from the neighbors are calculated</a:t>
            </a:r>
          </a:p>
          <a:p>
            <a:r>
              <a:rPr lang="en-US" dirty="0"/>
              <a:t>The category with the highest probability is the predicted target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</a:t>
            </a:r>
          </a:p>
          <a:p>
            <a:r>
              <a:rPr lang="en-US" dirty="0"/>
              <a:t>Target is of interval type</a:t>
            </a:r>
          </a:p>
          <a:p>
            <a:r>
              <a:rPr lang="en-US" dirty="0"/>
              <a:t>Mean or median of the neighbors is the predicted target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91C2-F477-45F6-8BF3-44C58D65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2BD68FD-FAEA-4652-8BD4-52010DE40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825625"/>
            <a:ext cx="6429375" cy="4351338"/>
          </a:xfrm>
        </p:spPr>
        <p:txBody>
          <a:bodyPr>
            <a:normAutofit/>
          </a:bodyPr>
          <a:lstStyle/>
          <a:p>
            <a:r>
              <a:rPr lang="en-US" dirty="0"/>
              <a:t>Two input variables: x1 and x2</a:t>
            </a:r>
          </a:p>
          <a:p>
            <a:r>
              <a:rPr lang="en-US" dirty="0"/>
              <a:t>One target: y</a:t>
            </a:r>
          </a:p>
          <a:p>
            <a:r>
              <a:rPr lang="en-US" dirty="0"/>
              <a:t>Ten observations</a:t>
            </a:r>
          </a:p>
          <a:p>
            <a:r>
              <a:rPr lang="en-US" dirty="0"/>
              <a:t>Distance between </a:t>
            </a:r>
            <a:r>
              <a:rPr lang="en-US" u="sng" dirty="0"/>
              <a:t>first</a:t>
            </a:r>
            <a:r>
              <a:rPr lang="en-US" dirty="0"/>
              <a:t> two cases:</a:t>
            </a:r>
          </a:p>
          <a:p>
            <a:pPr marL="457200" lvl="1" indent="0">
              <a:buNone/>
            </a:pPr>
            <a:r>
              <a:rPr lang="en-US" dirty="0"/>
              <a:t>SQRT((7.7 – 9.5)</a:t>
            </a:r>
            <a:r>
              <a:rPr lang="en-US" baseline="30000" dirty="0"/>
              <a:t>2</a:t>
            </a:r>
            <a:r>
              <a:rPr lang="en-US" dirty="0"/>
              <a:t> + ((-37) – (-38))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SQRT(4.24)</a:t>
            </a:r>
            <a:br>
              <a:rPr lang="en-US" dirty="0"/>
            </a:br>
            <a:r>
              <a:rPr lang="en-US" dirty="0"/>
              <a:t>= 2.0591 (up to 4 decimal places)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C17-5DE3-4609-9960-B545B380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C8AB58ED-537E-454C-A822-0ABD32FAB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6FBC-1D20-4713-B97A-A0660486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9F8F77D0-E216-4EE2-A404-197F86D945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8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the distances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= the most nearest neighbor which is yourself</a:t>
            </a:r>
          </a:p>
          <a:p>
            <a:pPr lvl="1"/>
            <a:r>
              <a:rPr lang="en-US" dirty="0"/>
              <a:t>10 = the least nearest (i.e., most distant) neighbor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4724" y="3267863"/>
          <a:ext cx="10379076" cy="1750224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42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42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3B20-5181-4DF9-AB49-32FDDCD6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D4574321-E79C-4D8D-BEC1-BD503738B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78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of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A9338-ECDF-439F-BC31-B0DF170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F20DA468-0C08-4378-B545-208F94843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9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neighbors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1: # 1</a:t>
            </a:r>
          </a:p>
          <a:p>
            <a:r>
              <a:rPr lang="en-US" i="1" dirty="0"/>
              <a:t>k</a:t>
            </a:r>
            <a:r>
              <a:rPr lang="en-US" dirty="0"/>
              <a:t> = 2: # 1, 2</a:t>
            </a:r>
          </a:p>
          <a:p>
            <a:r>
              <a:rPr lang="en-US" i="1" dirty="0"/>
              <a:t>k</a:t>
            </a:r>
            <a:r>
              <a:rPr lang="en-US" dirty="0"/>
              <a:t> = 3: # 1, 2, 3</a:t>
            </a:r>
          </a:p>
          <a:p>
            <a:r>
              <a:rPr lang="en-US" i="1" dirty="0"/>
              <a:t>k</a:t>
            </a:r>
            <a:r>
              <a:rPr lang="en-US" dirty="0"/>
              <a:t> = 4: # 1, 2, 3, 5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i="1" dirty="0"/>
              <a:t>k</a:t>
            </a:r>
            <a:r>
              <a:rPr lang="en-US" dirty="0"/>
              <a:t> = 6: # 1, 2, 3, 5, 9, 10</a:t>
            </a:r>
          </a:p>
          <a:p>
            <a:r>
              <a:rPr lang="en-US" i="1" dirty="0"/>
              <a:t>k</a:t>
            </a:r>
            <a:r>
              <a:rPr lang="en-US" dirty="0"/>
              <a:t> = 7: # 1, 2, 3, 5, 9, 10, 8</a:t>
            </a:r>
          </a:p>
          <a:p>
            <a:r>
              <a:rPr lang="en-US" i="1" dirty="0"/>
              <a:t>k</a:t>
            </a:r>
            <a:r>
              <a:rPr lang="en-US" dirty="0"/>
              <a:t> = 8: # 1, 2, 3, 5, 9, 10, 8, 6</a:t>
            </a:r>
          </a:p>
          <a:p>
            <a:r>
              <a:rPr lang="en-US" i="1" dirty="0"/>
              <a:t>k</a:t>
            </a:r>
            <a:r>
              <a:rPr lang="en-US" dirty="0"/>
              <a:t> = 9: # 1, 2, 3, 5, 9, 10, 8, 6, 7</a:t>
            </a:r>
          </a:p>
          <a:p>
            <a:r>
              <a:rPr lang="en-US" i="1" dirty="0"/>
              <a:t>k</a:t>
            </a:r>
            <a:r>
              <a:rPr lang="en-US" dirty="0"/>
              <a:t> = 10: # 1, 2, 3, 5, 9, 10, 8, 6, 7,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92C11-46B6-44DF-8D48-683D209B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E283C923-67B8-44CD-BDC3-B1165F2EE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dirty="0"/>
              <a:t>Observed y: 4, 1, 2, 2, 2</a:t>
            </a:r>
          </a:p>
          <a:p>
            <a:r>
              <a:rPr lang="en-US" dirty="0"/>
              <a:t>Predicted y:</a:t>
            </a:r>
            <a:br>
              <a:rPr lang="en-US" dirty="0"/>
            </a:br>
            <a:r>
              <a:rPr lang="en-US" dirty="0"/>
              <a:t>= (4 + 1 + 2 + 2 + 2) / 5 = 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505700" y="1413924"/>
          <a:ext cx="3514724" cy="3104360"/>
        </p:xfrm>
        <a:graphic>
          <a:graphicData uri="http://schemas.openxmlformats.org/drawingml/2006/table">
            <a:tbl>
              <a:tblPr/>
              <a:tblGrid>
                <a:gridCol w="878681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0B46A-E7CC-4C1C-86D3-DEA71BB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BED8C887-8108-43B7-9F1F-8BECB87F4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8375" y="2376488"/>
          <a:ext cx="5965824" cy="3414714"/>
        </p:xfrm>
        <a:graphic>
          <a:graphicData uri="http://schemas.openxmlformats.org/drawingml/2006/table">
            <a:tbl>
              <a:tblPr/>
              <a:tblGrid>
                <a:gridCol w="1491456">
                  <a:extLst>
                    <a:ext uri="{9D8B030D-6E8A-4147-A177-3AD203B41FA5}">
                      <a16:colId xmlns:a16="http://schemas.microsoft.com/office/drawing/2014/main" val="28254962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33862624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861298459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20515632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6799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523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23805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7885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28000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17308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84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8737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117392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3471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2149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7829550" y="2376488"/>
            <a:ext cx="2828925" cy="1476375"/>
          </a:xfrm>
          <a:prstGeom prst="wedgeRoundRectCallout">
            <a:avLst>
              <a:gd name="adj1" fmla="val -91877"/>
              <a:gd name="adj2" fmla="val -18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observed y of </a:t>
            </a:r>
            <a:r>
              <a:rPr lang="en-US" dirty="0" err="1"/>
              <a:t>CaseID</a:t>
            </a:r>
            <a:r>
              <a:rPr lang="en-US" dirty="0"/>
              <a:t> = 1 when k =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91DDA-3486-433B-BCD3-47266C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23FB4F2-CAF2-408C-B34B-91DE2BEA0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Non-parametric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D8B67-168F-43B6-960D-DC6E336C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31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Common Among these Phrases?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1D102-DB71-4B98-BA14-3C4F51A50285}"/>
              </a:ext>
            </a:extLst>
          </p:cNvPr>
          <p:cNvSpPr/>
          <p:nvPr/>
        </p:nvSpPr>
        <p:spPr>
          <a:xfrm>
            <a:off x="942391" y="3041779"/>
            <a:ext cx="3928188" cy="172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Goes Around Comes Around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9FF912-5A96-493A-BD02-5B5DAC241CE7}"/>
              </a:ext>
            </a:extLst>
          </p:cNvPr>
          <p:cNvSpPr/>
          <p:nvPr/>
        </p:nvSpPr>
        <p:spPr>
          <a:xfrm>
            <a:off x="6534538" y="1601788"/>
            <a:ext cx="3928188" cy="172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Like Father,</a:t>
            </a:r>
            <a:br>
              <a:rPr lang="en-US" sz="3200" dirty="0"/>
            </a:br>
            <a:r>
              <a:rPr lang="en-US" sz="3200" dirty="0"/>
              <a:t>Like 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976396-65A1-4258-AD89-9D1F34A39395}"/>
              </a:ext>
            </a:extLst>
          </p:cNvPr>
          <p:cNvSpPr/>
          <p:nvPr/>
        </p:nvSpPr>
        <p:spPr>
          <a:xfrm>
            <a:off x="6534538" y="4212155"/>
            <a:ext cx="3928188" cy="1726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Garbage In,</a:t>
            </a:r>
            <a:br>
              <a:rPr lang="en-US" sz="3200" dirty="0"/>
            </a:br>
            <a:r>
              <a:rPr lang="en-US" sz="3200" dirty="0"/>
              <a:t>Garbage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98445-E0CA-4060-AD63-4F6B9749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9F6BD771-15EE-4C89-9F83-4B319894E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Identification Variable: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CaseID: Make and Row Index (e.g., Porsche_335)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 =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86B50-0F9A-4961-8C2E-DE379DA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65E2370-F704-4843-A47E-A5764DC6A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Specifications for Nearest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metric is Euclidean</a:t>
            </a:r>
          </a:p>
          <a:p>
            <a:r>
              <a:rPr lang="en-US" dirty="0"/>
              <a:t>The algorithm is brute (i.e., calculate the distance between each possible pair of observations)</a:t>
            </a:r>
          </a:p>
          <a:p>
            <a:pPr lvl="1"/>
            <a:r>
              <a:rPr lang="en-US" dirty="0"/>
              <a:t>Other algorithms are KD-TREE and BALL-TREE.  These algorithms may avoid calculating distances by storing similar observations together</a:t>
            </a:r>
          </a:p>
          <a:p>
            <a:pPr lvl="1"/>
            <a:r>
              <a:rPr lang="en-US" dirty="0"/>
              <a:t>KD-TREE: Bentley, J. L. (1975). Multidimensional Binary Search Trees Used for Associate Searching, </a:t>
            </a:r>
            <a:r>
              <a:rPr lang="en-US" i="1" dirty="0"/>
              <a:t>Communications of the ACM</a:t>
            </a:r>
            <a:r>
              <a:rPr lang="en-US" dirty="0"/>
              <a:t>,  v.18, n.9, pp.509-517.</a:t>
            </a:r>
          </a:p>
          <a:p>
            <a:pPr lvl="1"/>
            <a:r>
              <a:rPr lang="en-US" dirty="0"/>
              <a:t>BALL-TREE: </a:t>
            </a:r>
            <a:r>
              <a:rPr lang="en-US" dirty="0" err="1"/>
              <a:t>Omohundro</a:t>
            </a:r>
            <a:r>
              <a:rPr lang="en-US" dirty="0"/>
              <a:t> (1989). Five </a:t>
            </a:r>
            <a:r>
              <a:rPr lang="en-US" dirty="0" err="1"/>
              <a:t>Balltree</a:t>
            </a:r>
            <a:r>
              <a:rPr lang="en-US" dirty="0"/>
              <a:t> Construction Algorithms, International Computer Science Institute Technical Report.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BA12E-3373-44DF-92C8-C245EA9D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1F2972B-7C27-4E46-A121-6F9841305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7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Original Scale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Learning\\Data\\cars.csv',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             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cars["CaseID"] = cars["Make"] + "_" +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cars.index.values.astype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(str)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cars.set_index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("CaseID")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4,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[['Invoice', 'Horsepower', 'Weight']]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trainData.describe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ACDB-8561-49A0-AB4F-2BE44357A6BF}"/>
              </a:ext>
            </a:extLst>
          </p:cNvPr>
          <p:cNvSpPr/>
          <p:nvPr/>
        </p:nvSpPr>
        <p:spPr>
          <a:xfrm>
            <a:off x="7819425" y="5992297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808F-EE43-4FDF-962D-873247B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47B66C8-A669-44E5-8643-3063EC90D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2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F5797-E0FC-4CB0-842E-BBF5B028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43" y="492125"/>
            <a:ext cx="4362450" cy="5781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B7752-D358-42E3-9985-CF8DAB0D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3EEA0B8-952E-4539-90A7-A73E805279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4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Distances and Indices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239E-0933-4A77-8C5F-0CFE63B3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8" y="1378834"/>
            <a:ext cx="4775571" cy="493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C3C6-D801-4E32-99E1-5E06C6DDC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36" y="1378834"/>
            <a:ext cx="4719114" cy="49377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6A03C-5B47-433C-8C31-2D4BFD5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E51536A-774C-4F75-86F2-B16AE7455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334: Porsche 911 GT2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262: Mercedes-Benz CL600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271: Mercedes-Benz SL600 convertible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270: Mercedes-Benz SL55 AMG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(focal,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[[334 262 271 270]         261: Mercedes-Benz CL500 2dr [88324, 302, 4085]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[262 271 270 261]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[271 262 270 261]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[270 271 262 261]]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B7D6-D18C-4F07-B7C3-AB969503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C58B4CB-66BD-4B2B-B192-749547B7C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Orthonormalized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Orthonormalized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numpy.matrix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trainData.values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evals,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print("Eigenvalues of x = \n", evals)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numpy.linalg.inv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(evals)));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B720D-8B1B-40E5-9B8E-FBB7600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7505116-3C6B-41F2-A244-B7FF14C1F1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9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[[518478936590   3219102117  48492493679]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 3219102117     22151103    345284887]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[ 48492493679    345284887   5725124540]]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[5.21119307e+05 1.18095293e+09 5.23044738e+11]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[[ 0.00272996 -0.09349631 -0.99561588]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[-0.99930601  0.03673123 -0.00618944]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[ 0.03714888  0.99494184 -0.09333115]]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[[ 3.78170771e-06 -2.72068445e-06 -1.37664638e-06]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[-1.38429904e-03  1.06885585e-06 -8.55818530e-09]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[ 5.14608751e-05  2.89521886e-05 -1.29049758e-07]]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[[-0.0117161   0.03844998 -0.04646993]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[-0.05160776  0.02143814 -0.03031741]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[-0.01743343  0.02667263 -0.03434875]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[-0.02200692 -0.0097789  -0.05908168]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[ 0.00307681  0.0148444  -0.03428758]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[ 0.03402063  0.02081924 -0.04607865]]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[[ 1.00000000e+00 -9.72052300e-14 -2.69346177e-14]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[-9.72052300e-14  1.00000000e+00 -2.77555756e-17]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[-2.69346177e-14 -2.77555756e-17  1.00000000e+00]]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9E-A567-4881-9890-C28288CF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170AA79-4ECC-4943-996E-2525B5A32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2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A072-6295-49B6-A1B9-73DF2119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83" y="1562100"/>
            <a:ext cx="3829050" cy="50673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20FC2-A029-4DEB-A238-0EF0EF3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CA77B72-30C9-49FC-B0FA-1AA4172AD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3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Focal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CFD6F-1665-4F57-8437-E4A86314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62" y="1690688"/>
            <a:ext cx="3829050" cy="3162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8CB-9F17-4A61-BDD4-AAEADB87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69AE2C3-71F4-40A9-ACB9-1197BE75E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 Generate Similar Outputs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3421B6-6881-4E83-BFC0-D88A483012CF}"/>
              </a:ext>
            </a:extLst>
          </p:cNvPr>
          <p:cNvSpPr/>
          <p:nvPr/>
        </p:nvSpPr>
        <p:spPr>
          <a:xfrm>
            <a:off x="889907" y="1655893"/>
            <a:ext cx="2416628" cy="1408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Input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E7F06-CB6E-40E2-B467-85889E132184}"/>
              </a:ext>
            </a:extLst>
          </p:cNvPr>
          <p:cNvSpPr/>
          <p:nvPr/>
        </p:nvSpPr>
        <p:spPr>
          <a:xfrm>
            <a:off x="4288582" y="1655893"/>
            <a:ext cx="3097763" cy="14089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Learning Algorithm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40CD8C6-E866-4A20-8B08-32D230E212F7}"/>
              </a:ext>
            </a:extLst>
          </p:cNvPr>
          <p:cNvSpPr/>
          <p:nvPr/>
        </p:nvSpPr>
        <p:spPr>
          <a:xfrm>
            <a:off x="8368392" y="1655893"/>
            <a:ext cx="2296886" cy="1408922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Output 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822423-6572-4B24-B1D8-A6723E7D9960}"/>
              </a:ext>
            </a:extLst>
          </p:cNvPr>
          <p:cNvSpPr/>
          <p:nvPr/>
        </p:nvSpPr>
        <p:spPr>
          <a:xfrm>
            <a:off x="3474486" y="2085101"/>
            <a:ext cx="671804" cy="5411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969903-2F39-4D6E-A6E7-3B848ED11BC3}"/>
              </a:ext>
            </a:extLst>
          </p:cNvPr>
          <p:cNvSpPr/>
          <p:nvPr/>
        </p:nvSpPr>
        <p:spPr>
          <a:xfrm>
            <a:off x="7541466" y="2085101"/>
            <a:ext cx="671804" cy="5411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80EF58-DD35-46F7-81B9-AA6BD13CBC97}"/>
              </a:ext>
            </a:extLst>
          </p:cNvPr>
          <p:cNvSpPr/>
          <p:nvPr/>
        </p:nvSpPr>
        <p:spPr>
          <a:xfrm>
            <a:off x="889907" y="3501508"/>
            <a:ext cx="2416628" cy="1408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Input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940B7-78E0-4536-AA47-17CC294BE668}"/>
              </a:ext>
            </a:extLst>
          </p:cNvPr>
          <p:cNvSpPr/>
          <p:nvPr/>
        </p:nvSpPr>
        <p:spPr>
          <a:xfrm>
            <a:off x="4288582" y="3501508"/>
            <a:ext cx="3097763" cy="14089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Learning Algorithm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948A011-25DA-42B9-BCFF-E0B3D08B6853}"/>
              </a:ext>
            </a:extLst>
          </p:cNvPr>
          <p:cNvSpPr/>
          <p:nvPr/>
        </p:nvSpPr>
        <p:spPr>
          <a:xfrm>
            <a:off x="8368392" y="3501508"/>
            <a:ext cx="2296886" cy="1408922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Output 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0E9664-D007-4B74-8B4F-40A82ADB7359}"/>
              </a:ext>
            </a:extLst>
          </p:cNvPr>
          <p:cNvSpPr/>
          <p:nvPr/>
        </p:nvSpPr>
        <p:spPr>
          <a:xfrm>
            <a:off x="3474486" y="3930716"/>
            <a:ext cx="671804" cy="5411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3B0FB6-221D-4EDD-BB6F-BECD4806E4A3}"/>
              </a:ext>
            </a:extLst>
          </p:cNvPr>
          <p:cNvSpPr/>
          <p:nvPr/>
        </p:nvSpPr>
        <p:spPr>
          <a:xfrm>
            <a:off x="7541466" y="3930716"/>
            <a:ext cx="671804" cy="5411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DF896-5B47-4C3C-9B5D-B66EE906FAE6}"/>
              </a:ext>
            </a:extLst>
          </p:cNvPr>
          <p:cNvSpPr txBox="1"/>
          <p:nvPr/>
        </p:nvSpPr>
        <p:spPr>
          <a:xfrm>
            <a:off x="889907" y="5327780"/>
            <a:ext cx="10708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Input A is identical with Input B, the Output A should be identical with Output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Input A is similar to Input B, the Output A is expected to be similar to Output B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4E604F-5E80-4828-BEF5-7DD67F44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7A9F9BFE-005E-4145-A889-9C3DFBC8C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4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 After 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Porsche_335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Mercedes-Benz_263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Mercedes-Benz_272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Mercedes-Benz_271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focal *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[[206 382 168 345]   # 206 - Kia Rio 4dr manual (9875, 104, 2403)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382 - Toyota Echo 2dr manual (10144, 108, 2035)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168 - Hyundai Accent 2dr hatch (10107, 103, 2255)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[206 382 168 345]]  # 345 - Saturn Ion1 4dr (10319, 140, 2692)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AA824-13B3-4672-825D-7B1C5EE6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0817A53-9335-4CF7-A13F-4DADBAB031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0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324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target: 0 = Asia, 1 = Europe, 2 = USA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target = cars['Origin']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neigh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=4 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neigh.fit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target)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See the classification probabilities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nbrs.predict_proba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FF065-A353-4C12-A685-63E029AD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79" y="730250"/>
            <a:ext cx="4094776" cy="548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99E6E-F4B4-4726-BFC0-F961AD546B9F}"/>
              </a:ext>
            </a:extLst>
          </p:cNvPr>
          <p:cNvSpPr/>
          <p:nvPr/>
        </p:nvSpPr>
        <p:spPr>
          <a:xfrm>
            <a:off x="3285132" y="6400800"/>
            <a:ext cx="409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Supervised.py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9238-23CF-45F3-AEF8-B76C8B0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23281FD7-43E0-4269-833E-9ACE8D3BA1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1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Misclassification Rate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7600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Calculate the Misclassification Rate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['Asia', 'Europe', 'USA']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j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numpy.argmax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][:])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target.iloc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print('Misclassification Rate = ',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SAS Monospace" panose="020B0609020202020204" pitchFamily="49" charset="0"/>
                <a:cs typeface="Courier New" panose="02070309020205020404" pitchFamily="49" charset="0"/>
              </a:rPr>
              <a:t>Misclassification Rate =  0.32009345794392524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42CB1-30EC-46BA-A801-E9DA7D5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0805760-3FA8-4970-BB29-88232956C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3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EB22E-131D-4335-966C-809EBC2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ADB8B071-D46A-4DDF-BB8B-E47329E9A8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8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CS484_Machine_Learning_Assignment_1.docx</a:t>
            </a:r>
          </a:p>
          <a:p>
            <a:r>
              <a:rPr lang="en-US" dirty="0"/>
              <a:t>Due at 11:59 PM on Wednesday, September 9, 2020.</a:t>
            </a:r>
          </a:p>
          <a:p>
            <a:r>
              <a:rPr lang="en-US" dirty="0"/>
              <a:t>You must submit your answers as a PDF file.</a:t>
            </a:r>
          </a:p>
          <a:p>
            <a:r>
              <a:rPr lang="en-US" dirty="0"/>
              <a:t>You must also submit your Python codes as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r>
              <a:rPr lang="en-US" dirty="0"/>
              <a:t>You can attempt to submit your answers no more than two times.</a:t>
            </a:r>
          </a:p>
          <a:p>
            <a:r>
              <a:rPr lang="en-US" dirty="0"/>
              <a:t>Only the most recently submitted answers will be graded.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A0E84-1818-46DF-892F-DEA1320E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7DD6B19-2C73-4E7D-943E-3B2271CEA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 Generate Similar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Fundamental Belief / Proposition / Axiom</a:t>
            </a:r>
          </a:p>
          <a:p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Two cars made at the same plant in the same week probably will break down for similar reasons after the same number of years.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majority of students in this class have eaten their supper.</a:t>
            </a:r>
          </a:p>
          <a:p>
            <a:r>
              <a:rPr lang="en-US" dirty="0"/>
              <a:t>Fine Prints: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Unless the output is completely determined by the inputs, the same inputs may not have the same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Although similarity is a subjective concept, we will use some metrics to measure the extent of similarity.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1FFAD-D5C4-4E4E-9574-5282B326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5F99B20-8F0A-455B-B616-DA56B7006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denotes a vector of input attributes.</a:t>
                </a:r>
              </a:p>
              <a:p>
                <a:pPr lvl="1"/>
                <a:r>
                  <a:rPr lang="en-US" dirty="0"/>
                  <a:t>For example, we observe the gender, the eye color, the height, the weight, the ethnic race, the major of every student in this class.</a:t>
                </a:r>
              </a:p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vectors of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Similarity means the </a:t>
                </a:r>
                <a:r>
                  <a:rPr lang="en-US" i="1" dirty="0"/>
                  <a:t>n</a:t>
                </a:r>
                <a:r>
                  <a:rPr lang="en-US" dirty="0"/>
                  <a:t> vectors of inputs are sampled from the same multivariate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FCD47A3-9917-4D2C-B834-DB651879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54" y="4735512"/>
            <a:ext cx="255828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46166D-6B96-45B8-8354-9D2078151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99" y="4735512"/>
            <a:ext cx="220980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D9F6F-5FB3-4415-9ECE-EBA0C6E42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326" y="4735512"/>
            <a:ext cx="26479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38022-1FC6-4162-BC4F-765D38372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998" y="4735512"/>
            <a:ext cx="2490725" cy="14287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0481-8565-4FE7-935D-553F123F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FEDB262F-F6E6-4268-A42B-BFFE652E19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Describe a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356FB9-B0D4-4FCD-945D-0539FC003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365952"/>
              </p:ext>
            </p:extLst>
          </p:nvPr>
        </p:nvGraphicFramePr>
        <p:xfrm>
          <a:off x="1004478" y="1470581"/>
          <a:ext cx="10090870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6F9C-D687-42CD-8D9B-C69B6801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8350304-D4C1-4BD1-81FC-A78192AD00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7134</Words>
  <Application>Microsoft Office PowerPoint</Application>
  <PresentationFormat>Widescreen</PresentationFormat>
  <Paragraphs>1473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SAS Monospace</vt:lpstr>
      <vt:lpstr>Office Theme</vt:lpstr>
      <vt:lpstr>   CS 484 Intro to Machine Learning</vt:lpstr>
      <vt:lpstr>Instructor Virtual Office Hour</vt:lpstr>
      <vt:lpstr>Teaching Assistant Virtual Office Hours</vt:lpstr>
      <vt:lpstr>Week 2: Non-parametric Methods</vt:lpstr>
      <vt:lpstr>Non-parametric Methods</vt:lpstr>
      <vt:lpstr>Similar Inputs Generate Similar Outputs</vt:lpstr>
      <vt:lpstr>Similar Inputs Generate Similar Outputs</vt:lpstr>
      <vt:lpstr>Similar Inputs</vt:lpstr>
      <vt:lpstr>How to Describe a Distribution?</vt:lpstr>
      <vt:lpstr>How to Describe a Distribution?</vt:lpstr>
      <vt:lpstr>One Input Variable at a Time</vt:lpstr>
      <vt:lpstr>Compare Two Distributions</vt:lpstr>
      <vt:lpstr>A Procedure for Constructing a Histogram</vt:lpstr>
      <vt:lpstr>Use a Histogram to Estimate the Density</vt:lpstr>
      <vt:lpstr>Use a Histogram to Estimate the Density</vt:lpstr>
      <vt:lpstr>Use a Histogram to Estimate the Density</vt:lpstr>
      <vt:lpstr>Density Estimation Example</vt:lpstr>
      <vt:lpstr>Density Estimation Example</vt:lpstr>
      <vt:lpstr>Density Estimation Example</vt:lpstr>
      <vt:lpstr>How to Specify the Bin-Width?</vt:lpstr>
      <vt:lpstr>How to Specify the Bin-Width?</vt:lpstr>
      <vt:lpstr>How to Specify the Bins’ Mid-points?</vt:lpstr>
      <vt:lpstr>A Procedure for Constructing a Box-Plot</vt:lpstr>
      <vt:lpstr>A Procedure for Constructing a Box-Plot</vt:lpstr>
      <vt:lpstr>Why 1.5 Times of the IQR?</vt:lpstr>
      <vt:lpstr>Detect Outliers Using a Box-Plot</vt:lpstr>
      <vt:lpstr>Memory-Based Learning (MBL)</vt:lpstr>
      <vt:lpstr>Nearest Neighbors Basic Idea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Orthonormal Transformation</vt:lpstr>
      <vt:lpstr>Orthonormalization in Python: First Principle</vt:lpstr>
      <vt:lpstr>Orthonormalization in Python: First Principle</vt:lpstr>
      <vt:lpstr>Orthonormalization in Python: SciPy Function</vt:lpstr>
      <vt:lpstr>Comparison</vt:lpstr>
      <vt:lpstr>Number of Neighbors</vt:lpstr>
      <vt:lpstr>Determine the Number of Neighbors</vt:lpstr>
      <vt:lpstr>Number of Neighbors</vt:lpstr>
      <vt:lpstr>Classification or Prediction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Example: 2014 Automobile Data</vt:lpstr>
      <vt:lpstr>Specifications for Nearest Neighbors</vt:lpstr>
      <vt:lpstr>Unsupervised, Original Scale</vt:lpstr>
      <vt:lpstr>Training Data</vt:lpstr>
      <vt:lpstr>Distances and Indices</vt:lpstr>
      <vt:lpstr>Find Neighbors</vt:lpstr>
      <vt:lpstr>Unsupervised, Orthonormalized</vt:lpstr>
      <vt:lpstr>Orthonormalization</vt:lpstr>
      <vt:lpstr>Orthonormalized Training Data</vt:lpstr>
      <vt:lpstr>Orthonormalized Focal Data</vt:lpstr>
      <vt:lpstr>Find Neighbors After Orthonormalization</vt:lpstr>
      <vt:lpstr>Classification</vt:lpstr>
      <vt:lpstr>Misclassification Rate</vt:lpstr>
      <vt:lpstr>Python SKLEARN Nearest Neighbors</vt:lpstr>
      <vt:lpstr>Assignment 1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1292</cp:revision>
  <cp:lastPrinted>2014-06-20T14:10:14Z</cp:lastPrinted>
  <dcterms:created xsi:type="dcterms:W3CDTF">2014-05-31T22:30:28Z</dcterms:created>
  <dcterms:modified xsi:type="dcterms:W3CDTF">2020-09-02T18:45:40Z</dcterms:modified>
</cp:coreProperties>
</file>