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650" r:id="rId2"/>
    <p:sldId id="645" r:id="rId3"/>
    <p:sldId id="476" r:id="rId4"/>
    <p:sldId id="475" r:id="rId5"/>
    <p:sldId id="569" r:id="rId6"/>
    <p:sldId id="477" r:id="rId7"/>
    <p:sldId id="390" r:id="rId8"/>
    <p:sldId id="421" r:id="rId9"/>
    <p:sldId id="388" r:id="rId10"/>
    <p:sldId id="463" r:id="rId11"/>
    <p:sldId id="488" r:id="rId12"/>
    <p:sldId id="451" r:id="rId13"/>
    <p:sldId id="400" r:id="rId14"/>
    <p:sldId id="434" r:id="rId15"/>
    <p:sldId id="493" r:id="rId16"/>
    <p:sldId id="494" r:id="rId17"/>
    <p:sldId id="362" r:id="rId18"/>
    <p:sldId id="495" r:id="rId19"/>
    <p:sldId id="491" r:id="rId20"/>
    <p:sldId id="408" r:id="rId21"/>
    <p:sldId id="409" r:id="rId22"/>
    <p:sldId id="410" r:id="rId23"/>
    <p:sldId id="411" r:id="rId24"/>
    <p:sldId id="492" r:id="rId25"/>
    <p:sldId id="454" r:id="rId26"/>
    <p:sldId id="457" r:id="rId27"/>
    <p:sldId id="496" r:id="rId28"/>
    <p:sldId id="358" r:id="rId29"/>
    <p:sldId id="402" r:id="rId30"/>
    <p:sldId id="404" r:id="rId31"/>
    <p:sldId id="571" r:id="rId32"/>
    <p:sldId id="591" r:id="rId33"/>
    <p:sldId id="592" r:id="rId34"/>
    <p:sldId id="582" r:id="rId35"/>
    <p:sldId id="586" r:id="rId36"/>
    <p:sldId id="583" r:id="rId37"/>
    <p:sldId id="587" r:id="rId38"/>
    <p:sldId id="584" r:id="rId39"/>
    <p:sldId id="588" r:id="rId40"/>
    <p:sldId id="585" r:id="rId41"/>
    <p:sldId id="590" r:id="rId42"/>
    <p:sldId id="581" r:id="rId43"/>
    <p:sldId id="589" r:id="rId44"/>
    <p:sldId id="497" r:id="rId45"/>
    <p:sldId id="599" r:id="rId46"/>
    <p:sldId id="600" r:id="rId47"/>
    <p:sldId id="498" r:id="rId48"/>
    <p:sldId id="593" r:id="rId49"/>
    <p:sldId id="594" r:id="rId50"/>
    <p:sldId id="595" r:id="rId51"/>
    <p:sldId id="596" r:id="rId52"/>
    <p:sldId id="651" r:id="rId53"/>
    <p:sldId id="652" r:id="rId54"/>
    <p:sldId id="597" r:id="rId55"/>
    <p:sldId id="598" r:id="rId56"/>
    <p:sldId id="653" r:id="rId57"/>
    <p:sldId id="444" r:id="rId58"/>
    <p:sldId id="499" r:id="rId59"/>
    <p:sldId id="573" r:id="rId60"/>
    <p:sldId id="502" r:id="rId61"/>
    <p:sldId id="654" r:id="rId62"/>
    <p:sldId id="655" r:id="rId63"/>
    <p:sldId id="501" r:id="rId64"/>
    <p:sldId id="656" r:id="rId65"/>
    <p:sldId id="576" r:id="rId66"/>
    <p:sldId id="506" r:id="rId67"/>
    <p:sldId id="507" r:id="rId68"/>
    <p:sldId id="508" r:id="rId69"/>
    <p:sldId id="601" r:id="rId70"/>
    <p:sldId id="602" r:id="rId71"/>
    <p:sldId id="604" r:id="rId72"/>
    <p:sldId id="603" r:id="rId73"/>
    <p:sldId id="605" r:id="rId74"/>
    <p:sldId id="606" r:id="rId75"/>
    <p:sldId id="607" r:id="rId76"/>
    <p:sldId id="512" r:id="rId77"/>
    <p:sldId id="515" r:id="rId78"/>
    <p:sldId id="513" r:id="rId79"/>
    <p:sldId id="574" r:id="rId80"/>
    <p:sldId id="516" r:id="rId81"/>
    <p:sldId id="608" r:id="rId82"/>
    <p:sldId id="609" r:id="rId83"/>
    <p:sldId id="518" r:id="rId84"/>
    <p:sldId id="568" r:id="rId8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B45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K-Mean Clustering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Bi-Clustering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Spectral Clustering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1444" custLinFactNeighborY="2625"/>
      <dgm:spPr/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164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AE81-BBCF-4D79-8094-DAB9AABCA93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BDBF6-F4EA-45C6-9090-EB516B3BFF8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18652817-6C32-4798-8E3F-AB14D76C7FE0}" type="parTrans" cxnId="{FBE37E82-DA67-4C94-A12F-03D8B4C46C5D}">
      <dgm:prSet/>
      <dgm:spPr/>
      <dgm:t>
        <a:bodyPr/>
        <a:lstStyle/>
        <a:p>
          <a:endParaRPr lang="en-US"/>
        </a:p>
      </dgm:t>
    </dgm:pt>
    <dgm:pt modelId="{C2105FA0-C5A6-4160-B621-5DECB8712BCB}" type="sibTrans" cxnId="{FBE37E82-DA67-4C94-A12F-03D8B4C46C5D}">
      <dgm:prSet/>
      <dgm:spPr/>
      <dgm:t>
        <a:bodyPr/>
        <a:lstStyle/>
        <a:p>
          <a:endParaRPr lang="en-US"/>
        </a:p>
      </dgm:t>
    </dgm:pt>
    <dgm:pt modelId="{7BB53324-D73F-4FEA-B70B-0D0D9CD086C8}">
      <dgm:prSet phldrT="[Text]"/>
      <dgm:spPr/>
      <dgm:t>
        <a:bodyPr/>
        <a:lstStyle/>
        <a:p>
          <a:r>
            <a:rPr lang="en-US" dirty="0"/>
            <a:t>DistanceFromChicago.csv</a:t>
          </a:r>
        </a:p>
      </dgm:t>
    </dgm:pt>
    <dgm:pt modelId="{4F79ACD9-0F0F-4697-95DA-6CD649F86FEE}" type="parTrans" cxnId="{8C3FCC5C-CB03-4DAF-9105-F6BB9C5DF025}">
      <dgm:prSet/>
      <dgm:spPr/>
      <dgm:t>
        <a:bodyPr/>
        <a:lstStyle/>
        <a:p>
          <a:endParaRPr lang="en-US"/>
        </a:p>
      </dgm:t>
    </dgm:pt>
    <dgm:pt modelId="{27B16805-4D97-4AB0-B642-750BD2BF9518}" type="sibTrans" cxnId="{8C3FCC5C-CB03-4DAF-9105-F6BB9C5DF025}">
      <dgm:prSet/>
      <dgm:spPr/>
      <dgm:t>
        <a:bodyPr/>
        <a:lstStyle/>
        <a:p>
          <a:endParaRPr lang="en-US"/>
        </a:p>
      </dgm:t>
    </dgm:pt>
    <dgm:pt modelId="{8737EAC4-63C0-4021-B6A3-B9C22AF49993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C707FE27-BB9E-45D7-B019-DBFCDC9A8D99}" type="parTrans" cxnId="{F96880A4-55F4-4B3C-BD65-7D1760A3A5FE}">
      <dgm:prSet/>
      <dgm:spPr/>
      <dgm:t>
        <a:bodyPr/>
        <a:lstStyle/>
        <a:p>
          <a:endParaRPr lang="en-US"/>
        </a:p>
      </dgm:t>
    </dgm:pt>
    <dgm:pt modelId="{5B547452-6F3C-4E08-89C4-362F82ADCBED}" type="sibTrans" cxnId="{F96880A4-55F4-4B3C-BD65-7D1760A3A5FE}">
      <dgm:prSet/>
      <dgm:spPr/>
      <dgm:t>
        <a:bodyPr/>
        <a:lstStyle/>
        <a:p>
          <a:endParaRPr lang="en-US"/>
        </a:p>
      </dgm:t>
    </dgm:pt>
    <dgm:pt modelId="{6573362B-4999-4D84-9154-88002DC1AC17}">
      <dgm:prSet phldrT="[Text]"/>
      <dgm:spPr/>
      <dgm:t>
        <a:bodyPr/>
        <a:lstStyle/>
        <a:p>
          <a:r>
            <a:rPr lang="en-US" dirty="0"/>
            <a:t>Discover up to 15 clusters</a:t>
          </a:r>
        </a:p>
      </dgm:t>
    </dgm:pt>
    <dgm:pt modelId="{A505A5AE-2E87-4279-ABC4-04E51AD0ECAF}" type="parTrans" cxnId="{58634E21-871B-4E8F-A80E-3F3CAAAFCC47}">
      <dgm:prSet/>
      <dgm:spPr/>
      <dgm:t>
        <a:bodyPr/>
        <a:lstStyle/>
        <a:p>
          <a:endParaRPr lang="en-US"/>
        </a:p>
      </dgm:t>
    </dgm:pt>
    <dgm:pt modelId="{1994500B-6CBD-4498-8869-F45602676E56}" type="sibTrans" cxnId="{58634E21-871B-4E8F-A80E-3F3CAAAFCC47}">
      <dgm:prSet/>
      <dgm:spPr/>
      <dgm:t>
        <a:bodyPr/>
        <a:lstStyle/>
        <a:p>
          <a:endParaRPr lang="en-US"/>
        </a:p>
      </dgm:t>
    </dgm:pt>
    <dgm:pt modelId="{E2D2E97A-C067-48B4-BF7F-0F2D44C7560C}">
      <dgm:prSet phldrT="[Text]"/>
      <dgm:spPr/>
      <dgm:t>
        <a:bodyPr/>
        <a:lstStyle/>
        <a:p>
          <a:r>
            <a:rPr lang="en-US" dirty="0"/>
            <a:t>Week 4 Distance From Chicago.py</a:t>
          </a:r>
        </a:p>
      </dgm:t>
    </dgm:pt>
    <dgm:pt modelId="{79872A00-A85C-406A-801C-4BF8AA8727FF}" type="parTrans" cxnId="{47730A3D-8981-408A-AF85-8E071079910B}">
      <dgm:prSet/>
      <dgm:spPr/>
      <dgm:t>
        <a:bodyPr/>
        <a:lstStyle/>
        <a:p>
          <a:endParaRPr lang="en-US"/>
        </a:p>
      </dgm:t>
    </dgm:pt>
    <dgm:pt modelId="{6EA56E9B-9B54-41A8-80DC-C055FB0A4088}" type="sibTrans" cxnId="{47730A3D-8981-408A-AF85-8E071079910B}">
      <dgm:prSet/>
      <dgm:spPr/>
      <dgm:t>
        <a:bodyPr/>
        <a:lstStyle/>
        <a:p>
          <a:endParaRPr lang="en-US"/>
        </a:p>
      </dgm:t>
    </dgm:pt>
    <dgm:pt modelId="{DAFAF8CC-A478-4FBE-A10E-6D56D2E6B7AE}">
      <dgm:prSet phldrT="[Text]"/>
      <dgm:spPr/>
      <dgm:t>
        <a:bodyPr/>
        <a:lstStyle/>
        <a:p>
          <a:r>
            <a:rPr lang="en-US" dirty="0"/>
            <a:t>Driving distances (in miles) from Chicago to 59 cities</a:t>
          </a:r>
        </a:p>
      </dgm:t>
    </dgm:pt>
    <dgm:pt modelId="{D7939C4C-5D23-4F4C-AD4A-2F2EDABA6417}" type="sibTrans" cxnId="{4B4772A1-6336-466D-9110-2A52F6F04DAA}">
      <dgm:prSet/>
      <dgm:spPr/>
      <dgm:t>
        <a:bodyPr/>
        <a:lstStyle/>
        <a:p>
          <a:endParaRPr lang="en-US"/>
        </a:p>
      </dgm:t>
    </dgm:pt>
    <dgm:pt modelId="{BFBC2973-685A-4EE5-A08E-DC6537A1F00B}" type="parTrans" cxnId="{4B4772A1-6336-466D-9110-2A52F6F04DAA}">
      <dgm:prSet/>
      <dgm:spPr/>
      <dgm:t>
        <a:bodyPr/>
        <a:lstStyle/>
        <a:p>
          <a:endParaRPr lang="en-US"/>
        </a:p>
      </dgm:t>
    </dgm:pt>
    <dgm:pt modelId="{106F9CF1-8400-46FF-8152-7ABBFC1B0E03}" type="pres">
      <dgm:prSet presAssocID="{6B00AE81-BBCF-4D79-8094-DAB9AABCA939}" presName="linear" presStyleCnt="0">
        <dgm:presLayoutVars>
          <dgm:dir/>
          <dgm:resizeHandles val="exact"/>
        </dgm:presLayoutVars>
      </dgm:prSet>
      <dgm:spPr/>
    </dgm:pt>
    <dgm:pt modelId="{A0B1FE8D-B928-4F38-8CA5-5ACCED9D3411}" type="pres">
      <dgm:prSet presAssocID="{FC6BDBF6-F4EA-45C6-9090-EB516B3BFF8B}" presName="comp" presStyleCnt="0"/>
      <dgm:spPr/>
    </dgm:pt>
    <dgm:pt modelId="{8B952FA5-1253-4AB1-97DD-03A615919F42}" type="pres">
      <dgm:prSet presAssocID="{FC6BDBF6-F4EA-45C6-9090-EB516B3BFF8B}" presName="box" presStyleLbl="node1" presStyleIdx="0" presStyleCnt="2"/>
      <dgm:spPr/>
    </dgm:pt>
    <dgm:pt modelId="{DB9CBAFF-5373-4D6B-AB8B-D640DE5D3887}" type="pres">
      <dgm:prSet presAssocID="{FC6BDBF6-F4EA-45C6-9090-EB516B3BFF8B}" presName="img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74000" r="-74000"/>
          </a:stretch>
        </a:blipFill>
      </dgm:spPr>
    </dgm:pt>
    <dgm:pt modelId="{7D62CC3E-F68E-4502-A6DE-83A6B90BECB0}" type="pres">
      <dgm:prSet presAssocID="{FC6BDBF6-F4EA-45C6-9090-EB516B3BFF8B}" presName="text" presStyleLbl="node1" presStyleIdx="0" presStyleCnt="2">
        <dgm:presLayoutVars>
          <dgm:bulletEnabled val="1"/>
        </dgm:presLayoutVars>
      </dgm:prSet>
      <dgm:spPr/>
    </dgm:pt>
    <dgm:pt modelId="{6DAA59EC-BCD9-4423-949E-1F01415B470F}" type="pres">
      <dgm:prSet presAssocID="{C2105FA0-C5A6-4160-B621-5DECB8712BCB}" presName="spacer" presStyleCnt="0"/>
      <dgm:spPr/>
    </dgm:pt>
    <dgm:pt modelId="{5BE50EFD-173D-4BF5-9EC2-9FD1ED2747EC}" type="pres">
      <dgm:prSet presAssocID="{8737EAC4-63C0-4021-B6A3-B9C22AF49993}" presName="comp" presStyleCnt="0"/>
      <dgm:spPr/>
    </dgm:pt>
    <dgm:pt modelId="{D77ACEA7-5E12-4401-A2E4-1E34A015C1E6}" type="pres">
      <dgm:prSet presAssocID="{8737EAC4-63C0-4021-B6A3-B9C22AF49993}" presName="box" presStyleLbl="node1" presStyleIdx="1" presStyleCnt="2"/>
      <dgm:spPr/>
    </dgm:pt>
    <dgm:pt modelId="{94F97ED3-BDE5-4FA5-9019-D6D61A37F300}" type="pres">
      <dgm:prSet presAssocID="{8737EAC4-63C0-4021-B6A3-B9C22AF49993}" presName="img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</dgm:spPr>
    </dgm:pt>
    <dgm:pt modelId="{95DB566E-B88F-4238-8684-43854F6522E5}" type="pres">
      <dgm:prSet presAssocID="{8737EAC4-63C0-4021-B6A3-B9C22AF49993}" presName="text" presStyleLbl="node1" presStyleIdx="1" presStyleCnt="2">
        <dgm:presLayoutVars>
          <dgm:bulletEnabled val="1"/>
        </dgm:presLayoutVars>
      </dgm:prSet>
      <dgm:spPr/>
    </dgm:pt>
  </dgm:ptLst>
  <dgm:cxnLst>
    <dgm:cxn modelId="{6EB5F104-07A4-49D2-BF5D-53302CEFDA3D}" type="presOf" srcId="{FC6BDBF6-F4EA-45C6-9090-EB516B3BFF8B}" destId="{8B952FA5-1253-4AB1-97DD-03A615919F42}" srcOrd="0" destOrd="0" presId="urn:microsoft.com/office/officeart/2005/8/layout/vList4"/>
    <dgm:cxn modelId="{9111720E-BECA-4F17-99FE-598FF022678F}" type="presOf" srcId="{7BB53324-D73F-4FEA-B70B-0D0D9CD086C8}" destId="{8B952FA5-1253-4AB1-97DD-03A615919F42}" srcOrd="0" destOrd="2" presId="urn:microsoft.com/office/officeart/2005/8/layout/vList4"/>
    <dgm:cxn modelId="{6C217D19-4968-43F4-B18D-F0205A075844}" type="presOf" srcId="{6573362B-4999-4D84-9154-88002DC1AC17}" destId="{D77ACEA7-5E12-4401-A2E4-1E34A015C1E6}" srcOrd="0" destOrd="1" presId="urn:microsoft.com/office/officeart/2005/8/layout/vList4"/>
    <dgm:cxn modelId="{58634E21-871B-4E8F-A80E-3F3CAAAFCC47}" srcId="{8737EAC4-63C0-4021-B6A3-B9C22AF49993}" destId="{6573362B-4999-4D84-9154-88002DC1AC17}" srcOrd="0" destOrd="0" parTransId="{A505A5AE-2E87-4279-ABC4-04E51AD0ECAF}" sibTransId="{1994500B-6CBD-4498-8869-F45602676E56}"/>
    <dgm:cxn modelId="{47730A3D-8981-408A-AF85-8E071079910B}" srcId="{8737EAC4-63C0-4021-B6A3-B9C22AF49993}" destId="{E2D2E97A-C067-48B4-BF7F-0F2D44C7560C}" srcOrd="1" destOrd="0" parTransId="{79872A00-A85C-406A-801C-4BF8AA8727FF}" sibTransId="{6EA56E9B-9B54-41A8-80DC-C055FB0A4088}"/>
    <dgm:cxn modelId="{8C3FCC5C-CB03-4DAF-9105-F6BB9C5DF025}" srcId="{FC6BDBF6-F4EA-45C6-9090-EB516B3BFF8B}" destId="{7BB53324-D73F-4FEA-B70B-0D0D9CD086C8}" srcOrd="1" destOrd="0" parTransId="{4F79ACD9-0F0F-4697-95DA-6CD649F86FEE}" sibTransId="{27B16805-4D97-4AB0-B642-750BD2BF9518}"/>
    <dgm:cxn modelId="{900A985F-1342-465B-82D6-EF75EADB0421}" type="presOf" srcId="{6573362B-4999-4D84-9154-88002DC1AC17}" destId="{95DB566E-B88F-4238-8684-43854F6522E5}" srcOrd="1" destOrd="1" presId="urn:microsoft.com/office/officeart/2005/8/layout/vList4"/>
    <dgm:cxn modelId="{B4AF3A43-49C6-471F-B823-3121FD03DBE9}" type="presOf" srcId="{6B00AE81-BBCF-4D79-8094-DAB9AABCA939}" destId="{106F9CF1-8400-46FF-8152-7ABBFC1B0E03}" srcOrd="0" destOrd="0" presId="urn:microsoft.com/office/officeart/2005/8/layout/vList4"/>
    <dgm:cxn modelId="{FBE37E82-DA67-4C94-A12F-03D8B4C46C5D}" srcId="{6B00AE81-BBCF-4D79-8094-DAB9AABCA939}" destId="{FC6BDBF6-F4EA-45C6-9090-EB516B3BFF8B}" srcOrd="0" destOrd="0" parTransId="{18652817-6C32-4798-8E3F-AB14D76C7FE0}" sibTransId="{C2105FA0-C5A6-4160-B621-5DECB8712BCB}"/>
    <dgm:cxn modelId="{98663696-8CEB-4449-BB22-EF45CB76A6B0}" type="presOf" srcId="{E2D2E97A-C067-48B4-BF7F-0F2D44C7560C}" destId="{95DB566E-B88F-4238-8684-43854F6522E5}" srcOrd="1" destOrd="2" presId="urn:microsoft.com/office/officeart/2005/8/layout/vList4"/>
    <dgm:cxn modelId="{784C22A0-C037-45D6-BA53-B2588443EB99}" type="presOf" srcId="{E2D2E97A-C067-48B4-BF7F-0F2D44C7560C}" destId="{D77ACEA7-5E12-4401-A2E4-1E34A015C1E6}" srcOrd="0" destOrd="2" presId="urn:microsoft.com/office/officeart/2005/8/layout/vList4"/>
    <dgm:cxn modelId="{4B4772A1-6336-466D-9110-2A52F6F04DAA}" srcId="{FC6BDBF6-F4EA-45C6-9090-EB516B3BFF8B}" destId="{DAFAF8CC-A478-4FBE-A10E-6D56D2E6B7AE}" srcOrd="0" destOrd="0" parTransId="{BFBC2973-685A-4EE5-A08E-DC6537A1F00B}" sibTransId="{D7939C4C-5D23-4F4C-AD4A-2F2EDABA6417}"/>
    <dgm:cxn modelId="{F96880A4-55F4-4B3C-BD65-7D1760A3A5FE}" srcId="{6B00AE81-BBCF-4D79-8094-DAB9AABCA939}" destId="{8737EAC4-63C0-4021-B6A3-B9C22AF49993}" srcOrd="1" destOrd="0" parTransId="{C707FE27-BB9E-45D7-B019-DBFCDC9A8D99}" sibTransId="{5B547452-6F3C-4E08-89C4-362F82ADCBED}"/>
    <dgm:cxn modelId="{808421B1-EDEF-4B21-87B8-FD9A963951E3}" type="presOf" srcId="{FC6BDBF6-F4EA-45C6-9090-EB516B3BFF8B}" destId="{7D62CC3E-F68E-4502-A6DE-83A6B90BECB0}" srcOrd="1" destOrd="0" presId="urn:microsoft.com/office/officeart/2005/8/layout/vList4"/>
    <dgm:cxn modelId="{6E8A29CA-4365-4884-90B8-44ED513F843B}" type="presOf" srcId="{7BB53324-D73F-4FEA-B70B-0D0D9CD086C8}" destId="{7D62CC3E-F68E-4502-A6DE-83A6B90BECB0}" srcOrd="1" destOrd="2" presId="urn:microsoft.com/office/officeart/2005/8/layout/vList4"/>
    <dgm:cxn modelId="{D6868AD5-31D5-488D-95B1-B8A893FDF9BE}" type="presOf" srcId="{8737EAC4-63C0-4021-B6A3-B9C22AF49993}" destId="{D77ACEA7-5E12-4401-A2E4-1E34A015C1E6}" srcOrd="0" destOrd="0" presId="urn:microsoft.com/office/officeart/2005/8/layout/vList4"/>
    <dgm:cxn modelId="{BA092AD6-3E9F-4880-B32C-F44F21E2F92A}" type="presOf" srcId="{DAFAF8CC-A478-4FBE-A10E-6D56D2E6B7AE}" destId="{7D62CC3E-F68E-4502-A6DE-83A6B90BECB0}" srcOrd="1" destOrd="1" presId="urn:microsoft.com/office/officeart/2005/8/layout/vList4"/>
    <dgm:cxn modelId="{AF318DDC-86BA-4423-AEBA-81C1429F5E23}" type="presOf" srcId="{DAFAF8CC-A478-4FBE-A10E-6D56D2E6B7AE}" destId="{8B952FA5-1253-4AB1-97DD-03A615919F42}" srcOrd="0" destOrd="1" presId="urn:microsoft.com/office/officeart/2005/8/layout/vList4"/>
    <dgm:cxn modelId="{15D130FA-0576-4BB3-8A97-02E334487EE3}" type="presOf" srcId="{8737EAC4-63C0-4021-B6A3-B9C22AF49993}" destId="{95DB566E-B88F-4238-8684-43854F6522E5}" srcOrd="1" destOrd="0" presId="urn:microsoft.com/office/officeart/2005/8/layout/vList4"/>
    <dgm:cxn modelId="{3BBAC73A-CF42-4C33-9BBB-1D25D8B41D9D}" type="presParOf" srcId="{106F9CF1-8400-46FF-8152-7ABBFC1B0E03}" destId="{A0B1FE8D-B928-4F38-8CA5-5ACCED9D3411}" srcOrd="0" destOrd="0" presId="urn:microsoft.com/office/officeart/2005/8/layout/vList4"/>
    <dgm:cxn modelId="{DB68431A-A25C-4AFF-9F96-CC7324186326}" type="presParOf" srcId="{A0B1FE8D-B928-4F38-8CA5-5ACCED9D3411}" destId="{8B952FA5-1253-4AB1-97DD-03A615919F42}" srcOrd="0" destOrd="0" presId="urn:microsoft.com/office/officeart/2005/8/layout/vList4"/>
    <dgm:cxn modelId="{B2D8830B-F501-48A5-AD06-50A89F53C7E8}" type="presParOf" srcId="{A0B1FE8D-B928-4F38-8CA5-5ACCED9D3411}" destId="{DB9CBAFF-5373-4D6B-AB8B-D640DE5D3887}" srcOrd="1" destOrd="0" presId="urn:microsoft.com/office/officeart/2005/8/layout/vList4"/>
    <dgm:cxn modelId="{05A58DD1-02B3-438A-A0FE-0C0BFED45887}" type="presParOf" srcId="{A0B1FE8D-B928-4F38-8CA5-5ACCED9D3411}" destId="{7D62CC3E-F68E-4502-A6DE-83A6B90BECB0}" srcOrd="2" destOrd="0" presId="urn:microsoft.com/office/officeart/2005/8/layout/vList4"/>
    <dgm:cxn modelId="{7DEA576E-F275-492D-9BF5-61E5C08AD3D6}" type="presParOf" srcId="{106F9CF1-8400-46FF-8152-7ABBFC1B0E03}" destId="{6DAA59EC-BCD9-4423-949E-1F01415B470F}" srcOrd="1" destOrd="0" presId="urn:microsoft.com/office/officeart/2005/8/layout/vList4"/>
    <dgm:cxn modelId="{3E2F67E9-A874-48DF-ABE2-537AD0F5E597}" type="presParOf" srcId="{106F9CF1-8400-46FF-8152-7ABBFC1B0E03}" destId="{5BE50EFD-173D-4BF5-9EC2-9FD1ED2747EC}" srcOrd="2" destOrd="0" presId="urn:microsoft.com/office/officeart/2005/8/layout/vList4"/>
    <dgm:cxn modelId="{1755C42D-924F-46E7-8BF6-AABE501DA8C3}" type="presParOf" srcId="{5BE50EFD-173D-4BF5-9EC2-9FD1ED2747EC}" destId="{D77ACEA7-5E12-4401-A2E4-1E34A015C1E6}" srcOrd="0" destOrd="0" presId="urn:microsoft.com/office/officeart/2005/8/layout/vList4"/>
    <dgm:cxn modelId="{F446E407-DCBA-4F73-AD7F-5AE6C1F69D51}" type="presParOf" srcId="{5BE50EFD-173D-4BF5-9EC2-9FD1ED2747EC}" destId="{94F97ED3-BDE5-4FA5-9019-D6D61A37F300}" srcOrd="1" destOrd="0" presId="urn:microsoft.com/office/officeart/2005/8/layout/vList4"/>
    <dgm:cxn modelId="{71CDB8F7-B0A6-4381-96C1-A91C0E6DB7C8}" type="presParOf" srcId="{5BE50EFD-173D-4BF5-9EC2-9FD1ED2747EC}" destId="{95DB566E-B88F-4238-8684-43854F6522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K-Mean Clustering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Bi-Clustering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673768" y="1557223"/>
          <a:ext cx="1292371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45912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Spectral Clustering</a:t>
          </a:r>
        </a:p>
      </dsp:txBody>
      <dsp:txXfrm>
        <a:off x="2960246" y="3045912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52FA5-1253-4AB1-97DD-03A615919F42}">
      <dsp:nvSpPr>
        <dsp:cNvPr id="0" name=""/>
        <dsp:cNvSpPr/>
      </dsp:nvSpPr>
      <dsp:spPr>
        <a:xfrm>
          <a:off x="0" y="0"/>
          <a:ext cx="4337050" cy="1787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Driving distances (in miles) from Chicago to 59 cities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DistanceFromChicago.csv</a:t>
          </a:r>
        </a:p>
      </dsp:txBody>
      <dsp:txXfrm>
        <a:off x="1046177" y="0"/>
        <a:ext cx="3290872" cy="1787679"/>
      </dsp:txXfrm>
    </dsp:sp>
    <dsp:sp modelId="{DB9CBAFF-5373-4D6B-AB8B-D640DE5D3887}">
      <dsp:nvSpPr>
        <dsp:cNvPr id="0" name=""/>
        <dsp:cNvSpPr/>
      </dsp:nvSpPr>
      <dsp:spPr>
        <a:xfrm>
          <a:off x="178767" y="178767"/>
          <a:ext cx="867410" cy="14301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74000" r="-7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CEA7-5E12-4401-A2E4-1E34A015C1E6}">
      <dsp:nvSpPr>
        <dsp:cNvPr id="0" name=""/>
        <dsp:cNvSpPr/>
      </dsp:nvSpPr>
      <dsp:spPr>
        <a:xfrm>
          <a:off x="0" y="1966447"/>
          <a:ext cx="4337050" cy="1787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Discover up to 15 clusters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Week 4 Distance From Chicago.py</a:t>
          </a:r>
        </a:p>
      </dsp:txBody>
      <dsp:txXfrm>
        <a:off x="1046177" y="1966447"/>
        <a:ext cx="3290872" cy="1787679"/>
      </dsp:txXfrm>
    </dsp:sp>
    <dsp:sp modelId="{94F97ED3-BDE5-4FA5-9019-D6D61A37F300}">
      <dsp:nvSpPr>
        <dsp:cNvPr id="0" name=""/>
        <dsp:cNvSpPr/>
      </dsp:nvSpPr>
      <dsp:spPr>
        <a:xfrm>
          <a:off x="178767" y="2145214"/>
          <a:ext cx="867410" cy="14301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51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09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6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6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cs.joensuu.fi/sipu/datasets/jain.txt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916" y="2117627"/>
            <a:ext cx="10621108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484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4</a:t>
            </a:r>
          </a:p>
          <a:p>
            <a:r>
              <a:rPr lang="en-US" sz="4000" dirty="0"/>
              <a:t>September 16,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A015BE-09F2-4D92-B3A3-7A14BE48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52" y="182562"/>
            <a:ext cx="6550927" cy="1828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01BE-3D02-4883-BC9F-D735752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Distance Metric for Interval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dirty="0"/>
                  <a:t>Suppose two observations on </a:t>
                </a:r>
                <a:r>
                  <a:rPr lang="en-US" sz="2800" i="1" dirty="0"/>
                  <a:t>m</a:t>
                </a:r>
                <a:r>
                  <a:rPr lang="en-US" sz="2800" dirty="0"/>
                  <a:t> number of interval variables.  The observations are: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11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12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1m</a:t>
                </a:r>
                <a:r>
                  <a:rPr lang="en-US" sz="2800" dirty="0"/>
                  <a:t>) and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21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22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2m</a:t>
                </a:r>
                <a:r>
                  <a:rPr lang="en-US" sz="2800" dirty="0"/>
                  <a:t>).</a:t>
                </a:r>
              </a:p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b="1" dirty="0"/>
                  <a:t>The Euclidean distance</a:t>
                </a:r>
                <a:r>
                  <a:rPr lang="en-US" sz="2800" dirty="0"/>
                  <a:t> (a.k.a. the Direct Flight distance):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of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variables are measured in the same units (for example, feet) or of similar variances, then normalization might not be necessary.</a:t>
            </a:r>
          </a:p>
          <a:p>
            <a:r>
              <a:rPr lang="en-US" dirty="0"/>
              <a:t>Otherwise, some form of normalization is recommended because variables that have substantially larger variances tend to affect the distance measure more than variables that have smaller variances.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for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Standardization</a:t>
            </a:r>
          </a:p>
          <a:p>
            <a:pPr lvl="1"/>
            <a:r>
              <a:rPr lang="en-US" dirty="0"/>
              <a:t>The transformation is (value – mean) / (standard deviation).</a:t>
            </a:r>
          </a:p>
          <a:p>
            <a:pPr lvl="1"/>
            <a:r>
              <a:rPr lang="en-US" dirty="0"/>
              <a:t>The resulting variable has a mean of 0 and a variance of 1.</a:t>
            </a:r>
          </a:p>
          <a:p>
            <a:r>
              <a:rPr lang="en-US" b="1" dirty="0"/>
              <a:t>Range</a:t>
            </a:r>
          </a:p>
          <a:p>
            <a:pPr lvl="1"/>
            <a:r>
              <a:rPr lang="en-US" dirty="0"/>
              <a:t>The transformation is (value – minimum) / (maximum – minimum).</a:t>
            </a:r>
          </a:p>
          <a:p>
            <a:pPr lvl="1"/>
            <a:r>
              <a:rPr lang="en-US" dirty="0"/>
              <a:t>The resulting variable has a minimum of 0 and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represent the </a:t>
            </a:r>
            <a:r>
              <a:rPr lang="en-US" b="1" i="1" dirty="0"/>
              <a:t>center</a:t>
            </a:r>
            <a:r>
              <a:rPr lang="en-US" dirty="0"/>
              <a:t> of a cluster</a:t>
            </a:r>
          </a:p>
          <a:p>
            <a:r>
              <a:rPr lang="en-US" dirty="0"/>
              <a:t>Centroids give identity to a cluster</a:t>
            </a:r>
          </a:p>
          <a:p>
            <a:r>
              <a:rPr lang="en-US" dirty="0"/>
              <a:t>Centroids are usually the arithmetic means of the interval variables</a:t>
            </a:r>
          </a:p>
          <a:p>
            <a:r>
              <a:rPr lang="en-US" dirty="0"/>
              <a:t>If we can visualize a cluster as a</a:t>
            </a:r>
            <a:br>
              <a:rPr lang="en-US" dirty="0"/>
            </a:br>
            <a:r>
              <a:rPr lang="en-US" dirty="0"/>
              <a:t>two-dimensional ellipse, then the</a:t>
            </a:r>
            <a:br>
              <a:rPr lang="en-US" dirty="0"/>
            </a:br>
            <a:r>
              <a:rPr lang="en-US" dirty="0"/>
              <a:t>centroid of the cluster is the center</a:t>
            </a:r>
            <a:br>
              <a:rPr lang="en-US" dirty="0"/>
            </a:br>
            <a:r>
              <a:rPr lang="en-US" dirty="0"/>
              <a:t>of the ellipse.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6AEEE-3474-429C-BB28-3BEFA2F60A8F}"/>
              </a:ext>
            </a:extLst>
          </p:cNvPr>
          <p:cNvSpPr/>
          <p:nvPr/>
        </p:nvSpPr>
        <p:spPr>
          <a:xfrm>
            <a:off x="7078980" y="3429000"/>
            <a:ext cx="4142269" cy="253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2813-659C-4528-82DA-E594BF199C65}"/>
              </a:ext>
            </a:extLst>
          </p:cNvPr>
          <p:cNvSpPr txBox="1"/>
          <p:nvPr/>
        </p:nvSpPr>
        <p:spPr>
          <a:xfrm>
            <a:off x="9104395" y="45130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217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Cluster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are sequentially labeled from 1 to the number of clusters (or from 0 to one less than the number of clusters)</a:t>
            </a:r>
          </a:p>
          <a:p>
            <a:r>
              <a:rPr lang="en-US" dirty="0"/>
              <a:t>The Cluster Identifiers are integers</a:t>
            </a:r>
          </a:p>
          <a:p>
            <a:r>
              <a:rPr lang="en-US" dirty="0"/>
              <a:t>The Cluster Identifiers do not indicate the discovery order of the clusters, the relative magnitudes of the centroids, or any relationships among the clusters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6586A-9F7A-4D89-BD66-42169224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48" y="1463675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51822-2B6F-4832-A28B-11FCFAC6B2A7}"/>
              </a:ext>
            </a:extLst>
          </p:cNvPr>
          <p:cNvSpPr/>
          <p:nvPr/>
        </p:nvSpPr>
        <p:spPr>
          <a:xfrm>
            <a:off x="3701443" y="1690688"/>
            <a:ext cx="1673800" cy="4048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A59E6-BC79-45F0-A06E-C2FF6B0E044B}"/>
              </a:ext>
            </a:extLst>
          </p:cNvPr>
          <p:cNvSpPr/>
          <p:nvPr/>
        </p:nvSpPr>
        <p:spPr>
          <a:xfrm>
            <a:off x="5361812" y="1463675"/>
            <a:ext cx="2181987" cy="3188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8A9A6-4EAC-4563-AE6B-675AD16F7E04}"/>
              </a:ext>
            </a:extLst>
          </p:cNvPr>
          <p:cNvSpPr/>
          <p:nvPr/>
        </p:nvSpPr>
        <p:spPr>
          <a:xfrm>
            <a:off x="1828800" y="3276166"/>
            <a:ext cx="1872643" cy="2577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7F7E8A-3270-41A1-AB5B-74D23BF5DA78}"/>
              </a:ext>
            </a:extLst>
          </p:cNvPr>
          <p:cNvSpPr txBox="1">
            <a:spLocks/>
          </p:cNvSpPr>
          <p:nvPr/>
        </p:nvSpPr>
        <p:spPr>
          <a:xfrm>
            <a:off x="7986075" y="1387720"/>
            <a:ext cx="3895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observations into non-overlapping hyperspheres</a:t>
            </a:r>
          </a:p>
          <a:p>
            <a:r>
              <a:rPr lang="en-US" dirty="0"/>
              <a:t>The radii of hyper-spheres are as small as possible</a:t>
            </a:r>
          </a:p>
          <a:p>
            <a:r>
              <a:rPr lang="en-US" dirty="0"/>
              <a:t>Each observation must belong to one and only one hyper-sphere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9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observation is assigned to a given cluster such that the total intra-cluster variation (a.k.a. total within-cluster variation) is minimized.</a:t>
                </a:r>
              </a:p>
              <a:p>
                <a:r>
                  <a:rPr lang="en-US" dirty="0"/>
                  <a:t>The total within-cluster variation is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WCSS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K is the number of clusters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the clusters of observations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mean of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(a.k.a., the center of a hyper-sphere)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 is the </a:t>
                </a:r>
                <a:r>
                  <a:rPr lang="en-US" i="1" dirty="0"/>
                  <a:t>j-</a:t>
                </a:r>
                <a:r>
                  <a:rPr lang="en-US" dirty="0" err="1"/>
                  <a:t>th</a:t>
                </a:r>
                <a:r>
                  <a:rPr lang="en-US" dirty="0"/>
                  <a:t> observation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the K-Means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the number of clusters (K 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K observations as initial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Form K clusters by assigning all observations to the closest centroids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Re-compute centroids of all K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the Total Within-Cluster variation converges (in practice, check that the centroids converge within a tolerance limit)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Initial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strategies for choosing the initial centroids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first K complete records and use their values as initial centroids (i.e., first complete record’s values are the first cluster’s initial centroid, and so 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choose K complete records and use their values as initial centroids (used by the </a:t>
            </a:r>
            <a:r>
              <a:rPr lang="en-US" dirty="0" err="1"/>
              <a:t>sklearn.cluster.Kmeans</a:t>
            </a:r>
            <a:r>
              <a:rPr lang="en-US" dirty="0"/>
              <a:t>)</a:t>
            </a:r>
          </a:p>
          <a:p>
            <a:r>
              <a:rPr lang="en-US" dirty="0"/>
              <a:t>Usually, the choice of the initial centroids will not affect the final results.  It may impact the number of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4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History of the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 is often referred to as Lloyd’s algorithm.</a:t>
            </a:r>
          </a:p>
          <a:p>
            <a:r>
              <a:rPr lang="en-US" dirty="0"/>
              <a:t>Lloyd, S. P. (1957). "Least square quantization in PCM". </a:t>
            </a:r>
            <a:r>
              <a:rPr lang="en-US" i="1" dirty="0"/>
              <a:t>Bell Telephone Laboratories Paper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Pulse-code modulation (PCM) is a method used to digitally represent sampled analog signals.</a:t>
            </a:r>
          </a:p>
          <a:p>
            <a:pPr lvl="1"/>
            <a:r>
              <a:rPr lang="en-US" dirty="0"/>
              <a:t>Republished later as Lloyd., S. P. (1982). "Least squares quantization in PCM”. </a:t>
            </a:r>
            <a:r>
              <a:rPr lang="en-US" i="1" dirty="0"/>
              <a:t>IEEE Transactions on Information Theory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 (2): 129–137. </a:t>
            </a:r>
          </a:p>
          <a:p>
            <a:r>
              <a:rPr lang="en-US" dirty="0" err="1"/>
              <a:t>Forgy</a:t>
            </a:r>
            <a:r>
              <a:rPr lang="en-US" dirty="0"/>
              <a:t>, E. W. (1965). "Cluster analysis of multivariate data: efficiency versus interpretability of classifications". </a:t>
            </a:r>
            <a:r>
              <a:rPr lang="en-US" i="1" dirty="0"/>
              <a:t>Biometrics</a:t>
            </a:r>
            <a:r>
              <a:rPr lang="en-US" dirty="0"/>
              <a:t>. </a:t>
            </a:r>
            <a:r>
              <a:rPr lang="en-US" b="1" dirty="0"/>
              <a:t>21</a:t>
            </a:r>
            <a:r>
              <a:rPr lang="en-US" dirty="0"/>
              <a:t>: 768–769.</a:t>
            </a:r>
          </a:p>
          <a:p>
            <a:r>
              <a:rPr lang="en-US" dirty="0"/>
              <a:t>Hartigan, J. A., and Wong, M. A. (1979). “Algorithm AS 136: A K-Means Clustering Algorithm”. </a:t>
            </a:r>
            <a:r>
              <a:rPr lang="en-US" i="1" dirty="0"/>
              <a:t>Applied Statistics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(1): 100-108.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6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4: Cluster Discovery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98031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3499869" y="6152880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4 of the Machine Learning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78A96-6743-4544-A739-EB7F4DD13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904" y="3357012"/>
            <a:ext cx="1334339" cy="13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pPr lvl="1"/>
            <a:r>
              <a:rPr lang="en-US" dirty="0"/>
              <a:t>For one dimension, this distance is simply the absolute difference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0.1,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0.2, 0.3, 0.7, and 0.8 (WCSS = 0)</a:t>
            </a:r>
          </a:p>
          <a:p>
            <a:pPr lvl="1"/>
            <a:r>
              <a:rPr lang="en-US" dirty="0"/>
              <a:t>Distance from C2: 0.2,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0.5</a:t>
            </a:r>
            <a:r>
              <a:rPr lang="en-US" dirty="0"/>
              <a:t>, and </a:t>
            </a:r>
            <a:r>
              <a:rPr lang="en-US" b="1" dirty="0"/>
              <a:t>0.6</a:t>
            </a:r>
            <a:r>
              <a:rPr lang="en-US" dirty="0"/>
              <a:t> (WCSS = 0.62)</a:t>
            </a:r>
          </a:p>
          <a:p>
            <a:pPr lvl="1"/>
            <a:r>
              <a:rPr lang="en-US" dirty="0"/>
              <a:t>Total WCSS = 0.62</a:t>
            </a:r>
          </a:p>
          <a:p>
            <a:pPr lvl="1"/>
            <a:r>
              <a:rPr lang="en-US" dirty="0"/>
              <a:t>Cluster membership: 1, 2, 2, 2, 2</a:t>
            </a:r>
          </a:p>
          <a:p>
            <a:pPr lvl="1"/>
            <a:r>
              <a:rPr lang="en-US" dirty="0"/>
              <a:t>New centroid: C1 = 0.1, C2 = (0.3+0.4+0.8+0.9)/4 = 0.6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F0572-CC0F-4212-ACCA-00D796B8CCEF}"/>
              </a:ext>
            </a:extLst>
          </p:cNvPr>
          <p:cNvSpPr txBox="1"/>
          <p:nvPr/>
        </p:nvSpPr>
        <p:spPr>
          <a:xfrm>
            <a:off x="9448800" y="5942568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Week 4 Kmeans.py</a:t>
            </a:r>
          </a:p>
        </p:txBody>
      </p:sp>
    </p:spTree>
    <p:extLst>
      <p:ext uri="{BB962C8B-B14F-4D97-AF65-F5344CB8AC3E}">
        <p14:creationId xmlns:p14="http://schemas.microsoft.com/office/powerpoint/2010/main" val="414622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0.1, C2 = 0.6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0.3, 0.7, and 0.8 (WCSS = 0.04)</a:t>
            </a:r>
          </a:p>
          <a:p>
            <a:pPr lvl="1"/>
            <a:r>
              <a:rPr lang="en-US" dirty="0"/>
              <a:t>Distance from C2: 0.5, 0.3,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and </a:t>
            </a:r>
            <a:r>
              <a:rPr lang="en-US" b="1" dirty="0"/>
              <a:t>0.3</a:t>
            </a:r>
            <a:r>
              <a:rPr lang="en-US" dirty="0"/>
              <a:t> (WCSS = 0.17)</a:t>
            </a:r>
          </a:p>
          <a:p>
            <a:pPr lvl="1"/>
            <a:r>
              <a:rPr lang="en-US" dirty="0"/>
              <a:t>Total WCSS = 0.21</a:t>
            </a:r>
          </a:p>
          <a:p>
            <a:pPr lvl="1"/>
            <a:r>
              <a:rPr lang="en-US" dirty="0"/>
              <a:t>Cluster membership: 1, 1, 2, 2, 2</a:t>
            </a:r>
          </a:p>
          <a:p>
            <a:pPr lvl="1"/>
            <a:r>
              <a:rPr lang="en-US" dirty="0"/>
              <a:t>New centroid: C1 = (0.1+0.3)/2 = 0.2, C2 = (0.4+0.8+0.9)/3 = 0.7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3:</a:t>
            </a:r>
          </a:p>
          <a:p>
            <a:pPr lvl="1"/>
            <a:r>
              <a:rPr lang="en-US" dirty="0"/>
              <a:t>Initial centroids: C1 = 0.2, C2 = 0.7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0.6, and 0.7 (WCSS = 0.06)</a:t>
            </a:r>
          </a:p>
          <a:p>
            <a:pPr lvl="1"/>
            <a:r>
              <a:rPr lang="en-US" dirty="0"/>
              <a:t>Distance from C2: 0.6, 0.4, 0.3, </a:t>
            </a:r>
            <a:r>
              <a:rPr lang="en-US" b="1" dirty="0"/>
              <a:t>0.1</a:t>
            </a:r>
            <a:r>
              <a:rPr lang="en-US" dirty="0"/>
              <a:t>, and </a:t>
            </a:r>
            <a:r>
              <a:rPr lang="en-US" b="1" dirty="0"/>
              <a:t>0.2</a:t>
            </a:r>
            <a:r>
              <a:rPr lang="en-US" dirty="0"/>
              <a:t> (WCSS = 0.05)</a:t>
            </a:r>
          </a:p>
          <a:p>
            <a:pPr lvl="1"/>
            <a:r>
              <a:rPr lang="en-US" dirty="0"/>
              <a:t>Total WCSS = 0.11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0.267, C2 = (0.8+0.9)/2 = 0.85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4:</a:t>
            </a:r>
          </a:p>
          <a:p>
            <a:pPr lvl="1"/>
            <a:r>
              <a:rPr lang="en-US" dirty="0"/>
              <a:t>Initial centroids: C1 = 0.267, C2 = 0.85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0.167</a:t>
            </a:r>
            <a:r>
              <a:rPr lang="en-US" dirty="0"/>
              <a:t>, </a:t>
            </a:r>
            <a:r>
              <a:rPr lang="en-US" b="1" dirty="0"/>
              <a:t>0.003</a:t>
            </a:r>
            <a:r>
              <a:rPr lang="en-US" dirty="0"/>
              <a:t>, </a:t>
            </a:r>
            <a:r>
              <a:rPr lang="en-US" b="1" dirty="0"/>
              <a:t>0.133</a:t>
            </a:r>
            <a:r>
              <a:rPr lang="en-US" dirty="0"/>
              <a:t>, 0.533, and 0.633 (WCSS = 0.0467)</a:t>
            </a:r>
          </a:p>
          <a:p>
            <a:pPr lvl="1"/>
            <a:r>
              <a:rPr lang="en-US" dirty="0"/>
              <a:t>Distance from C2: 0.75, 0.55, 0.45, </a:t>
            </a:r>
            <a:r>
              <a:rPr lang="en-US" b="1" dirty="0"/>
              <a:t>0.05</a:t>
            </a:r>
            <a:r>
              <a:rPr lang="en-US" dirty="0"/>
              <a:t>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Total WCSS = 0.051667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</a:t>
            </a:r>
            <a:r>
              <a:rPr lang="en-US" b="1" dirty="0"/>
              <a:t>0.267</a:t>
            </a:r>
            <a:r>
              <a:rPr lang="en-US" dirty="0"/>
              <a:t>, C2 = (0.8+0.9)/2 = </a:t>
            </a:r>
            <a:r>
              <a:rPr lang="en-US" b="1" dirty="0"/>
              <a:t>0.85</a:t>
            </a:r>
          </a:p>
          <a:p>
            <a:r>
              <a:rPr lang="en-US" dirty="0"/>
              <a:t>Iteration ends because the centroids converged and there are no changes in cluster memberships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cluster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([[0.1], [0.3], [0.4], [0.8],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[1 1 1 0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6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 (Observations’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</a:t>
            </a:r>
            <a:r>
              <a:rPr lang="en-US" b="1" dirty="0"/>
              <a:t>random order</a:t>
            </a:r>
            <a:r>
              <a:rPr lang="en-US" dirty="0"/>
              <a:t>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0.8,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0.5, 0.7, 0.4, and </a:t>
            </a:r>
            <a:r>
              <a:rPr lang="en-US" b="1" dirty="0"/>
              <a:t>0.1</a:t>
            </a:r>
            <a:r>
              <a:rPr lang="en-US" dirty="0"/>
              <a:t> (WCSS = 0.01) </a:t>
            </a:r>
          </a:p>
          <a:p>
            <a:pPr lvl="1"/>
            <a:r>
              <a:rPr lang="en-US" dirty="0"/>
              <a:t>Distance from C2: 0.5,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and 0.6 (WCSS = 0.05)</a:t>
            </a:r>
          </a:p>
          <a:p>
            <a:pPr lvl="1"/>
            <a:r>
              <a:rPr lang="en-US" dirty="0"/>
              <a:t>Total WCSS = 0.06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observations in random order: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0.85, C2 = 0.2667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0.05</a:t>
            </a:r>
            <a:r>
              <a:rPr lang="en-US" dirty="0"/>
              <a:t>, 0.55, 0.75, 0.45,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Distance from C2: 0.5333, </a:t>
            </a:r>
            <a:r>
              <a:rPr lang="en-US" b="1" dirty="0"/>
              <a:t>0.0333</a:t>
            </a:r>
            <a:r>
              <a:rPr lang="en-US" dirty="0"/>
              <a:t>, </a:t>
            </a:r>
            <a:r>
              <a:rPr lang="en-US" b="1" dirty="0"/>
              <a:t>0.1667</a:t>
            </a:r>
            <a:r>
              <a:rPr lang="en-US" dirty="0"/>
              <a:t>, </a:t>
            </a:r>
            <a:r>
              <a:rPr lang="en-US" b="1" dirty="0"/>
              <a:t>0.1333</a:t>
            </a:r>
            <a:r>
              <a:rPr lang="en-US" dirty="0"/>
              <a:t>, and 0.6333 (WCSS = 0.04667)</a:t>
            </a:r>
          </a:p>
          <a:p>
            <a:pPr lvl="1"/>
            <a:r>
              <a:rPr lang="en-US" dirty="0"/>
              <a:t>Total WCSS = 0.05167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r>
              <a:rPr lang="en-US" dirty="0"/>
              <a:t>Iteration ends because the centroids converged and there are no changes in cluster memberships.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([[0.8], [0.3], [0.1], [0.4],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[0 1 1 1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42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Number of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Preferably, what is the </a:t>
            </a:r>
            <a:r>
              <a:rPr lang="en-US" i="1" dirty="0"/>
              <a:t>optimal</a:t>
            </a:r>
            <a:r>
              <a:rPr lang="en-US" dirty="0"/>
              <a:t> number of clusters?</a:t>
            </a:r>
          </a:p>
          <a:p>
            <a:r>
              <a:rPr lang="en-US" dirty="0"/>
              <a:t>This is necessary information which we usually do not know</a:t>
            </a:r>
          </a:p>
          <a:p>
            <a:r>
              <a:rPr lang="en-US" dirty="0"/>
              <a:t>We try a different number of clusters from a range of integers (greater than one) and find an </a:t>
            </a:r>
            <a:r>
              <a:rPr lang="en-US" i="1" dirty="0"/>
              <a:t>optimal</a:t>
            </a:r>
            <a:r>
              <a:rPr lang="en-US" dirty="0"/>
              <a:t> value based on some selection criteria.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/>
              <a:t>Silhouette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Within-Cluster Sum of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WCSS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The WCSS is usually larger for a cluster with many observations, thus we need to adjust the size of a cluster.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be the number of observations in the cluster (a.k.a. the cluster size)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K</a:t>
                </a:r>
                <a:r>
                  <a:rPr lang="en-US" dirty="0"/>
                  <a:t> number of clusters, the measure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WCSS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70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These Motorized Vehicles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7" y="1374123"/>
            <a:ext cx="2933700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802623"/>
            <a:ext cx="2143125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709" y="3013192"/>
            <a:ext cx="2714625" cy="1685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9" y="1336023"/>
            <a:ext cx="3076575" cy="148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7" y="4743449"/>
            <a:ext cx="284797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027" y="3001229"/>
            <a:ext cx="2857500" cy="160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6938" y="1336023"/>
            <a:ext cx="2857500" cy="1600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954" y="4727265"/>
            <a:ext cx="2847975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6832" y="4786311"/>
            <a:ext cx="3028950" cy="1514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9865" y="3088965"/>
            <a:ext cx="2781300" cy="1638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1765" y="4727265"/>
            <a:ext cx="2857500" cy="16002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43" y="2825942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1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4963" cy="4351338"/>
          </a:xfrm>
        </p:spPr>
        <p:txBody>
          <a:bodyPr>
            <a:normAutofit/>
          </a:bodyPr>
          <a:lstStyle/>
          <a:p>
            <a:r>
              <a:rPr lang="en-US" dirty="0"/>
              <a:t>Create clusters for </a:t>
            </a:r>
            <a:r>
              <a:rPr lang="en-US" i="1" dirty="0"/>
              <a:t>K</a:t>
            </a:r>
            <a:r>
              <a:rPr lang="en-US" dirty="0"/>
              <a:t> = 1, 2, … and up to a conventionally specified upper limit</a:t>
            </a:r>
          </a:p>
          <a:p>
            <a:r>
              <a:rPr lang="en-US" dirty="0"/>
              <a:t>Plot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 versus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The curve is decreasing </a:t>
            </a:r>
            <a:r>
              <a:rPr lang="en-US" i="1" dirty="0"/>
              <a:t>in theory</a:t>
            </a:r>
          </a:p>
          <a:p>
            <a:r>
              <a:rPr lang="en-US" dirty="0"/>
              <a:t>Select the </a:t>
            </a:r>
            <a:r>
              <a:rPr lang="en-US" i="1" dirty="0"/>
              <a:t>K</a:t>
            </a:r>
            <a:r>
              <a:rPr lang="en-US" dirty="0"/>
              <a:t> corresponding to the </a:t>
            </a:r>
            <a:r>
              <a:rPr lang="en-US" b="1" i="1" dirty="0"/>
              <a:t>first</a:t>
            </a:r>
            <a:r>
              <a:rPr lang="en-US" b="1" dirty="0"/>
              <a:t> </a:t>
            </a:r>
            <a:r>
              <a:rPr lang="en-US" b="1" i="1" dirty="0"/>
              <a:t>elbow</a:t>
            </a:r>
            <a:r>
              <a:rPr lang="en-US" dirty="0"/>
              <a:t> in the L-curve (e.g., 2 from the graph on the right)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2" y="1825625"/>
            <a:ext cx="41830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Many Clusters Are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74BE1-EE16-4204-B8C6-E7472066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1783993"/>
            <a:ext cx="6468692" cy="44577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58439"/>
              </p:ext>
            </p:extLst>
          </p:nvPr>
        </p:nvGraphicFramePr>
        <p:xfrm>
          <a:off x="989043" y="1783993"/>
          <a:ext cx="2379308" cy="4457700"/>
        </p:xfrm>
        <a:graphic>
          <a:graphicData uri="http://schemas.openxmlformats.org/drawingml/2006/table">
            <a:tbl>
              <a:tblPr/>
              <a:tblGrid>
                <a:gridCol w="1189654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1189654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</a:tblGrid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4258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77709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72759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46955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05030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7722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306014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4881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756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9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2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3822"/>
              </p:ext>
            </p:extLst>
          </p:nvPr>
        </p:nvGraphicFramePr>
        <p:xfrm>
          <a:off x="838200" y="1732676"/>
          <a:ext cx="3433668" cy="10287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991379"/>
            <a:ext cx="5645020" cy="44577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3D875D2-ADBA-4607-80AA-01776BFE4EA6}"/>
              </a:ext>
            </a:extLst>
          </p:cNvPr>
          <p:cNvSpPr/>
          <p:nvPr/>
        </p:nvSpPr>
        <p:spPr>
          <a:xfrm>
            <a:off x="838201" y="3573624"/>
            <a:ext cx="3433668" cy="2043405"/>
          </a:xfrm>
          <a:prstGeom prst="wedgeRoundRectCallout">
            <a:avLst>
              <a:gd name="adj1" fmla="val -11322"/>
              <a:gd name="adj2" fmla="val -85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centroid of the One-Cluster solution is basically the means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05094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795170-369C-46EB-8F6C-11119A831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72"/>
              </p:ext>
            </p:extLst>
          </p:nvPr>
        </p:nvGraphicFramePr>
        <p:xfrm>
          <a:off x="975380" y="1536376"/>
          <a:ext cx="10378417" cy="4677814"/>
        </p:xfrm>
        <a:graphic>
          <a:graphicData uri="http://schemas.openxmlformats.org/drawingml/2006/table">
            <a:tbl>
              <a:tblPr/>
              <a:tblGrid>
                <a:gridCol w="1482631">
                  <a:extLst>
                    <a:ext uri="{9D8B030D-6E8A-4147-A177-3AD203B41FA5}">
                      <a16:colId xmlns:a16="http://schemas.microsoft.com/office/drawing/2014/main" val="833669211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1050433246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2784757894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3718145531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1505784382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4061937471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1920365942"/>
                    </a:ext>
                  </a:extLst>
                </a:gridCol>
              </a:tblGrid>
              <a:tr h="1013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Distance From Centroid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54076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25/3)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116.66667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9.7222222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52011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62633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8279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54084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03771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3178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98048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12282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8.2777778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96142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8.2777778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84267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7262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34804"/>
                  </a:ext>
                </a:extLst>
              </a:tr>
              <a:tr h="281835">
                <a:tc gridSpan="5"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116.66667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9.7222222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00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02980"/>
              </p:ext>
            </p:extLst>
          </p:nvPr>
        </p:nvGraphicFramePr>
        <p:xfrm>
          <a:off x="838200" y="1732676"/>
          <a:ext cx="3433668" cy="13716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564502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E3006-E62A-436E-AE13-176EB8F6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30930"/>
              </p:ext>
            </p:extLst>
          </p:nvPr>
        </p:nvGraphicFramePr>
        <p:xfrm>
          <a:off x="838200" y="1452170"/>
          <a:ext cx="10345315" cy="4787526"/>
        </p:xfrm>
        <a:graphic>
          <a:graphicData uri="http://schemas.openxmlformats.org/drawingml/2006/table">
            <a:tbl>
              <a:tblPr/>
              <a:tblGrid>
                <a:gridCol w="835985">
                  <a:extLst>
                    <a:ext uri="{9D8B030D-6E8A-4147-A177-3AD203B41FA5}">
                      <a16:colId xmlns:a16="http://schemas.microsoft.com/office/drawing/2014/main" val="2330131286"/>
                    </a:ext>
                  </a:extLst>
                </a:gridCol>
                <a:gridCol w="835985">
                  <a:extLst>
                    <a:ext uri="{9D8B030D-6E8A-4147-A177-3AD203B41FA5}">
                      <a16:colId xmlns:a16="http://schemas.microsoft.com/office/drawing/2014/main" val="2936974043"/>
                    </a:ext>
                  </a:extLst>
                </a:gridCol>
                <a:gridCol w="1375892">
                  <a:extLst>
                    <a:ext uri="{9D8B030D-6E8A-4147-A177-3AD203B41FA5}">
                      <a16:colId xmlns:a16="http://schemas.microsoft.com/office/drawing/2014/main" val="42780147"/>
                    </a:ext>
                  </a:extLst>
                </a:gridCol>
                <a:gridCol w="1375892">
                  <a:extLst>
                    <a:ext uri="{9D8B030D-6E8A-4147-A177-3AD203B41FA5}">
                      <a16:colId xmlns:a16="http://schemas.microsoft.com/office/drawing/2014/main" val="2530645449"/>
                    </a:ext>
                  </a:extLst>
                </a:gridCol>
                <a:gridCol w="2595037">
                  <a:extLst>
                    <a:ext uri="{9D8B030D-6E8A-4147-A177-3AD203B41FA5}">
                      <a16:colId xmlns:a16="http://schemas.microsoft.com/office/drawing/2014/main" val="3351247426"/>
                    </a:ext>
                  </a:extLst>
                </a:gridCol>
                <a:gridCol w="1671970">
                  <a:extLst>
                    <a:ext uri="{9D8B030D-6E8A-4147-A177-3AD203B41FA5}">
                      <a16:colId xmlns:a16="http://schemas.microsoft.com/office/drawing/2014/main" val="104197750"/>
                    </a:ext>
                  </a:extLst>
                </a:gridCol>
                <a:gridCol w="1654554">
                  <a:extLst>
                    <a:ext uri="{9D8B030D-6E8A-4147-A177-3AD203B41FA5}">
                      <a16:colId xmlns:a16="http://schemas.microsoft.com/office/drawing/2014/main" val="4188098463"/>
                    </a:ext>
                  </a:extLst>
                </a:gridCol>
              </a:tblGrid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Distance From 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29547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02513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84567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4513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6074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5737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4513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9436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61116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08156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95318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13679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47648"/>
                  </a:ext>
                </a:extLst>
              </a:tr>
              <a:tr h="325482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0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8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275253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2752530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2AC8F0-E8BC-4442-9394-CA3C97A5B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2840"/>
              </p:ext>
            </p:extLst>
          </p:nvPr>
        </p:nvGraphicFramePr>
        <p:xfrm>
          <a:off x="844419" y="1690688"/>
          <a:ext cx="3433668" cy="17145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00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8E888F-53BA-4EE9-AC1F-FAC9E68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1306"/>
              </p:ext>
            </p:extLst>
          </p:nvPr>
        </p:nvGraphicFramePr>
        <p:xfrm>
          <a:off x="772886" y="1532068"/>
          <a:ext cx="10515599" cy="4765322"/>
        </p:xfrm>
        <a:graphic>
          <a:graphicData uri="http://schemas.openxmlformats.org/drawingml/2006/table">
            <a:tbl>
              <a:tblPr/>
              <a:tblGrid>
                <a:gridCol w="849745">
                  <a:extLst>
                    <a:ext uri="{9D8B030D-6E8A-4147-A177-3AD203B41FA5}">
                      <a16:colId xmlns:a16="http://schemas.microsoft.com/office/drawing/2014/main" val="745960288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1072226078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122797689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1752919850"/>
                    </a:ext>
                  </a:extLst>
                </a:gridCol>
                <a:gridCol w="2637752">
                  <a:extLst>
                    <a:ext uri="{9D8B030D-6E8A-4147-A177-3AD203B41FA5}">
                      <a16:colId xmlns:a16="http://schemas.microsoft.com/office/drawing/2014/main" val="862575019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1598578063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1339323759"/>
                    </a:ext>
                  </a:extLst>
                </a:gridCol>
              </a:tblGrid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Distance From 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21777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60772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0902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2548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4170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2635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4482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32179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8318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87254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3034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44961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56328"/>
                  </a:ext>
                </a:extLst>
              </a:tr>
              <a:tr h="323774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9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50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275253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1317172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54AE7-4C11-43D2-8031-7457142668BF}"/>
              </a:ext>
            </a:extLst>
          </p:cNvPr>
          <p:cNvSpPr/>
          <p:nvPr/>
        </p:nvSpPr>
        <p:spPr>
          <a:xfrm>
            <a:off x="9534331" y="1843477"/>
            <a:ext cx="1317172" cy="16561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5D48BC-C94D-4D58-B45D-EAB3FD7F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0261"/>
              </p:ext>
            </p:extLst>
          </p:nvPr>
        </p:nvGraphicFramePr>
        <p:xfrm>
          <a:off x="918532" y="1690688"/>
          <a:ext cx="3433668" cy="20574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6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9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0D4650-2D7E-45C2-9CE1-7A67EB921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35964"/>
              </p:ext>
            </p:extLst>
          </p:nvPr>
        </p:nvGraphicFramePr>
        <p:xfrm>
          <a:off x="838200" y="1480162"/>
          <a:ext cx="10515599" cy="4813513"/>
        </p:xfrm>
        <a:graphic>
          <a:graphicData uri="http://schemas.openxmlformats.org/drawingml/2006/table">
            <a:tbl>
              <a:tblPr/>
              <a:tblGrid>
                <a:gridCol w="849745">
                  <a:extLst>
                    <a:ext uri="{9D8B030D-6E8A-4147-A177-3AD203B41FA5}">
                      <a16:colId xmlns:a16="http://schemas.microsoft.com/office/drawing/2014/main" val="3370253119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623759780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2904011290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3863906478"/>
                    </a:ext>
                  </a:extLst>
                </a:gridCol>
                <a:gridCol w="2637752">
                  <a:extLst>
                    <a:ext uri="{9D8B030D-6E8A-4147-A177-3AD203B41FA5}">
                      <a16:colId xmlns:a16="http://schemas.microsoft.com/office/drawing/2014/main" val="463160276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1660613608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1024627508"/>
                    </a:ext>
                  </a:extLst>
                </a:gridCol>
              </a:tblGrid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Distance From 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918364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42706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6158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4055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12207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24360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9683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7150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90287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87530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942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07378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52850"/>
                  </a:ext>
                </a:extLst>
              </a:tr>
              <a:tr h="327481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8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Quantitatively, 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27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Physical Attributes</a:t>
            </a:r>
          </a:p>
          <a:p>
            <a:r>
              <a:rPr lang="en-US" b="1" dirty="0"/>
              <a:t>Number of Wheels?</a:t>
            </a:r>
            <a:r>
              <a:rPr lang="en-US" dirty="0"/>
              <a:t> 0, 2, 4, …</a:t>
            </a:r>
          </a:p>
          <a:p>
            <a:r>
              <a:rPr lang="en-US" b="1" dirty="0"/>
              <a:t>Presence of Wings?</a:t>
            </a:r>
            <a:r>
              <a:rPr lang="en-US" dirty="0"/>
              <a:t> 0 or 1</a:t>
            </a:r>
          </a:p>
          <a:p>
            <a:r>
              <a:rPr lang="en-US" b="1" dirty="0"/>
              <a:t>Weight?</a:t>
            </a:r>
            <a:r>
              <a:rPr lang="en-US" dirty="0"/>
              <a:t> 300 lb. (motorcycle) to Infinity</a:t>
            </a:r>
          </a:p>
          <a:p>
            <a:r>
              <a:rPr lang="en-US" b="1" dirty="0"/>
              <a:t>Top Speed?</a:t>
            </a:r>
            <a:r>
              <a:rPr lang="en-US" dirty="0"/>
              <a:t> 23 mph (cruise ship) to 17,500 mph (space shuttle)</a:t>
            </a:r>
          </a:p>
          <a:p>
            <a:r>
              <a:rPr lang="en-US" b="1" dirty="0"/>
              <a:t>Maximum Payload?</a:t>
            </a:r>
            <a:r>
              <a:rPr lang="en-US" dirty="0"/>
              <a:t> 200 lb. (motorcycle), 50 tons (space shuttle), 248 tons (747), 50,000 tons (cruise ship) to Infinity (freight train)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CF3F2-252F-49FF-8897-B82EC8CE438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chemeClr val="bg1"/>
                </a:solidFill>
              </a:rPr>
              <a:t>Socio-Economic Attributes</a:t>
            </a:r>
          </a:p>
          <a:p>
            <a:r>
              <a:rPr lang="en-US" sz="2600" b="1" dirty="0"/>
              <a:t>Number of Passengers?</a:t>
            </a:r>
            <a:r>
              <a:rPr lang="en-US" sz="2600" dirty="0"/>
              <a:t> 1, 2, 3, 4, …</a:t>
            </a:r>
          </a:p>
          <a:p>
            <a:r>
              <a:rPr lang="en-US" sz="2600" b="1" dirty="0"/>
              <a:t>Sticker Price?</a:t>
            </a:r>
            <a:r>
              <a:rPr lang="en-US" sz="2600" dirty="0"/>
              <a:t> $20,000 (car) to Infinity</a:t>
            </a:r>
          </a:p>
          <a:p>
            <a:r>
              <a:rPr lang="en-US" sz="2600" b="1" dirty="0"/>
              <a:t>Personal Ownership?</a:t>
            </a:r>
            <a:r>
              <a:rPr lang="en-US" sz="2600" dirty="0"/>
              <a:t> 0 or 1</a:t>
            </a:r>
          </a:p>
          <a:p>
            <a:r>
              <a:rPr lang="en-US" sz="2600" b="1" dirty="0"/>
              <a:t>Travel Environment?</a:t>
            </a:r>
            <a:r>
              <a:rPr lang="en-US" sz="2600" dirty="0"/>
              <a:t> Sea, Land, Air, or Space</a:t>
            </a:r>
          </a:p>
          <a:p>
            <a:r>
              <a:rPr lang="en-US" sz="2600" b="1" dirty="0"/>
              <a:t>Satisfaction of Owning The Vehicle?</a:t>
            </a:r>
            <a:r>
              <a:rPr lang="en-US" sz="2600" dirty="0"/>
              <a:t> High, Medium, and Low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Five-Clusters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1317172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1317172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54AE7-4C11-43D2-8031-7457142668BF}"/>
              </a:ext>
            </a:extLst>
          </p:cNvPr>
          <p:cNvSpPr/>
          <p:nvPr/>
        </p:nvSpPr>
        <p:spPr>
          <a:xfrm>
            <a:off x="9534331" y="1843477"/>
            <a:ext cx="1317172" cy="16561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5D48BC-C94D-4D58-B45D-EAB3FD7F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64797"/>
              </p:ext>
            </p:extLst>
          </p:nvPr>
        </p:nvGraphicFramePr>
        <p:xfrm>
          <a:off x="918532" y="1690688"/>
          <a:ext cx="3433668" cy="24003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60085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5438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D1CE4CA-23A8-4829-8925-4791DA00E960}"/>
              </a:ext>
            </a:extLst>
          </p:cNvPr>
          <p:cNvSpPr/>
          <p:nvPr/>
        </p:nvSpPr>
        <p:spPr>
          <a:xfrm>
            <a:off x="6715708" y="1852127"/>
            <a:ext cx="1317172" cy="165618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Six-Clusters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1317172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1317172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54AE7-4C11-43D2-8031-7457142668BF}"/>
              </a:ext>
            </a:extLst>
          </p:cNvPr>
          <p:cNvSpPr/>
          <p:nvPr/>
        </p:nvSpPr>
        <p:spPr>
          <a:xfrm>
            <a:off x="9547548" y="1892089"/>
            <a:ext cx="1317172" cy="76713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5D48BC-C94D-4D58-B45D-EAB3FD7F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20432"/>
              </p:ext>
            </p:extLst>
          </p:nvPr>
        </p:nvGraphicFramePr>
        <p:xfrm>
          <a:off x="918532" y="1690688"/>
          <a:ext cx="3433668" cy="27432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60085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5438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5399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D1CE4CA-23A8-4829-8925-4791DA00E960}"/>
              </a:ext>
            </a:extLst>
          </p:cNvPr>
          <p:cNvSpPr/>
          <p:nvPr/>
        </p:nvSpPr>
        <p:spPr>
          <a:xfrm>
            <a:off x="6715708" y="1852127"/>
            <a:ext cx="1317172" cy="165618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1AEC6F-C36A-4BFA-AFBF-DCFDFEB08A7F}"/>
              </a:ext>
            </a:extLst>
          </p:cNvPr>
          <p:cNvSpPr/>
          <p:nvPr/>
        </p:nvSpPr>
        <p:spPr>
          <a:xfrm>
            <a:off x="9547548" y="2725260"/>
            <a:ext cx="1317172" cy="76713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E5F39-2CD3-41FC-A6FB-A2E4BDE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82196"/>
              </p:ext>
            </p:extLst>
          </p:nvPr>
        </p:nvGraphicFramePr>
        <p:xfrm>
          <a:off x="931506" y="1690688"/>
          <a:ext cx="1042229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44">
                  <a:extLst>
                    <a:ext uri="{9D8B030D-6E8A-4147-A177-3AD203B41FA5}">
                      <a16:colId xmlns:a16="http://schemas.microsoft.com/office/drawing/2014/main" val="1532476553"/>
                    </a:ext>
                  </a:extLst>
                </a:gridCol>
                <a:gridCol w="3822725">
                  <a:extLst>
                    <a:ext uri="{9D8B030D-6E8A-4147-A177-3AD203B41FA5}">
                      <a16:colId xmlns:a16="http://schemas.microsoft.com/office/drawing/2014/main" val="1125901013"/>
                    </a:ext>
                  </a:extLst>
                </a:gridCol>
                <a:gridCol w="3822725">
                  <a:extLst>
                    <a:ext uri="{9D8B030D-6E8A-4147-A177-3AD203B41FA5}">
                      <a16:colId xmlns:a16="http://schemas.microsoft.com/office/drawing/2014/main" val="914344644"/>
                    </a:ext>
                  </a:extLst>
                </a:gridCol>
              </a:tblGrid>
              <a:tr h="503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Within-Cluster Sum of Squares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Elbow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169082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116.6667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9.7222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107448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21520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9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83207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304535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80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74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Within-Cluster-SS versus Elbow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C379-EE0E-4BB8-AF42-EC063B73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19" y="1721965"/>
            <a:ext cx="5272466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9EBA5-49D9-4AFE-9DCE-F7128F0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" y="1721965"/>
            <a:ext cx="5409912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A6283-1CD9-4059-AE24-B895326F4E90}"/>
              </a:ext>
            </a:extLst>
          </p:cNvPr>
          <p:cNvSpPr txBox="1"/>
          <p:nvPr/>
        </p:nvSpPr>
        <p:spPr>
          <a:xfrm>
            <a:off x="528670" y="5617029"/>
            <a:ext cx="109972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elbow is the point where the slope changes substantially.  We can spot that point easier in the Elbow chart.</a:t>
            </a:r>
          </a:p>
        </p:txBody>
      </p:sp>
    </p:spTree>
    <p:extLst>
      <p:ext uri="{BB962C8B-B14F-4D97-AF65-F5344CB8AC3E}">
        <p14:creationId xmlns:p14="http://schemas.microsoft.com/office/powerpoint/2010/main" val="4025072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60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Ideally, observations within a cluster should be close together but they should be far away from other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8" name="Picture 4" descr="Image result for convergence">
            <a:extLst>
              <a:ext uri="{FF2B5EF4-FFF2-40B4-BE49-F238E27FC236}">
                <a16:creationId xmlns:a16="http://schemas.microsoft.com/office/drawing/2014/main" id="{A5CDB9F8-9C6D-4B26-9A54-FFCA974D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31" y="2679902"/>
            <a:ext cx="2743200" cy="25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convergence">
            <a:extLst>
              <a:ext uri="{FF2B5EF4-FFF2-40B4-BE49-F238E27FC236}">
                <a16:creationId xmlns:a16="http://schemas.microsoft.com/office/drawing/2014/main" id="{F4933DAC-531D-4EFC-A535-AF4D5C40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21" y="2441779"/>
            <a:ext cx="3657600" cy="3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convergence">
            <a:extLst>
              <a:ext uri="{FF2B5EF4-FFF2-40B4-BE49-F238E27FC236}">
                <a16:creationId xmlns:a16="http://schemas.microsoft.com/office/drawing/2014/main" id="{F49C0830-6FE6-4F23-9E32-8F95F707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00" y="5751541"/>
            <a:ext cx="914400" cy="83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8747E54F-493C-4FAA-9974-35BA75E6AA5D}"/>
              </a:ext>
            </a:extLst>
          </p:cNvPr>
          <p:cNvSpPr/>
          <p:nvPr/>
        </p:nvSpPr>
        <p:spPr>
          <a:xfrm rot="2176904">
            <a:off x="3634885" y="4927317"/>
            <a:ext cx="1955325" cy="75547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C299479-13AF-4491-B3F1-BA246198940F}"/>
              </a:ext>
            </a:extLst>
          </p:cNvPr>
          <p:cNvSpPr/>
          <p:nvPr/>
        </p:nvSpPr>
        <p:spPr>
          <a:xfrm rot="298586">
            <a:off x="4005526" y="3508766"/>
            <a:ext cx="3443620" cy="75547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5FAAE23-E96D-46BE-AA62-BB41C3173CDD}"/>
              </a:ext>
            </a:extLst>
          </p:cNvPr>
          <p:cNvSpPr/>
          <p:nvPr/>
        </p:nvSpPr>
        <p:spPr>
          <a:xfrm rot="20379717">
            <a:off x="6182097" y="5369998"/>
            <a:ext cx="1977209" cy="75547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2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888559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observations in the same cluster.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definition.</a:t>
                </a:r>
              </a:p>
              <a:p>
                <a:r>
                  <a:rPr lang="en-US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indicates how compact a cluster 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8885598" cy="4351338"/>
              </a:xfrm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4" descr="Image result for convergence">
            <a:extLst>
              <a:ext uri="{FF2B5EF4-FFF2-40B4-BE49-F238E27FC236}">
                <a16:creationId xmlns:a16="http://schemas.microsoft.com/office/drawing/2014/main" id="{8FA4EA51-BE59-4EAD-8544-EA252983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49" y="3282603"/>
            <a:ext cx="3200400" cy="29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15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Finally,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which is the average distance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its </a:t>
                </a:r>
                <a:r>
                  <a:rPr lang="en-US" i="1" dirty="0"/>
                  <a:t>nearest neighboring</a:t>
                </a:r>
                <a:r>
                  <a:rPr lang="en-US" dirty="0"/>
                  <a:t> cluster.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2" name="Picture 4" descr="Image result for convergence">
            <a:extLst>
              <a:ext uri="{FF2B5EF4-FFF2-40B4-BE49-F238E27FC236}">
                <a16:creationId xmlns:a16="http://schemas.microsoft.com/office/drawing/2014/main" id="{0AEBEBB8-A4C3-42DB-86E7-F767BA90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2" y="4151793"/>
            <a:ext cx="2486511" cy="22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onvergence">
            <a:extLst>
              <a:ext uri="{FF2B5EF4-FFF2-40B4-BE49-F238E27FC236}">
                <a16:creationId xmlns:a16="http://schemas.microsoft.com/office/drawing/2014/main" id="{1EA687AB-1FD6-40E8-BF1E-36739438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37" y="4375210"/>
            <a:ext cx="1934235" cy="1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onvergence">
            <a:extLst>
              <a:ext uri="{FF2B5EF4-FFF2-40B4-BE49-F238E27FC236}">
                <a16:creationId xmlns:a16="http://schemas.microsoft.com/office/drawing/2014/main" id="{ED2D3D62-A7B4-4803-8224-9558025C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16" y="6017759"/>
            <a:ext cx="834272" cy="7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E9195D2-F581-41A0-A0A9-3974B95AADDB}"/>
              </a:ext>
            </a:extLst>
          </p:cNvPr>
          <p:cNvSpPr/>
          <p:nvPr/>
        </p:nvSpPr>
        <p:spPr>
          <a:xfrm rot="1445593">
            <a:off x="3514306" y="5730037"/>
            <a:ext cx="1324692" cy="56801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62F60A2-F805-4ECD-B6B9-AB217F43B12F}"/>
              </a:ext>
            </a:extLst>
          </p:cNvPr>
          <p:cNvSpPr/>
          <p:nvPr/>
        </p:nvSpPr>
        <p:spPr>
          <a:xfrm rot="20964513">
            <a:off x="5688099" y="5758751"/>
            <a:ext cx="3842015" cy="56801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9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Silhouette width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Silhouette Index of a clustering result is the average of the Silhouette width of all observations.</a:t>
                </a:r>
              </a:p>
              <a:p>
                <a:r>
                  <a:rPr lang="en-US" dirty="0"/>
                  <a:t>The Silhouette Index is undefined when there is only one cluster.</a:t>
                </a:r>
              </a:p>
              <a:p>
                <a:r>
                  <a:rPr lang="en-US" dirty="0"/>
                  <a:t>The Silhouette Index has a range of [-1, 1].</a:t>
                </a:r>
              </a:p>
              <a:p>
                <a:pPr lvl="1"/>
                <a:r>
                  <a:rPr lang="en-US" dirty="0"/>
                  <a:t>A larger value is better</a:t>
                </a:r>
              </a:p>
              <a:p>
                <a:pPr lvl="1"/>
                <a:r>
                  <a:rPr lang="en-US" dirty="0"/>
                  <a:t>+1 indicates a perfect clustering result</a:t>
                </a:r>
              </a:p>
              <a:p>
                <a:pPr lvl="1"/>
                <a:r>
                  <a:rPr lang="en-US" dirty="0"/>
                  <a:t>-1 indicates the worst clustering result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9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32676"/>
          <a:ext cx="3433668" cy="13716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564502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BB22E0-2502-4035-9EB2-FB93CD04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10971"/>
              </p:ext>
            </p:extLst>
          </p:nvPr>
        </p:nvGraphicFramePr>
        <p:xfrm>
          <a:off x="960592" y="1440974"/>
          <a:ext cx="10393206" cy="4260035"/>
        </p:xfrm>
        <a:graphic>
          <a:graphicData uri="http://schemas.openxmlformats.org/drawingml/2006/table">
            <a:tbl>
              <a:tblPr/>
              <a:tblGrid>
                <a:gridCol w="905397">
                  <a:extLst>
                    <a:ext uri="{9D8B030D-6E8A-4147-A177-3AD203B41FA5}">
                      <a16:colId xmlns:a16="http://schemas.microsoft.com/office/drawing/2014/main" val="708968805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2502082486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3697174038"/>
                    </a:ext>
                  </a:extLst>
                </a:gridCol>
                <a:gridCol w="2556066">
                  <a:extLst>
                    <a:ext uri="{9D8B030D-6E8A-4147-A177-3AD203B41FA5}">
                      <a16:colId xmlns:a16="http://schemas.microsoft.com/office/drawing/2014/main" val="1960635475"/>
                    </a:ext>
                  </a:extLst>
                </a:gridCol>
                <a:gridCol w="2397967">
                  <a:extLst>
                    <a:ext uri="{9D8B030D-6E8A-4147-A177-3AD203B41FA5}">
                      <a16:colId xmlns:a16="http://schemas.microsoft.com/office/drawing/2014/main" val="4258535719"/>
                    </a:ext>
                  </a:extLst>
                </a:gridCol>
                <a:gridCol w="2722982">
                  <a:extLst>
                    <a:ext uri="{9D8B030D-6E8A-4147-A177-3AD203B41FA5}">
                      <a16:colId xmlns:a16="http://schemas.microsoft.com/office/drawing/2014/main" val="2658767246"/>
                    </a:ext>
                  </a:extLst>
                </a:gridCol>
              </a:tblGrid>
              <a:tr h="32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 from (2,11)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912659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27.6251184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(8 – 1) gives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3.94644548572608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9459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8433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7343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0397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6114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601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4.472135955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7503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6.32455532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626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6.041522987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26.90733106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4 gives </a:t>
                      </a:r>
                    </a:p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6.72683276517717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4830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6.519202405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716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7.38241153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6793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6.964194139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97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By Common Sense 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9" y="1849972"/>
            <a:ext cx="1717288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44" y="3464404"/>
            <a:ext cx="918482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244" y="3464404"/>
            <a:ext cx="1472339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654" y="1312856"/>
            <a:ext cx="1893277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73" y="5508501"/>
            <a:ext cx="162741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502" y="2512089"/>
            <a:ext cx="1632857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088" y="1849972"/>
            <a:ext cx="1632857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2540" y="5508501"/>
            <a:ext cx="1627414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7447" y="4378804"/>
            <a:ext cx="18288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9631" y="1312896"/>
            <a:ext cx="1552353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9008" y="5135598"/>
            <a:ext cx="1632857" cy="9144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2" y="5135598"/>
            <a:ext cx="10928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33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BB22E0-2502-4035-9EB2-FB93CD04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32335"/>
              </p:ext>
            </p:extLst>
          </p:nvPr>
        </p:nvGraphicFramePr>
        <p:xfrm>
          <a:off x="960592" y="1440974"/>
          <a:ext cx="10393206" cy="4260035"/>
        </p:xfrm>
        <a:graphic>
          <a:graphicData uri="http://schemas.openxmlformats.org/drawingml/2006/table">
            <a:tbl>
              <a:tblPr/>
              <a:tblGrid>
                <a:gridCol w="905397">
                  <a:extLst>
                    <a:ext uri="{9D8B030D-6E8A-4147-A177-3AD203B41FA5}">
                      <a16:colId xmlns:a16="http://schemas.microsoft.com/office/drawing/2014/main" val="708968805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2502082486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3697174038"/>
                    </a:ext>
                  </a:extLst>
                </a:gridCol>
                <a:gridCol w="2556066">
                  <a:extLst>
                    <a:ext uri="{9D8B030D-6E8A-4147-A177-3AD203B41FA5}">
                      <a16:colId xmlns:a16="http://schemas.microsoft.com/office/drawing/2014/main" val="1960635475"/>
                    </a:ext>
                  </a:extLst>
                </a:gridCol>
                <a:gridCol w="2397967">
                  <a:extLst>
                    <a:ext uri="{9D8B030D-6E8A-4147-A177-3AD203B41FA5}">
                      <a16:colId xmlns:a16="http://schemas.microsoft.com/office/drawing/2014/main" val="4258535719"/>
                    </a:ext>
                  </a:extLst>
                </a:gridCol>
                <a:gridCol w="2722982">
                  <a:extLst>
                    <a:ext uri="{9D8B030D-6E8A-4147-A177-3AD203B41FA5}">
                      <a16:colId xmlns:a16="http://schemas.microsoft.com/office/drawing/2014/main" val="2658767246"/>
                    </a:ext>
                  </a:extLst>
                </a:gridCol>
              </a:tblGrid>
              <a:tr h="32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 from (4.5, 5.5)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912659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6.041522987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40.37861359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8 gives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5.047326698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9459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5.522680509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8433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4.301162634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7343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3.535533906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0397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5.700877125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6114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6.519202405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601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3.807886553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7503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4.949747468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626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3.414213562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(4 – 1) gives </a:t>
                      </a:r>
                    </a:p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1.138071187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4830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716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1.414213562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6793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27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B447FC-DCCC-4FEA-81BA-FF8821D05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41787"/>
              </p:ext>
            </p:extLst>
          </p:nvPr>
        </p:nvGraphicFramePr>
        <p:xfrm>
          <a:off x="922176" y="1690688"/>
          <a:ext cx="10515601" cy="4542165"/>
        </p:xfrm>
        <a:graphic>
          <a:graphicData uri="http://schemas.openxmlformats.org/drawingml/2006/table">
            <a:tbl>
              <a:tblPr/>
              <a:tblGrid>
                <a:gridCol w="898130">
                  <a:extLst>
                    <a:ext uri="{9D8B030D-6E8A-4147-A177-3AD203B41FA5}">
                      <a16:colId xmlns:a16="http://schemas.microsoft.com/office/drawing/2014/main" val="1075187821"/>
                    </a:ext>
                  </a:extLst>
                </a:gridCol>
                <a:gridCol w="898130">
                  <a:extLst>
                    <a:ext uri="{9D8B030D-6E8A-4147-A177-3AD203B41FA5}">
                      <a16:colId xmlns:a16="http://schemas.microsoft.com/office/drawing/2014/main" val="2277651036"/>
                    </a:ext>
                  </a:extLst>
                </a:gridCol>
                <a:gridCol w="898130">
                  <a:extLst>
                    <a:ext uri="{9D8B030D-6E8A-4147-A177-3AD203B41FA5}">
                      <a16:colId xmlns:a16="http://schemas.microsoft.com/office/drawing/2014/main" val="1217395978"/>
                    </a:ext>
                  </a:extLst>
                </a:gridCol>
                <a:gridCol w="2675677">
                  <a:extLst>
                    <a:ext uri="{9D8B030D-6E8A-4147-A177-3AD203B41FA5}">
                      <a16:colId xmlns:a16="http://schemas.microsoft.com/office/drawing/2014/main" val="600799643"/>
                    </a:ext>
                  </a:extLst>
                </a:gridCol>
                <a:gridCol w="2376301">
                  <a:extLst>
                    <a:ext uri="{9D8B030D-6E8A-4147-A177-3AD203B41FA5}">
                      <a16:colId xmlns:a16="http://schemas.microsoft.com/office/drawing/2014/main" val="4246957242"/>
                    </a:ext>
                  </a:extLst>
                </a:gridCol>
                <a:gridCol w="2769233">
                  <a:extLst>
                    <a:ext uri="{9D8B030D-6E8A-4147-A177-3AD203B41FA5}">
                      <a16:colId xmlns:a16="http://schemas.microsoft.com/office/drawing/2014/main" val="2991319830"/>
                    </a:ext>
                  </a:extLst>
                </a:gridCol>
              </a:tblGrid>
              <a:tr h="302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418" marR="6418" marT="6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418" marR="6418" marT="6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6418" marR="6418" marT="6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a_ij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b_ij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s_ij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03827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6.726832765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0.413327843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74924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6.103398018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0.528857528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67763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5.024900574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0.214622175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988054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4.15363238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0.307697512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653299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6.103398018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0.528857528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49919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6.726832765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0.413327843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46849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4.15363238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0.307697512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21287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5.024900574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0.214622175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47812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5.047326698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0.774520007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19008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5.047326698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0.774520007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768391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5.95705517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0.808954063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29636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5.95705517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0.808954063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66854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7486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 Value =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0.507996521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264143"/>
                  </a:ext>
                </a:extLst>
              </a:tr>
            </a:tbl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F1404EB-CCDB-4BEB-A199-BC9296F6CB28}"/>
              </a:ext>
            </a:extLst>
          </p:cNvPr>
          <p:cNvSpPr/>
          <p:nvPr/>
        </p:nvSpPr>
        <p:spPr>
          <a:xfrm>
            <a:off x="922176" y="5891753"/>
            <a:ext cx="5173824" cy="829558"/>
          </a:xfrm>
          <a:prstGeom prst="wedgeRoundRectCallout">
            <a:avLst>
              <a:gd name="adj1" fmla="val 24717"/>
              <a:gd name="adj2" fmla="val -76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 has smaller </a:t>
            </a:r>
            <a:r>
              <a:rPr lang="en-US" dirty="0" err="1"/>
              <a:t>a_ij</a:t>
            </a:r>
            <a:r>
              <a:rPr lang="en-US" dirty="0"/>
              <a:t> values than Cluster 0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Cluster 1 is more compact than Cluster 0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AD1940E-2047-46A1-94B8-C35DFFBA141D}"/>
              </a:ext>
            </a:extLst>
          </p:cNvPr>
          <p:cNvSpPr/>
          <p:nvPr/>
        </p:nvSpPr>
        <p:spPr>
          <a:xfrm>
            <a:off x="6599076" y="530325"/>
            <a:ext cx="4838701" cy="829558"/>
          </a:xfrm>
          <a:prstGeom prst="wedgeRoundRectCallout">
            <a:avLst>
              <a:gd name="adj1" fmla="val -27495"/>
              <a:gd name="adj2" fmla="val 81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</a:t>
            </a:r>
            <a:r>
              <a:rPr lang="en-US" dirty="0" err="1"/>
              <a:t>b_ij</a:t>
            </a:r>
            <a:r>
              <a:rPr lang="en-US" dirty="0"/>
              <a:t> values in Cluster 1 are less than that in Cluster 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Cluster 0 may be divided</a:t>
            </a:r>
          </a:p>
        </p:txBody>
      </p:sp>
    </p:spTree>
    <p:extLst>
      <p:ext uri="{BB962C8B-B14F-4D97-AF65-F5344CB8AC3E}">
        <p14:creationId xmlns:p14="http://schemas.microsoft.com/office/powerpoint/2010/main" val="1599946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err="1">
                <a:solidFill>
                  <a:schemeClr val="bg1"/>
                </a:solidFill>
              </a:rPr>
              <a:t>Calinski-Harabasz</a:t>
            </a:r>
            <a:r>
              <a:rPr lang="en-US" b="1" dirty="0">
                <a:solidFill>
                  <a:schemeClr val="bg1"/>
                </a:solidFill>
              </a:rPr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604"/>
                <a:ext cx="52578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Within-Cluster Squared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𝑊𝐶𝑆𝐷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Between-Cluster Squared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𝐵𝐶𝑆𝐷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604"/>
                <a:ext cx="5257800" cy="4351338"/>
              </a:xfrm>
              <a:blipFill>
                <a:blip r:embed="rId2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97808B2-00CD-4A26-ADC2-70DB7202D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7199" y="1590604"/>
                <a:ext cx="5330536" cy="482614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i="1" dirty="0"/>
                  <a:t>WCSD</a:t>
                </a:r>
                <a:r>
                  <a:rPr lang="en-US" sz="2400" dirty="0"/>
                  <a:t> measures cluster compactness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i="1" dirty="0"/>
                  <a:t>BCSD</a:t>
                </a:r>
                <a:r>
                  <a:rPr lang="en-US" sz="2400" dirty="0"/>
                  <a:t> measures cluster separation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dirty="0" err="1"/>
                  <a:t>Calinski-Harabasz</a:t>
                </a:r>
                <a:r>
                  <a:rPr lang="en-US" sz="2400" dirty="0"/>
                  <a:t> Score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𝐵𝐶𝑆𝐷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𝑊𝐶𝑆𝐷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dirty="0"/>
                  <a:t>Also known as Variance Ratio Criterion (VRC)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dirty="0"/>
                  <a:t>Large </a:t>
                </a:r>
                <a:r>
                  <a:rPr lang="en-US" sz="2400" dirty="0" err="1"/>
                  <a:t>Calinski-Harabasz</a:t>
                </a:r>
                <a:r>
                  <a:rPr lang="en-US" sz="2400" dirty="0"/>
                  <a:t> Score indicates that the clusters are well separated.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97808B2-00CD-4A26-ADC2-70DB7202D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99" y="1590604"/>
                <a:ext cx="5330536" cy="4826145"/>
              </a:xfrm>
              <a:prstGeom prst="rect">
                <a:avLst/>
              </a:prstGeom>
              <a:blipFill>
                <a:blip r:embed="rId3"/>
                <a:stretch>
                  <a:fillRect l="-1602" t="-1010" r="-10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127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Davies-Bouldin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F7A74A67-01BF-49C4-A01C-61CBD7A9BC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738" y="1690688"/>
                <a:ext cx="5185064" cy="482614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Intra-Cluster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/>
                  <a:t>Inter-Cluster Distance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F7A74A67-01BF-49C4-A01C-61CBD7A9B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38" y="1690688"/>
                <a:ext cx="5185064" cy="4826145"/>
              </a:xfrm>
              <a:prstGeom prst="rect">
                <a:avLst/>
              </a:prstGeom>
              <a:blipFill>
                <a:blip r:embed="rId2"/>
                <a:stretch>
                  <a:fillRect l="-2118" t="-11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0C904CE6-CA37-41B6-9E45-60CBCFFD7B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7200" y="1584083"/>
                <a:ext cx="5330536" cy="482614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Davies-Bouldin Index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Small Davies-Bouldin Index indicates the clusters are compact and cluster centers are far away.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0C904CE6-CA37-41B6-9E45-60CBCFFD7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00" y="1584083"/>
                <a:ext cx="5330536" cy="4826145"/>
              </a:xfrm>
              <a:prstGeom prst="rect">
                <a:avLst/>
              </a:prstGeom>
              <a:blipFill>
                <a:blip r:embed="rId3"/>
                <a:stretch>
                  <a:fillRect l="-2059" t="-1263" r="-3661" b="-101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13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E5F39-2CD3-41FC-A6FB-A2E4BDE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00855"/>
              </p:ext>
            </p:extLst>
          </p:nvPr>
        </p:nvGraphicFramePr>
        <p:xfrm>
          <a:off x="931506" y="1690688"/>
          <a:ext cx="10422291" cy="420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86">
                  <a:extLst>
                    <a:ext uri="{9D8B030D-6E8A-4147-A177-3AD203B41FA5}">
                      <a16:colId xmlns:a16="http://schemas.microsoft.com/office/drawing/2014/main" val="1532476553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125901013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914344644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010302608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299875516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147862447"/>
                    </a:ext>
                  </a:extLst>
                </a:gridCol>
              </a:tblGrid>
              <a:tr h="50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Within-Cluster Sum of Squares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Elbow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Silhouette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Calinski-Harabasz</a:t>
                      </a:r>
                      <a:r>
                        <a:rPr lang="en-US" sz="2000" dirty="0"/>
                        <a:t>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Davies-Bouldin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169082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116.6667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9.7222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Undefined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107448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0.5080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13.3333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0.5991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21520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0.5515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24.6667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0.6027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9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0.4025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19.5556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83207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0.3715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18.6667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0.8670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304535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0.3119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16.3000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0.7049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80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739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Elbow Value versus Silhouette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C379-EE0E-4BB8-AF42-EC063B73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0" y="1825058"/>
            <a:ext cx="5272466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A6283-1CD9-4059-AE24-B895326F4E90}"/>
              </a:ext>
            </a:extLst>
          </p:cNvPr>
          <p:cNvSpPr txBox="1"/>
          <p:nvPr/>
        </p:nvSpPr>
        <p:spPr>
          <a:xfrm>
            <a:off x="528670" y="5617029"/>
            <a:ext cx="109972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 for noisy data, both the Elbow Chart and the Silhouette Chart will conclude the same “number of clusters”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7AC2-15AB-4904-AD8E-476DFDC7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45" y="1825058"/>
            <a:ext cx="5472440" cy="3657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10870AA-3FD4-48CE-A45E-D2067391ED6E}"/>
              </a:ext>
            </a:extLst>
          </p:cNvPr>
          <p:cNvSpPr/>
          <p:nvPr/>
        </p:nvSpPr>
        <p:spPr>
          <a:xfrm>
            <a:off x="2789853" y="4170784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7E554D-3BDE-4A08-967E-97F4314FCFD8}"/>
              </a:ext>
            </a:extLst>
          </p:cNvPr>
          <p:cNvSpPr/>
          <p:nvPr/>
        </p:nvSpPr>
        <p:spPr>
          <a:xfrm>
            <a:off x="8374094" y="1869201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865F4-9E58-4F88-965B-E03D986AC55A}"/>
              </a:ext>
            </a:extLst>
          </p:cNvPr>
          <p:cNvSpPr/>
          <p:nvPr/>
        </p:nvSpPr>
        <p:spPr>
          <a:xfrm>
            <a:off x="5375377" y="6260068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Toy KMeans.py</a:t>
            </a:r>
          </a:p>
        </p:txBody>
      </p:sp>
    </p:spTree>
    <p:extLst>
      <p:ext uri="{BB962C8B-B14F-4D97-AF65-F5344CB8AC3E}">
        <p14:creationId xmlns:p14="http://schemas.microsoft.com/office/powerpoint/2010/main" val="2244672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44131C-0279-495C-91C7-4267FCE0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45" y="1595535"/>
            <a:ext cx="547244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D1DC8-5377-4826-AA46-34536308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5" y="1595535"/>
            <a:ext cx="5332836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Calinski-Harabasz</a:t>
            </a:r>
            <a:r>
              <a:rPr lang="en-US" b="1" dirty="0">
                <a:solidFill>
                  <a:schemeClr val="bg1"/>
                </a:solidFill>
              </a:rPr>
              <a:t> Score, Davies-Bouldin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A6283-1CD9-4059-AE24-B895326F4E90}"/>
              </a:ext>
            </a:extLst>
          </p:cNvPr>
          <p:cNvSpPr txBox="1"/>
          <p:nvPr/>
        </p:nvSpPr>
        <p:spPr>
          <a:xfrm>
            <a:off x="528670" y="5617029"/>
            <a:ext cx="109972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Calinski-Harabasz</a:t>
            </a:r>
            <a:r>
              <a:rPr lang="en-US" dirty="0"/>
              <a:t> Score suggests three clusters</a:t>
            </a:r>
          </a:p>
          <a:p>
            <a:pPr algn="ctr"/>
            <a:r>
              <a:rPr lang="en-US" dirty="0"/>
              <a:t>Although Davies-Bouldin Index suggests two clusters, this index is close to that of the three clusters.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0870AA-3FD4-48CE-A45E-D2067391ED6E}"/>
              </a:ext>
            </a:extLst>
          </p:cNvPr>
          <p:cNvSpPr/>
          <p:nvPr/>
        </p:nvSpPr>
        <p:spPr>
          <a:xfrm>
            <a:off x="2799184" y="1681358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7E554D-3BDE-4A08-967E-97F4314FCFD8}"/>
              </a:ext>
            </a:extLst>
          </p:cNvPr>
          <p:cNvSpPr/>
          <p:nvPr/>
        </p:nvSpPr>
        <p:spPr>
          <a:xfrm>
            <a:off x="7525654" y="4356623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865F4-9E58-4F88-965B-E03D986AC55A}"/>
              </a:ext>
            </a:extLst>
          </p:cNvPr>
          <p:cNvSpPr/>
          <p:nvPr/>
        </p:nvSpPr>
        <p:spPr>
          <a:xfrm>
            <a:off x="5375377" y="6260068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Toy KMeans.py</a:t>
            </a:r>
          </a:p>
        </p:txBody>
      </p:sp>
    </p:spTree>
    <p:extLst>
      <p:ext uri="{BB962C8B-B14F-4D97-AF65-F5344CB8AC3E}">
        <p14:creationId xmlns:p14="http://schemas.microsoft.com/office/powerpoint/2010/main" val="3019494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61D256-6D67-410B-991F-B66AE9285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192313"/>
              </p:ext>
            </p:extLst>
          </p:nvPr>
        </p:nvGraphicFramePr>
        <p:xfrm>
          <a:off x="838200" y="2055813"/>
          <a:ext cx="4337050" cy="375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D798F-4639-4C3F-B6DC-DE034E86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6022"/>
              </p:ext>
            </p:extLst>
          </p:nvPr>
        </p:nvGraphicFramePr>
        <p:xfrm>
          <a:off x="5371267" y="1883360"/>
          <a:ext cx="6690767" cy="4351346"/>
        </p:xfrm>
        <a:graphic>
          <a:graphicData uri="http://schemas.openxmlformats.org/drawingml/2006/table">
            <a:tbl>
              <a:tblPr/>
              <a:tblGrid>
                <a:gridCol w="888052">
                  <a:extLst>
                    <a:ext uri="{9D8B030D-6E8A-4147-A177-3AD203B41FA5}">
                      <a16:colId xmlns:a16="http://schemas.microsoft.com/office/drawing/2014/main" val="3132586390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1250003083"/>
                    </a:ext>
                  </a:extLst>
                </a:gridCol>
                <a:gridCol w="701093">
                  <a:extLst>
                    <a:ext uri="{9D8B030D-6E8A-4147-A177-3AD203B41FA5}">
                      <a16:colId xmlns:a16="http://schemas.microsoft.com/office/drawing/2014/main" val="2028185446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904814646"/>
                    </a:ext>
                  </a:extLst>
                </a:gridCol>
                <a:gridCol w="189296">
                  <a:extLst>
                    <a:ext uri="{9D8B030D-6E8A-4147-A177-3AD203B41FA5}">
                      <a16:colId xmlns:a16="http://schemas.microsoft.com/office/drawing/2014/main" val="2740376340"/>
                    </a:ext>
                  </a:extLst>
                </a:gridCol>
                <a:gridCol w="869355">
                  <a:extLst>
                    <a:ext uri="{9D8B030D-6E8A-4147-A177-3AD203B41FA5}">
                      <a16:colId xmlns:a16="http://schemas.microsoft.com/office/drawing/2014/main" val="790466292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2816302195"/>
                    </a:ext>
                  </a:extLst>
                </a:gridCol>
                <a:gridCol w="691745">
                  <a:extLst>
                    <a:ext uri="{9D8B030D-6E8A-4147-A177-3AD203B41FA5}">
                      <a16:colId xmlns:a16="http://schemas.microsoft.com/office/drawing/2014/main" val="1944907811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434667067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114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Rock, 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016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Albuquerque, 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626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Louisville, 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965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Baltimore, 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28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Billings, 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869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Birmingham, 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Milwaukee, 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007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Boise, 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Minneapolis, 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Boston, 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754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Orleans, 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840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816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Norfolk, 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427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City, 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560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Cheyenne, 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Omaha, 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295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175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618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68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03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853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Moines, 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624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Detroit, 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City, 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97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682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Fargo, 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748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City, 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16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Hartford, 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933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3240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Indianapolis, 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96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Seattle, 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9511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930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Wichita, 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609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4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00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8BD69-D517-4115-A504-3B693666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54704"/>
              </p:ext>
            </p:extLst>
          </p:nvPr>
        </p:nvGraphicFramePr>
        <p:xfrm>
          <a:off x="998913" y="1421491"/>
          <a:ext cx="3610794" cy="4815840"/>
        </p:xfrm>
        <a:graphic>
          <a:graphicData uri="http://schemas.openxmlformats.org/drawingml/2006/table">
            <a:tbl>
              <a:tblPr/>
              <a:tblGrid>
                <a:gridCol w="1668873">
                  <a:extLst>
                    <a:ext uri="{9D8B030D-6E8A-4147-A177-3AD203B41FA5}">
                      <a16:colId xmlns:a16="http://schemas.microsoft.com/office/drawing/2014/main" val="3686412905"/>
                    </a:ext>
                  </a:extLst>
                </a:gridCol>
                <a:gridCol w="1941921">
                  <a:extLst>
                    <a:ext uri="{9D8B030D-6E8A-4147-A177-3AD203B41FA5}">
                      <a16:colId xmlns:a16="http://schemas.microsoft.com/office/drawing/2014/main" val="710600721"/>
                    </a:ext>
                  </a:extLst>
                </a:gridCol>
              </a:tblGrid>
              <a:tr h="334157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8238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955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13367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80879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284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2984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786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37171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808282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0757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238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8125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4500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796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3205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3895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2" y="1957131"/>
            <a:ext cx="6761050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7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70" y="3553302"/>
            <a:ext cx="4828902" cy="256032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EE98E-D385-4FC5-AA64-A7D9CF86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48279"/>
              </p:ext>
            </p:extLst>
          </p:nvPr>
        </p:nvGraphicFramePr>
        <p:xfrm>
          <a:off x="933450" y="1519238"/>
          <a:ext cx="5863589" cy="4694730"/>
        </p:xfrm>
        <a:graphic>
          <a:graphicData uri="http://schemas.openxmlformats.org/drawingml/2006/table">
            <a:tbl>
              <a:tblPr/>
              <a:tblGrid>
                <a:gridCol w="1481167">
                  <a:extLst>
                    <a:ext uri="{9D8B030D-6E8A-4147-A177-3AD203B41FA5}">
                      <a16:colId xmlns:a16="http://schemas.microsoft.com/office/drawing/2014/main" val="782705730"/>
                    </a:ext>
                  </a:extLst>
                </a:gridCol>
                <a:gridCol w="1236851">
                  <a:extLst>
                    <a:ext uri="{9D8B030D-6E8A-4147-A177-3AD203B41FA5}">
                      <a16:colId xmlns:a16="http://schemas.microsoft.com/office/drawing/2014/main" val="2502854519"/>
                    </a:ext>
                  </a:extLst>
                </a:gridCol>
                <a:gridCol w="1488221">
                  <a:extLst>
                    <a:ext uri="{9D8B030D-6E8A-4147-A177-3AD203B41FA5}">
                      <a16:colId xmlns:a16="http://schemas.microsoft.com/office/drawing/2014/main" val="3952405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75814256"/>
                    </a:ext>
                  </a:extLst>
                </a:gridCol>
              </a:tblGrid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45064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5942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-96136.05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215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-84996.31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11139.74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9800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-30644.94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54351.38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1911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-12139.48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87247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-16968.26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-4828.78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8696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-7033.29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8190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6094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-5872.61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2826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7130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-2020.07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266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-5700.22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5536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3362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692002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-2059.48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78912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7EE7912B-B9B7-42E2-88A0-6429E72B834A}"/>
              </a:ext>
            </a:extLst>
          </p:cNvPr>
          <p:cNvSpPr/>
          <p:nvPr/>
        </p:nvSpPr>
        <p:spPr>
          <a:xfrm>
            <a:off x="6938762" y="2606040"/>
            <a:ext cx="4828902" cy="8229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Largest Acceleration (i.e., change of slope)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7EA9C-9724-45B8-A93B-1FBAE9AB0FF5}"/>
              </a:ext>
            </a:extLst>
          </p:cNvPr>
          <p:cNvSpPr/>
          <p:nvPr/>
        </p:nvSpPr>
        <p:spPr>
          <a:xfrm>
            <a:off x="8748076" y="5099901"/>
            <a:ext cx="141402" cy="188536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Motivation</a:t>
            </a:r>
            <a:r>
              <a:rPr lang="en-US" dirty="0"/>
              <a:t>: Consider the observations come from multiple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Objective</a:t>
            </a:r>
            <a:r>
              <a:rPr lang="en-US" dirty="0"/>
              <a:t>: Discover and identify clusters among observations</a:t>
            </a:r>
          </a:p>
          <a:p>
            <a:pPr lvl="1"/>
            <a:r>
              <a:rPr lang="en-US" dirty="0"/>
              <a:t>Objects within the same cluster are as </a:t>
            </a:r>
            <a:r>
              <a:rPr lang="en-US" i="1" dirty="0"/>
              <a:t>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Objects from different clusters are as </a:t>
            </a:r>
            <a:r>
              <a:rPr lang="en-US" i="1" dirty="0"/>
              <a:t>dissimilar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These clusters represent their respective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</a:t>
            </a:r>
            <a:r>
              <a:rPr lang="en-US" dirty="0"/>
              <a:t>: Partition the observations into disjoint clusters</a:t>
            </a:r>
          </a:p>
          <a:p>
            <a:pPr lvl="1"/>
            <a:r>
              <a:rPr lang="en-US" i="1" dirty="0"/>
              <a:t>Similar</a:t>
            </a:r>
            <a:r>
              <a:rPr lang="en-US" dirty="0"/>
              <a:t> observations are put into the same cluster</a:t>
            </a:r>
          </a:p>
          <a:p>
            <a:pPr lvl="1"/>
            <a:r>
              <a:rPr lang="en-US" dirty="0"/>
              <a:t>Observations in different clusters are </a:t>
            </a:r>
            <a:r>
              <a:rPr lang="en-US" i="1" dirty="0"/>
              <a:t>dissimilar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63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19394"/>
              </p:ext>
            </p:extLst>
          </p:nvPr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E903365-C67D-4EA2-A93D-F1891053B56F}"/>
              </a:ext>
            </a:extLst>
          </p:cNvPr>
          <p:cNvSpPr/>
          <p:nvPr/>
        </p:nvSpPr>
        <p:spPr>
          <a:xfrm>
            <a:off x="7286921" y="2969443"/>
            <a:ext cx="141402" cy="188536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38262-16BD-4659-8F18-E4E4C1C6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96" y="1627625"/>
            <a:ext cx="6737684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F87BE5-492C-4C21-909F-F592478B1DE8}"/>
              </a:ext>
            </a:extLst>
          </p:cNvPr>
          <p:cNvSpPr/>
          <p:nvPr/>
        </p:nvSpPr>
        <p:spPr>
          <a:xfrm>
            <a:off x="6993921" y="2657687"/>
            <a:ext cx="227686" cy="295501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2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63764"/>
              </p:ext>
            </p:extLst>
          </p:nvPr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Calinski-Harabasz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Score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135.7099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188.3643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298.7964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320.9637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357.1838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476.9584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550.1409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617.6819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678.6652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813.9098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931.9576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962.0584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1022.7607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1108.9120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1D1BB2-336A-4B43-A452-EB105296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99" y="1659157"/>
            <a:ext cx="6892901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F87BE5-492C-4C21-909F-F592478B1DE8}"/>
              </a:ext>
            </a:extLst>
          </p:cNvPr>
          <p:cNvSpPr/>
          <p:nvPr/>
        </p:nvSpPr>
        <p:spPr>
          <a:xfrm>
            <a:off x="11353800" y="1780512"/>
            <a:ext cx="227686" cy="295501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9F148-DBFA-466C-BC44-AB0280C708C7}"/>
              </a:ext>
            </a:extLst>
          </p:cNvPr>
          <p:cNvSpPr txBox="1"/>
          <p:nvPr/>
        </p:nvSpPr>
        <p:spPr>
          <a:xfrm>
            <a:off x="4879999" y="6373523"/>
            <a:ext cx="38721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Determine Number of Clusters!</a:t>
            </a:r>
          </a:p>
        </p:txBody>
      </p:sp>
    </p:spTree>
    <p:extLst>
      <p:ext uri="{BB962C8B-B14F-4D97-AF65-F5344CB8AC3E}">
        <p14:creationId xmlns:p14="http://schemas.microsoft.com/office/powerpoint/2010/main" val="2704861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3983"/>
              </p:ext>
            </p:extLst>
          </p:nvPr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Davies-Bouldin Index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EA3FA8-A196-44B1-9FE6-C3138850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72" y="1627625"/>
            <a:ext cx="6945252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F87BE5-492C-4C21-909F-F592478B1DE8}"/>
              </a:ext>
            </a:extLst>
          </p:cNvPr>
          <p:cNvSpPr/>
          <p:nvPr/>
        </p:nvSpPr>
        <p:spPr>
          <a:xfrm>
            <a:off x="11353800" y="5230375"/>
            <a:ext cx="227686" cy="295501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19822-97AC-405A-959D-C33680F7191C}"/>
              </a:ext>
            </a:extLst>
          </p:cNvPr>
          <p:cNvSpPr txBox="1"/>
          <p:nvPr/>
        </p:nvSpPr>
        <p:spPr>
          <a:xfrm>
            <a:off x="4879999" y="6373523"/>
            <a:ext cx="38721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Determine Number of Clusters!</a:t>
            </a:r>
          </a:p>
        </p:txBody>
      </p:sp>
    </p:spTree>
    <p:extLst>
      <p:ext uri="{BB962C8B-B14F-4D97-AF65-F5344CB8AC3E}">
        <p14:creationId xmlns:p14="http://schemas.microsoft.com/office/powerpoint/2010/main" val="534030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Four-Cluster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04498"/>
              </p:ext>
            </p:extLst>
          </p:nvPr>
        </p:nvGraphicFramePr>
        <p:xfrm>
          <a:off x="929160" y="1958985"/>
          <a:ext cx="1042464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967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125961">
                  <a:extLst>
                    <a:ext uri="{9D8B030D-6E8A-4147-A177-3AD203B41FA5}">
                      <a16:colId xmlns:a16="http://schemas.microsoft.com/office/drawing/2014/main" val="2119113272"/>
                    </a:ext>
                  </a:extLst>
                </a:gridCol>
                <a:gridCol w="2135942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165885">
                  <a:extLst>
                    <a:ext uri="{9D8B030D-6E8A-4147-A177-3AD203B41FA5}">
                      <a16:colId xmlns:a16="http://schemas.microsoft.com/office/drawing/2014/main" val="2842496103"/>
                    </a:ext>
                  </a:extLst>
                </a:gridCol>
                <a:gridCol w="2165885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</a:tblGrid>
              <a:tr h="2764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2764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 = 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98720"/>
                  </a:ext>
                </a:extLst>
              </a:tr>
              <a:tr h="276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Centroid = 815.2 miles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1,960.1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1,245.5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0826"/>
                  </a:ext>
                </a:extLst>
              </a:tr>
              <a:tr h="276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WCSS = 280,147.9 mile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228,916. 9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255,120.4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204,122.7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999965"/>
                  </a:ext>
                </a:extLst>
              </a:tr>
              <a:tr h="322756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Albany, NY</a:t>
                      </a:r>
                    </a:p>
                    <a:p>
                      <a:pPr algn="r"/>
                      <a:r>
                        <a:rPr lang="en-US" sz="1400" dirty="0"/>
                        <a:t>Atlanta, GA</a:t>
                      </a:r>
                    </a:p>
                    <a:p>
                      <a:pPr algn="r"/>
                      <a:r>
                        <a:rPr lang="en-US" sz="1400" dirty="0"/>
                        <a:t>Baltimore, MD</a:t>
                      </a:r>
                    </a:p>
                    <a:p>
                      <a:pPr algn="r"/>
                      <a:r>
                        <a:rPr lang="en-US" sz="1400" dirty="0"/>
                        <a:t>Birmingham, AL</a:t>
                      </a:r>
                    </a:p>
                    <a:p>
                      <a:pPr algn="r"/>
                      <a:r>
                        <a:rPr lang="en-US" sz="1400" dirty="0"/>
                        <a:t>Boston, MA</a:t>
                      </a:r>
                    </a:p>
                    <a:p>
                      <a:pPr algn="r"/>
                      <a:r>
                        <a:rPr lang="en-US" sz="1400" dirty="0"/>
                        <a:t>Charleston, SC</a:t>
                      </a:r>
                    </a:p>
                    <a:p>
                      <a:pPr algn="r"/>
                      <a:r>
                        <a:rPr lang="en-US" sz="1400" dirty="0"/>
                        <a:t>Charlotte, NC</a:t>
                      </a:r>
                    </a:p>
                    <a:p>
                      <a:pPr algn="r"/>
                      <a:r>
                        <a:rPr lang="en-US" sz="1400" dirty="0"/>
                        <a:t>Cheyenne, WY</a:t>
                      </a:r>
                    </a:p>
                    <a:p>
                      <a:pPr algn="r"/>
                      <a:r>
                        <a:rPr lang="en-US" sz="1400" dirty="0"/>
                        <a:t>Columbia, SC</a:t>
                      </a:r>
                    </a:p>
                    <a:p>
                      <a:pPr algn="r"/>
                      <a:r>
                        <a:rPr lang="en-US" sz="1400" dirty="0"/>
                        <a:t>Dallas, TX</a:t>
                      </a:r>
                    </a:p>
                    <a:p>
                      <a:pPr algn="r"/>
                      <a:r>
                        <a:rPr lang="en-US" sz="1400" dirty="0"/>
                        <a:t>Denver, CO</a:t>
                      </a:r>
                    </a:p>
                    <a:p>
                      <a:pPr algn="r"/>
                      <a:r>
                        <a:rPr lang="en-US" sz="1400" dirty="0"/>
                        <a:t>Fargo, ND</a:t>
                      </a:r>
                    </a:p>
                    <a:p>
                      <a:pPr algn="r"/>
                      <a:r>
                        <a:rPr lang="en-US" sz="1400" dirty="0"/>
                        <a:t>Hartford, CT</a:t>
                      </a:r>
                    </a:p>
                    <a:p>
                      <a:pPr algn="r"/>
                      <a:r>
                        <a:rPr lang="en-US" sz="1400" dirty="0"/>
                        <a:t>Jackson, MS</a:t>
                      </a:r>
                    </a:p>
                    <a:p>
                      <a:pPr algn="r"/>
                      <a:r>
                        <a:rPr lang="en-US" sz="1400" dirty="0"/>
                        <a:t>Little Rock, AR</a:t>
                      </a:r>
                    </a:p>
                    <a:p>
                      <a:pPr algn="r"/>
                      <a:r>
                        <a:rPr lang="en-US" sz="1400" dirty="0"/>
                        <a:t>New Orleans, LA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New York, NY</a:t>
                      </a:r>
                    </a:p>
                    <a:p>
                      <a:pPr algn="r"/>
                      <a:r>
                        <a:rPr lang="en-US" sz="1400" dirty="0"/>
                        <a:t>Norfolk, VA</a:t>
                      </a:r>
                    </a:p>
                    <a:p>
                      <a:pPr algn="r"/>
                      <a:r>
                        <a:rPr lang="en-US" sz="1400" dirty="0"/>
                        <a:t>Oklahoma City, OK</a:t>
                      </a:r>
                    </a:p>
                    <a:p>
                      <a:pPr algn="r"/>
                      <a:r>
                        <a:rPr lang="en-US" sz="1400" dirty="0"/>
                        <a:t>Philadelphia, PA</a:t>
                      </a:r>
                    </a:p>
                    <a:p>
                      <a:pPr algn="r"/>
                      <a:r>
                        <a:rPr lang="en-US" sz="1400" dirty="0"/>
                        <a:t>Rapid City, SD</a:t>
                      </a:r>
                    </a:p>
                    <a:p>
                      <a:pPr algn="r"/>
                      <a:r>
                        <a:rPr lang="en-US" sz="1400" dirty="0"/>
                        <a:t>Washington, DC</a:t>
                      </a:r>
                    </a:p>
                    <a:p>
                      <a:pPr algn="r"/>
                      <a:r>
                        <a:rPr lang="en-US" sz="1400" dirty="0"/>
                        <a:t>Wichita, KS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Boise, ID</a:t>
                      </a:r>
                    </a:p>
                    <a:p>
                      <a:pPr algn="r"/>
                      <a:r>
                        <a:rPr lang="en-US" sz="1400" dirty="0"/>
                        <a:t>Las Vegas, NV</a:t>
                      </a:r>
                    </a:p>
                    <a:p>
                      <a:pPr algn="r"/>
                      <a:r>
                        <a:rPr lang="en-US" sz="1400" dirty="0"/>
                        <a:t>Los Angeles, CA</a:t>
                      </a:r>
                    </a:p>
                    <a:p>
                      <a:pPr algn="r"/>
                      <a:r>
                        <a:rPr lang="en-US" sz="1400" dirty="0"/>
                        <a:t>Phoenix, AZ</a:t>
                      </a:r>
                    </a:p>
                    <a:p>
                      <a:pPr algn="r"/>
                      <a:r>
                        <a:rPr lang="en-US" sz="1400" dirty="0"/>
                        <a:t>Portland, OR</a:t>
                      </a:r>
                    </a:p>
                    <a:p>
                      <a:pPr algn="r"/>
                      <a:r>
                        <a:rPr lang="en-US" sz="1400" dirty="0"/>
                        <a:t>Reno, NV</a:t>
                      </a:r>
                    </a:p>
                    <a:p>
                      <a:pPr algn="r"/>
                      <a:r>
                        <a:rPr lang="en-US" sz="1400" dirty="0"/>
                        <a:t>San Diego, CA</a:t>
                      </a:r>
                    </a:p>
                    <a:p>
                      <a:pPr algn="r"/>
                      <a:r>
                        <a:rPr lang="en-US" sz="1400" dirty="0"/>
                        <a:t>San Francisco, CA</a:t>
                      </a:r>
                    </a:p>
                    <a:p>
                      <a:pPr algn="r"/>
                      <a:r>
                        <a:rPr lang="en-US" sz="1400" dirty="0"/>
                        <a:t>Seattle, WA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Buffalo, NY</a:t>
                      </a:r>
                    </a:p>
                    <a:p>
                      <a:pPr algn="r"/>
                      <a:r>
                        <a:rPr lang="en-US" sz="1400" dirty="0"/>
                        <a:t>Charleston, WV</a:t>
                      </a:r>
                    </a:p>
                    <a:p>
                      <a:pPr algn="r"/>
                      <a:r>
                        <a:rPr lang="en-US" sz="1400" dirty="0"/>
                        <a:t>Cleveland, OH</a:t>
                      </a:r>
                    </a:p>
                    <a:p>
                      <a:pPr algn="r"/>
                      <a:r>
                        <a:rPr lang="en-US" sz="1400" dirty="0"/>
                        <a:t>Columbus, OH</a:t>
                      </a:r>
                    </a:p>
                    <a:p>
                      <a:pPr algn="r"/>
                      <a:r>
                        <a:rPr lang="en-US" sz="1400" dirty="0"/>
                        <a:t>Des Moines, IA</a:t>
                      </a:r>
                    </a:p>
                    <a:p>
                      <a:pPr algn="r"/>
                      <a:r>
                        <a:rPr lang="en-US" sz="1400" dirty="0"/>
                        <a:t>Detroit, MI</a:t>
                      </a:r>
                    </a:p>
                    <a:p>
                      <a:pPr algn="r"/>
                      <a:r>
                        <a:rPr lang="en-US" sz="1400" dirty="0"/>
                        <a:t>Indianapolis, IN</a:t>
                      </a:r>
                    </a:p>
                    <a:p>
                      <a:pPr algn="r"/>
                      <a:r>
                        <a:rPr lang="en-US" sz="1400" dirty="0"/>
                        <a:t>Kansas City, MO</a:t>
                      </a:r>
                    </a:p>
                    <a:p>
                      <a:pPr algn="r"/>
                      <a:r>
                        <a:rPr lang="en-US" sz="1400" dirty="0"/>
                        <a:t>Louisville, KY</a:t>
                      </a:r>
                    </a:p>
                    <a:p>
                      <a:pPr algn="r"/>
                      <a:r>
                        <a:rPr lang="en-US" sz="1400" dirty="0"/>
                        <a:t>Memphis, TN</a:t>
                      </a:r>
                    </a:p>
                    <a:p>
                      <a:pPr algn="r"/>
                      <a:r>
                        <a:rPr lang="en-US" sz="1400" dirty="0"/>
                        <a:t>Milwaukee, WI</a:t>
                      </a:r>
                    </a:p>
                    <a:p>
                      <a:pPr algn="r"/>
                      <a:r>
                        <a:rPr lang="en-US" sz="1400" dirty="0"/>
                        <a:t>Minneapolis, MN</a:t>
                      </a:r>
                    </a:p>
                    <a:p>
                      <a:pPr algn="r"/>
                      <a:r>
                        <a:rPr lang="en-US" sz="1400" dirty="0"/>
                        <a:t>Nashville, TN</a:t>
                      </a:r>
                    </a:p>
                    <a:p>
                      <a:pPr algn="r"/>
                      <a:r>
                        <a:rPr lang="en-US" sz="1400" dirty="0"/>
                        <a:t>Omaha, NE</a:t>
                      </a:r>
                    </a:p>
                    <a:p>
                      <a:pPr algn="r"/>
                      <a:r>
                        <a:rPr lang="en-US" sz="1400" dirty="0"/>
                        <a:t>Pittsburgh, PA</a:t>
                      </a:r>
                    </a:p>
                    <a:p>
                      <a:pPr algn="r"/>
                      <a:r>
                        <a:rPr lang="en-US" sz="1400" dirty="0"/>
                        <a:t>Saint Louis, MO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Albuquerque, NM</a:t>
                      </a:r>
                    </a:p>
                    <a:p>
                      <a:pPr algn="r"/>
                      <a:r>
                        <a:rPr lang="en-US" sz="1400" dirty="0"/>
                        <a:t>Billings, MT</a:t>
                      </a:r>
                    </a:p>
                    <a:p>
                      <a:pPr algn="r"/>
                      <a:r>
                        <a:rPr lang="en-US" sz="1400" dirty="0"/>
                        <a:t>EL Paso, TX</a:t>
                      </a:r>
                    </a:p>
                    <a:p>
                      <a:pPr algn="r"/>
                      <a:r>
                        <a:rPr lang="en-US" sz="1400" dirty="0"/>
                        <a:t>Grand Junction, CO</a:t>
                      </a:r>
                    </a:p>
                    <a:p>
                      <a:pPr algn="r"/>
                      <a:r>
                        <a:rPr lang="en-US" sz="1400" dirty="0"/>
                        <a:t>Houston, TX</a:t>
                      </a:r>
                    </a:p>
                    <a:p>
                      <a:pPr algn="r"/>
                      <a:r>
                        <a:rPr lang="en-US" sz="1400" dirty="0"/>
                        <a:t>Jacksonville, FL</a:t>
                      </a:r>
                    </a:p>
                    <a:p>
                      <a:pPr algn="r"/>
                      <a:r>
                        <a:rPr lang="en-US" sz="1400" dirty="0"/>
                        <a:t>Miami, FL</a:t>
                      </a:r>
                    </a:p>
                    <a:p>
                      <a:pPr algn="r"/>
                      <a:r>
                        <a:rPr lang="en-US" sz="1400" dirty="0"/>
                        <a:t>Orlando, FL</a:t>
                      </a:r>
                    </a:p>
                    <a:p>
                      <a:pPr algn="r"/>
                      <a:r>
                        <a:rPr lang="en-US" sz="1400" dirty="0"/>
                        <a:t>Portland, ME</a:t>
                      </a:r>
                    </a:p>
                    <a:p>
                      <a:pPr algn="r"/>
                      <a:r>
                        <a:rPr lang="en-US" sz="1400" dirty="0"/>
                        <a:t>Salt Lake City, UT</a:t>
                      </a:r>
                    </a:p>
                    <a:p>
                      <a:pPr algn="r"/>
                      <a:r>
                        <a:rPr lang="en-US" sz="1400" dirty="0"/>
                        <a:t>San Antonio, TX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99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Visualize How Well Clusters are Separated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12BD2-3F9C-4332-BAF8-8963D2FC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2266"/>
            <a:ext cx="7074159" cy="475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6039F-E6AD-4C4E-A8F6-AF01FC54B0B7}"/>
              </a:ext>
            </a:extLst>
          </p:cNvPr>
          <p:cNvSpPr txBox="1"/>
          <p:nvPr/>
        </p:nvSpPr>
        <p:spPr>
          <a:xfrm>
            <a:off x="8117633" y="1742265"/>
            <a:ext cx="3236167" cy="4755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1 is well-separated from the other three clusters.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2 is fairly separated from the other three clusters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0 and Cluster 3  narrowly separated from each other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Unfilled histogram bars allow for overlapping clusters</a:t>
            </a:r>
          </a:p>
        </p:txBody>
      </p:sp>
    </p:spTree>
    <p:extLst>
      <p:ext uri="{BB962C8B-B14F-4D97-AF65-F5344CB8AC3E}">
        <p14:creationId xmlns:p14="http://schemas.microsoft.com/office/powerpoint/2010/main" val="3759163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The K-Means algorithm works well if the data are compact</a:t>
            </a:r>
          </a:p>
          <a:p>
            <a:r>
              <a:rPr lang="en-US" dirty="0"/>
              <a:t>When the data are connected but not necessarily compact, then the K-Means algorithm does not work well (or does not work at all)</a:t>
            </a:r>
          </a:p>
          <a:p>
            <a:r>
              <a:rPr lang="en-US" dirty="0"/>
              <a:t>Spectral clustering is a technique for clustering based on transformation by dimensionality reduction.</a:t>
            </a:r>
          </a:p>
          <a:p>
            <a:r>
              <a:rPr lang="en-US" dirty="0"/>
              <a:t>References: Ulrike von </a:t>
            </a:r>
            <a:r>
              <a:rPr lang="en-US" dirty="0" err="1"/>
              <a:t>Luxburg</a:t>
            </a:r>
            <a:r>
              <a:rPr lang="en-US" dirty="0"/>
              <a:t> (2007).</a:t>
            </a:r>
            <a:br>
              <a:rPr lang="en-US" dirty="0"/>
            </a:br>
            <a:r>
              <a:rPr lang="en-US" dirty="0"/>
              <a:t>“A Tutorial on Spectral Clustering”.</a:t>
            </a:r>
            <a:br>
              <a:rPr lang="en-US" dirty="0"/>
            </a:br>
            <a:r>
              <a:rPr lang="en-US" i="1" dirty="0"/>
              <a:t>Statistics and Computing</a:t>
            </a:r>
            <a:r>
              <a:rPr lang="en-US" dirty="0"/>
              <a:t>. </a:t>
            </a:r>
            <a:r>
              <a:rPr lang="en-US" b="1" dirty="0"/>
              <a:t>17</a:t>
            </a:r>
            <a:r>
              <a:rPr lang="en-US" dirty="0"/>
              <a:t>(4): 395-416.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8ADBC-81BB-4BA4-9DB5-7146808A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78" y="4160837"/>
            <a:ext cx="375532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58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distances among the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Adjacency matrix based on these distances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Degree matrix based on the Adjacency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Laplacian matrix by subtracting the Adjacency matrix from the Degree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eigenvectors of the Laplacian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the K-Means algorithm on the </a:t>
            </a:r>
            <a:r>
              <a:rPr lang="en-US" u="sng" dirty="0"/>
              <a:t>selected</a:t>
            </a:r>
            <a:r>
              <a:rPr lang="en-US" dirty="0"/>
              <a:t> eigenvectors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4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35557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53575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15692" y="3926264"/>
            <a:ext cx="1291851" cy="75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589819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>
            <a:off x="1527536" y="4543719"/>
            <a:ext cx="457011" cy="721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9CCDDF-CCBF-43F0-89B3-925842151680}"/>
              </a:ext>
            </a:extLst>
          </p:cNvPr>
          <p:cNvSpPr txBox="1"/>
          <p:nvPr/>
        </p:nvSpPr>
        <p:spPr>
          <a:xfrm>
            <a:off x="6175707" y="3751868"/>
            <a:ext cx="512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requirement: </a:t>
            </a:r>
            <a:r>
              <a:rPr lang="en-US" dirty="0" err="1"/>
              <a:t>aij</a:t>
            </a:r>
            <a:r>
              <a:rPr lang="en-US" dirty="0"/>
              <a:t> = </a:t>
            </a:r>
            <a:r>
              <a:rPr lang="en-US" dirty="0" err="1"/>
              <a:t>aji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further away have lower adjacency value, i.e., a11 </a:t>
            </a:r>
            <a:r>
              <a:rPr lang="en-US" dirty="0">
                <a:sym typeface="Symbol" panose="05050102010706020507" pitchFamily="18" charset="2"/>
              </a:rPr>
              <a:t> a13  a14  a12 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We may use the Nearest Neighbors to explicitly assign zero to points that are not a point’s nearest neighbors.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Degree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89252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4B80AE-EE19-4086-8962-4604B969C7BF}"/>
              </a:ext>
            </a:extLst>
          </p:cNvPr>
          <p:cNvSpPr txBox="1"/>
          <p:nvPr/>
        </p:nvSpPr>
        <p:spPr>
          <a:xfrm>
            <a:off x="5893731" y="3669450"/>
            <a:ext cx="512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dij</a:t>
            </a:r>
            <a:r>
              <a:rPr lang="en-US" dirty="0"/>
              <a:t> = ai1 + ai2 + ai3 + ai4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Degree value of a point is higher when more points are connected to it.</a:t>
            </a:r>
          </a:p>
        </p:txBody>
      </p:sp>
    </p:spTree>
    <p:extLst>
      <p:ext uri="{BB962C8B-B14F-4D97-AF65-F5344CB8AC3E}">
        <p14:creationId xmlns:p14="http://schemas.microsoft.com/office/powerpoint/2010/main" val="1721034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Eigen-Decomposition of Laplacian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en-US" dirty="0"/>
                  <a:t>Let the number of observations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an eigenvalue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the corresponding eigenvector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Laplacian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we require the norm of the eigenvector be one,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𝐿𝑣</m:t>
                    </m:r>
                  </m:oMath>
                </a14:m>
                <a:r>
                  <a:rPr lang="en-US" dirty="0"/>
                  <a:t>. 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short answer is: a cluster is a collection of observations.</a:t>
            </a:r>
          </a:p>
          <a:p>
            <a:r>
              <a:rPr lang="en-US" dirty="0"/>
              <a:t>From a statistician point of view, a cluster is a collection of observations that have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From a domain expert point of view, a cluster is a gathering of observations that share some </a:t>
            </a:r>
            <a:r>
              <a:rPr lang="en-US" b="1" i="1" dirty="0"/>
              <a:t>common</a:t>
            </a:r>
            <a:r>
              <a:rPr lang="en-US" dirty="0"/>
              <a:t> business values that are reflected by their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A statistician’s job is to discover the clusters, a domain expert’s job is to give the clusters their identities – what the clusters tell us about the observations.</a:t>
            </a:r>
          </a:p>
          <a:p>
            <a:r>
              <a:rPr lang="en-US" b="1" i="1" dirty="0"/>
              <a:t>As a data scientist, you are expected to do both jobs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29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Eigen-Decomposition of Laplacian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element of the eigenvector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element of the Degree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element of the Adjacency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Express the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𝐷𝑣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r>
                  <a:rPr lang="en-US" dirty="0"/>
                  <a:t> in terms of their elements.</a:t>
                </a:r>
              </a:p>
              <a:p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52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Eigen-Decomposition of Laplacian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en-US" dirty="0"/>
                  <a:t>By definition of the Degree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Interchanging the indices,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Using the symmetry property of the Adjacency matrix,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Finally,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06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Eigen-Decomposition of Laplacian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Apply the last equation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, we will get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91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Properties of Laplacian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𝐿𝑣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symmetric and positive semi-definite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smallest eigenvalue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zero and the corresponding eigenvector is a multiplier of the constant one vector.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 In fact,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to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non-negative, real-values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624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Connected Components (i.e., Clusters)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55282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of the zero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equals the number of connected components.  </a:t>
                </a:r>
                <a:r>
                  <a:rPr lang="en-US" i="1" dirty="0"/>
                  <a:t>See proof in the article and the Book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55282"/>
              </a:xfrm>
              <a:blipFill>
                <a:blip r:embed="rId2"/>
                <a:stretch>
                  <a:fillRect l="-1217" t="-10191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0B69AB-4D09-418D-AE7A-5F1E9479A224}"/>
              </a:ext>
            </a:extLst>
          </p:cNvPr>
          <p:cNvSpPr txBox="1">
            <a:spLocks/>
          </p:cNvSpPr>
          <p:nvPr/>
        </p:nvSpPr>
        <p:spPr>
          <a:xfrm>
            <a:off x="6350558" y="2835275"/>
            <a:ext cx="4895620" cy="344297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Plot a few eigenvalues from the smallest to the highest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Count the number of eigenvalues that are “practically” zero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That number is your choice for the number of clusters</a:t>
            </a:r>
            <a:br>
              <a:rPr lang="en-US" sz="2000" dirty="0"/>
            </a:br>
            <a:r>
              <a:rPr lang="en-US" sz="2000" dirty="0"/>
              <a:t>(e.g., that number is 2 in the left graph since one cluster is not an acceptable solution)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415C9-74C9-49FE-8DA8-64E73D53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2684"/>
            <a:ext cx="5131969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82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7BA32-CFCA-404E-9862-E4527C6A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833"/>
            <a:ext cx="5410486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Nearest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0B69AB-4D09-418D-AE7A-5F1E9479A224}"/>
              </a:ext>
            </a:extLst>
          </p:cNvPr>
          <p:cNvSpPr txBox="1">
            <a:spLocks/>
          </p:cNvSpPr>
          <p:nvPr/>
        </p:nvSpPr>
        <p:spPr>
          <a:xfrm>
            <a:off x="6771540" y="1883168"/>
            <a:ext cx="4861135" cy="3657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Plot a few more eigenvalues from the smallest to the highest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Spot for an obvious jump in the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Count the number of eigenvalues before the jump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That number either re-affirm our choice of the number of neighbors or suggest another choice </a:t>
            </a:r>
            <a:br>
              <a:rPr lang="en-US" sz="2000" dirty="0"/>
            </a:br>
            <a:r>
              <a:rPr lang="en-US" sz="2000" dirty="0"/>
              <a:t>(e.g., the left graph suggests fourteen neighbors is appropriate)</a:t>
            </a:r>
          </a:p>
          <a:p>
            <a:endParaRPr lang="en-US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531BB6AC-9B68-49EF-BB40-E18E99511C6F}"/>
              </a:ext>
            </a:extLst>
          </p:cNvPr>
          <p:cNvSpPr/>
          <p:nvPr/>
        </p:nvSpPr>
        <p:spPr>
          <a:xfrm>
            <a:off x="4168717" y="3864990"/>
            <a:ext cx="342900" cy="58818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96774A-C7FD-4EAC-871C-C51B050D02BC}"/>
              </a:ext>
            </a:extLst>
          </p:cNvPr>
          <p:cNvCxnSpPr>
            <a:cxnSpLocks/>
          </p:cNvCxnSpPr>
          <p:nvPr/>
        </p:nvCxnSpPr>
        <p:spPr>
          <a:xfrm>
            <a:off x="3654293" y="3864990"/>
            <a:ext cx="1404792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6AC86-AC3F-4D32-8865-B6C249E6506B}"/>
              </a:ext>
            </a:extLst>
          </p:cNvPr>
          <p:cNvCxnSpPr>
            <a:cxnSpLocks/>
          </p:cNvCxnSpPr>
          <p:nvPr/>
        </p:nvCxnSpPr>
        <p:spPr>
          <a:xfrm>
            <a:off x="3871111" y="4453174"/>
            <a:ext cx="980388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0D02B1-F4DE-4509-B38C-5D6D25F8B455}"/>
              </a:ext>
            </a:extLst>
          </p:cNvPr>
          <p:cNvSpPr txBox="1"/>
          <p:nvPr/>
        </p:nvSpPr>
        <p:spPr>
          <a:xfrm>
            <a:off x="6690049" y="5840963"/>
            <a:ext cx="500120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the Book for more details on determining the number of 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8733472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Sample data: </a:t>
            </a:r>
            <a:r>
              <a:rPr lang="en-US" dirty="0">
                <a:hlinkClick r:id="rId2"/>
              </a:rPr>
              <a:t>http://cs.joensuu.fi/sipu/datasets/jain.txt</a:t>
            </a:r>
            <a:r>
              <a:rPr lang="en-US" dirty="0"/>
              <a:t> </a:t>
            </a:r>
          </a:p>
          <a:p>
            <a:r>
              <a:rPr lang="en-US" dirty="0"/>
              <a:t>373 observations</a:t>
            </a:r>
          </a:p>
          <a:p>
            <a:r>
              <a:rPr lang="en-US" dirty="0"/>
              <a:t>Two input fields with a known cluster identifier field</a:t>
            </a:r>
          </a:p>
          <a:p>
            <a:r>
              <a:rPr lang="en-US" dirty="0"/>
              <a:t>Week 4 Jain Spiral.py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C5C11-8578-4D2A-83F4-A7C56053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1" y="1828972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97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Directly Apply K-Mean on the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67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Use K-Mean, request a two-cluster solution.</a:t>
            </a:r>
          </a:p>
          <a:p>
            <a:r>
              <a:rPr lang="en-US" dirty="0"/>
              <a:t>The upper arc is almost completed identified correctly.</a:t>
            </a:r>
          </a:p>
          <a:p>
            <a:r>
              <a:rPr lang="en-US" dirty="0"/>
              <a:t>About 1/3 of the lower arc is not identified correctly.</a:t>
            </a:r>
          </a:p>
          <a:p>
            <a:r>
              <a:rPr lang="en-US" dirty="0"/>
              <a:t>A lone point in the upper arc is incorrectly identified.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DB79B-7C2C-43D6-A720-FCC18710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6" y="1825625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1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Euclidean distance among all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Adjacency value as exp(- distance**2), these Adjacency values will go down quickly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the Adjacency matrix symmetric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 for the 8 nearest neighbors of the row’s diagonal element, assign zeros to all other columns. (</a:t>
            </a:r>
            <a:r>
              <a:rPr lang="en-US" i="1" dirty="0"/>
              <a:t>Note: we will find out in a moment that 8 nearest neighbors is good.  As for now, think of it as a good guess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10B2F-B682-467F-9D6C-60AE86CF7B7D}"/>
              </a:ext>
            </a:extLst>
          </p:cNvPr>
          <p:cNvSpPr txBox="1">
            <a:spLocks/>
          </p:cNvSpPr>
          <p:nvPr/>
        </p:nvSpPr>
        <p:spPr>
          <a:xfrm>
            <a:off x="6194195" y="1814594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Calculate the Degree matrix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Calculate the Laplacian matrix which is a 373 x 373 symmetric square matrix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Calculate the eigenvalues and the corresponding eigenvectors</a:t>
            </a:r>
          </a:p>
        </p:txBody>
      </p:sp>
    </p:spTree>
    <p:extLst>
      <p:ext uri="{BB962C8B-B14F-4D97-AF65-F5344CB8AC3E}">
        <p14:creationId xmlns:p14="http://schemas.microsoft.com/office/powerpoint/2010/main" val="3208240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972050"/>
          </a:xfrm>
        </p:spPr>
        <p:txBody>
          <a:bodyPr numCol="2" anchor="t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Fourteen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neighbors.NearestNeighbors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algorithm = 'brute', metric = 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kNNSpec.fit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d3, i3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Retrieve the distances among the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distObject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neighbors.DistanceMetric.get_metric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distances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distObject.pairwise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Adjacency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Adjacency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i3[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Adjacency[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 (distances[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][j])**2 )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Make the Adjacency matrix symmetric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Adjacency = 0.5 * (Adjacency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Adjacency.transpose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Degree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Degree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Adjacency[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Degree[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Laplacian matrix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Lmatrix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Degree - Adjacency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Obtain the eigenvalues and the eigenvectors of the Laplacian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evals,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linalg.eigh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Lmatrix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Series plot of the smallest five eigenvalues to determine the number of clusters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(1,5,1)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(sequence, evals[0:4,], marker = "o")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('Eigenvalue')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(sequence)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("both")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Series plot of the smallest twenty eigenvalues to determine the number of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(1,21,1)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(sequence, evals[0:20,], marker = "o")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('Eigenvalue')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("both")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(sequence)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Specifications for Clustering:</a:t>
            </a:r>
          </a:p>
          <a:p>
            <a:pPr lvl="1"/>
            <a:r>
              <a:rPr lang="en-US" dirty="0"/>
              <a:t>What is the definition of “similar” or “dissimilar”?</a:t>
            </a:r>
          </a:p>
          <a:p>
            <a:pPr lvl="1"/>
            <a:r>
              <a:rPr lang="en-US" dirty="0"/>
              <a:t>How to assign observations into clusters?</a:t>
            </a:r>
          </a:p>
          <a:p>
            <a:pPr lvl="1"/>
            <a:r>
              <a:rPr lang="en-US" dirty="0"/>
              <a:t>How many clusters are there (or do we need)?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Post-Clustering:</a:t>
            </a:r>
          </a:p>
          <a:p>
            <a:pPr lvl="1"/>
            <a:r>
              <a:rPr lang="en-US" dirty="0"/>
              <a:t>How do we describe the clusters?</a:t>
            </a:r>
          </a:p>
          <a:p>
            <a:pPr lvl="1"/>
            <a:r>
              <a:rPr lang="en-US" dirty="0"/>
              <a:t>What are the dominant characteristics of clusters?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474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8A7EDA-C1EB-4477-8C5B-25EC79A1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10486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209" y="1825625"/>
            <a:ext cx="3733014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twenty eigenvalues</a:t>
            </a:r>
          </a:p>
          <a:p>
            <a:r>
              <a:rPr lang="en-US" dirty="0"/>
              <a:t>Spot a jump between the 14</a:t>
            </a:r>
            <a:r>
              <a:rPr lang="en-US" baseline="30000" dirty="0"/>
              <a:t>th</a:t>
            </a:r>
            <a:r>
              <a:rPr lang="en-US" dirty="0"/>
              <a:t> and the 15</a:t>
            </a:r>
            <a:r>
              <a:rPr lang="en-US" baseline="30000" dirty="0"/>
              <a:t>th</a:t>
            </a:r>
            <a:r>
              <a:rPr lang="en-US" dirty="0"/>
              <a:t> eigenvalue</a:t>
            </a:r>
          </a:p>
          <a:p>
            <a:r>
              <a:rPr lang="en-US" dirty="0"/>
              <a:t>The graph </a:t>
            </a:r>
            <a:r>
              <a:rPr lang="en-US" b="1" dirty="0"/>
              <a:t>confirms</a:t>
            </a:r>
            <a:r>
              <a:rPr lang="en-US" dirty="0"/>
              <a:t> our guess of fourteen nearest neighbors is appropriate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13F11-D666-416C-8D91-097CB152CB38}"/>
              </a:ext>
            </a:extLst>
          </p:cNvPr>
          <p:cNvSpPr/>
          <p:nvPr/>
        </p:nvSpPr>
        <p:spPr>
          <a:xfrm rot="20613289">
            <a:off x="1530286" y="3885136"/>
            <a:ext cx="3405378" cy="126574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8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A6EC-352B-4B54-AB11-C5227059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39963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209" y="1825625"/>
            <a:ext cx="3733014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Zoom into the first four eigenvalues</a:t>
            </a:r>
          </a:p>
          <a:p>
            <a:r>
              <a:rPr lang="en-US" dirty="0"/>
              <a:t>The first eigenvalue is obviously zero</a:t>
            </a:r>
          </a:p>
          <a:p>
            <a:r>
              <a:rPr lang="en-US" dirty="0"/>
              <a:t>The second eigenvalue is very small</a:t>
            </a:r>
          </a:p>
          <a:p>
            <a:r>
              <a:rPr lang="en-US" dirty="0"/>
              <a:t>Let us study the first two eigenvalues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13F11-D666-416C-8D91-097CB152CB38}"/>
              </a:ext>
            </a:extLst>
          </p:cNvPr>
          <p:cNvSpPr/>
          <p:nvPr/>
        </p:nvSpPr>
        <p:spPr>
          <a:xfrm rot="21136555">
            <a:off x="1564531" y="4212201"/>
            <a:ext cx="2251535" cy="11248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16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First Two Eigenvectors of Laplacian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763" y="3306515"/>
            <a:ext cx="5011667" cy="2938642"/>
          </a:xfrm>
        </p:spPr>
        <p:txBody>
          <a:bodyPr numCol="1">
            <a:normAutofit fontScale="92500"/>
          </a:bodyPr>
          <a:lstStyle/>
          <a:p>
            <a:r>
              <a:rPr lang="en-US" sz="2400" dirty="0"/>
              <a:t>The first eigenvector is essentially constant because it has very small coefficient of variation</a:t>
            </a:r>
          </a:p>
          <a:p>
            <a:r>
              <a:rPr lang="en-US" sz="2400" dirty="0"/>
              <a:t>Although the second eigenvector is not constant, we still choose two clusters </a:t>
            </a:r>
          </a:p>
          <a:p>
            <a:r>
              <a:rPr lang="en-US" sz="2400" dirty="0"/>
              <a:t>Plot the first two eigenvectors show two clusters (Note: the first eigenvector is auto-scaled, scaling factor shown)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19362A-8407-42AE-9F93-F13881B3A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66816"/>
              </p:ext>
            </p:extLst>
          </p:nvPr>
        </p:nvGraphicFramePr>
        <p:xfrm>
          <a:off x="985625" y="1613345"/>
          <a:ext cx="10368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058">
                  <a:extLst>
                    <a:ext uri="{9D8B030D-6E8A-4147-A177-3AD203B41FA5}">
                      <a16:colId xmlns:a16="http://schemas.microsoft.com/office/drawing/2014/main" val="357886317"/>
                    </a:ext>
                  </a:extLst>
                </a:gridCol>
                <a:gridCol w="3456058">
                  <a:extLst>
                    <a:ext uri="{9D8B030D-6E8A-4147-A177-3AD203B41FA5}">
                      <a16:colId xmlns:a16="http://schemas.microsoft.com/office/drawing/2014/main" val="2377602900"/>
                    </a:ext>
                  </a:extLst>
                </a:gridCol>
                <a:gridCol w="3456058">
                  <a:extLst>
                    <a:ext uri="{9D8B030D-6E8A-4147-A177-3AD203B41FA5}">
                      <a16:colId xmlns:a16="http://schemas.microsoft.com/office/drawing/2014/main" val="54729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First Eigenvector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Second Eigenvector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5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-0.05177803730784978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-1.9986228936363597e-12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2.2394961593225162e-12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0.051778037307849765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Coefficient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-4.325185495169394e-11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-25906856902.67618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907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128FB2F-EC45-4FCF-8ECD-93F43BDA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34" y="3301242"/>
            <a:ext cx="5170078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87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K-Mean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70" y="4728975"/>
            <a:ext cx="4896439" cy="13862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It looks like the spectral clustering method works for this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1FCD7-0E64-453F-96B1-B1D3BB21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86" y="1764478"/>
            <a:ext cx="5307644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F51CB6-FEEA-4E3F-AEE4-603947D6D32D}"/>
              </a:ext>
            </a:extLst>
          </p:cNvPr>
          <p:cNvSpPr/>
          <p:nvPr/>
        </p:nvSpPr>
        <p:spPr>
          <a:xfrm>
            <a:off x="979170" y="1788607"/>
            <a:ext cx="5307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Perform 2-cluster K-mean on the first two eigenvectors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kmeans_spectral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0).fit(Z)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Spiral['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SpectralCluster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kmeans_spectral.labels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(Spiral['x'], Spiral['y'], c = Spiral['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SpectralCluster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44309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</a:t>
            </a:r>
            <a:r>
              <a:rPr lang="en-US"/>
              <a:t>has been posted</a:t>
            </a:r>
            <a:endParaRPr lang="en-US" dirty="0"/>
          </a:p>
          <a:p>
            <a:r>
              <a:rPr lang="en-US" dirty="0"/>
              <a:t>Due date is 11:59 pm on Sunday, September 27, 2020</a:t>
            </a:r>
          </a:p>
          <a:p>
            <a:r>
              <a:rPr lang="en-US" dirty="0"/>
              <a:t>Submit your answers as a PDF file</a:t>
            </a:r>
          </a:p>
          <a:p>
            <a:r>
              <a:rPr lang="en-US" dirty="0"/>
              <a:t>Submit your Python codes as .</a:t>
            </a:r>
            <a:r>
              <a:rPr lang="en-US" dirty="0" err="1"/>
              <a:t>py</a:t>
            </a:r>
            <a:r>
              <a:rPr lang="en-US" dirty="0"/>
              <a:t> files, otherwise liable for 50% deduction</a:t>
            </a:r>
          </a:p>
          <a:p>
            <a:r>
              <a:rPr lang="en-US" dirty="0"/>
              <a:t>Can submit your answers no more than two times</a:t>
            </a:r>
          </a:p>
          <a:p>
            <a:r>
              <a:rPr lang="en-US" dirty="0"/>
              <a:t>Only the most recently submitted answers will be graded.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Similar or Dissimilar?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a distance metric to measure similarity or dissimilarity.</a:t>
            </a:r>
          </a:p>
          <a:p>
            <a:r>
              <a:rPr lang="en-US" dirty="0"/>
              <a:t>Suppose there are three observations: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.  We will say that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is similar to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but dissimilar to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 if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&lt;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where d(.,.) is a distance metric.</a:t>
            </a:r>
          </a:p>
          <a:p>
            <a:r>
              <a:rPr lang="en-US" dirty="0"/>
              <a:t>A function is a distance metric if it has the following four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Non-negativity: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Coincidence: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0 if and only if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Symmetry: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Triangle Inequality: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+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8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9067</TotalTime>
  <Words>6371</Words>
  <Application>Microsoft Office PowerPoint</Application>
  <PresentationFormat>Widescreen</PresentationFormat>
  <Paragraphs>1831</Paragraphs>
  <Slides>84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Courier New</vt:lpstr>
      <vt:lpstr>Office Theme</vt:lpstr>
      <vt:lpstr>   CS 484 Intro to Machine Learning</vt:lpstr>
      <vt:lpstr>Week 4: Cluster Discovery</vt:lpstr>
      <vt:lpstr>Group These Motorized Vehicles</vt:lpstr>
      <vt:lpstr>Quantitatively, Group By What Criteria?</vt:lpstr>
      <vt:lpstr>Group By Common Sense …</vt:lpstr>
      <vt:lpstr>Cluster Analysis: Overview</vt:lpstr>
      <vt:lpstr>Cluster Analysis: What is a Cluster?</vt:lpstr>
      <vt:lpstr>Cluster Analysis</vt:lpstr>
      <vt:lpstr>Cluster Analysis: What is Similar or Dissimilar?</vt:lpstr>
      <vt:lpstr>Distance Metric for Interval Variables</vt:lpstr>
      <vt:lpstr>Normalization of Interval Variables</vt:lpstr>
      <vt:lpstr>Normalization for Interval Variables</vt:lpstr>
      <vt:lpstr>Cluster Analysis: Centroids</vt:lpstr>
      <vt:lpstr>Cluster Analysis: Cluster Identifier</vt:lpstr>
      <vt:lpstr>The Basic Idea of the K-Means Algorithm</vt:lpstr>
      <vt:lpstr>The Basic Idea of the K-Means Algorithm</vt:lpstr>
      <vt:lpstr>Cluster Analysis: K-Means Algorithm</vt:lpstr>
      <vt:lpstr>Cluster Analysis: Initial Centroids</vt:lpstr>
      <vt:lpstr>History of the K-Means Algorithm</vt:lpstr>
      <vt:lpstr>Simple Example</vt:lpstr>
      <vt:lpstr>Simple Example</vt:lpstr>
      <vt:lpstr>Simple Example</vt:lpstr>
      <vt:lpstr>Simple Example</vt:lpstr>
      <vt:lpstr>Simple Example</vt:lpstr>
      <vt:lpstr>K-Means Algorithm (Observations’ Order)</vt:lpstr>
      <vt:lpstr>K-Means Algorithm</vt:lpstr>
      <vt:lpstr>Simple Example</vt:lpstr>
      <vt:lpstr>What is the Number of Clusters?</vt:lpstr>
      <vt:lpstr>The Elbow Method</vt:lpstr>
      <vt:lpstr>The Elbow Method</vt:lpstr>
      <vt:lpstr>How Many Clusters Are There?</vt:lpstr>
      <vt:lpstr>One-Clusters Solution …</vt:lpstr>
      <vt:lpstr>One-Clusters Solution …</vt:lpstr>
      <vt:lpstr>Two-Clusters Solution …</vt:lpstr>
      <vt:lpstr>Two-Clusters Solution …</vt:lpstr>
      <vt:lpstr>Three-Clusters Solution …</vt:lpstr>
      <vt:lpstr>Three-Clusters Solution …</vt:lpstr>
      <vt:lpstr>Four-Clusters Solution …</vt:lpstr>
      <vt:lpstr>Four-Clusters Solution …</vt:lpstr>
      <vt:lpstr>Five-Clusters Solution …</vt:lpstr>
      <vt:lpstr>Six-Clusters Solution …</vt:lpstr>
      <vt:lpstr>Summary</vt:lpstr>
      <vt:lpstr>Within-Cluster-SS versus Elbow Value</vt:lpstr>
      <vt:lpstr>The Silhouette Method</vt:lpstr>
      <vt:lpstr>The Silhouette Method</vt:lpstr>
      <vt:lpstr>The Silhouette Method</vt:lpstr>
      <vt:lpstr>The Silhouette Method</vt:lpstr>
      <vt:lpstr>Two-Clusters Solution …</vt:lpstr>
      <vt:lpstr>Two-Clusters Solution …</vt:lpstr>
      <vt:lpstr>Two-Clusters Solution …</vt:lpstr>
      <vt:lpstr>Two-Clusters Solution …</vt:lpstr>
      <vt:lpstr>The Calinski-Harabasz Score</vt:lpstr>
      <vt:lpstr>The Davies-Bouldin Index</vt:lpstr>
      <vt:lpstr>Summary</vt:lpstr>
      <vt:lpstr>Elbow Value versus Silhouette Value</vt:lpstr>
      <vt:lpstr>Calinski-Harabasz Score, Davies-Bouldin Index</vt:lpstr>
      <vt:lpstr>Clusters of Distances From Chicago</vt:lpstr>
      <vt:lpstr>Clusters of Distances From Chicago</vt:lpstr>
      <vt:lpstr>Clusters of Distances From Chicago</vt:lpstr>
      <vt:lpstr>Clusters of Distances From Chicago</vt:lpstr>
      <vt:lpstr>Clusters of Distances From Chicago</vt:lpstr>
      <vt:lpstr>Clusters of Distances From Chicago</vt:lpstr>
      <vt:lpstr>Four-Cluster Solution</vt:lpstr>
      <vt:lpstr>Visualize How Well Clusters are Separated</vt:lpstr>
      <vt:lpstr>Spectral Clustering</vt:lpstr>
      <vt:lpstr>Spectral Clustering Algorithm</vt:lpstr>
      <vt:lpstr>Adjacency Matrix</vt:lpstr>
      <vt:lpstr>Degree Matrix</vt:lpstr>
      <vt:lpstr>Eigen-Decomposition of Laplacian Matrix</vt:lpstr>
      <vt:lpstr>Eigen-Decomposition of Laplacian Matrix</vt:lpstr>
      <vt:lpstr>Eigen-Decomposition of Laplacian Matrix</vt:lpstr>
      <vt:lpstr>Eigen-Decomposition of Laplacian Matrix</vt:lpstr>
      <vt:lpstr>Properties of Laplacian Matrix</vt:lpstr>
      <vt:lpstr>Number of Connected Components (i.e., Clusters)</vt:lpstr>
      <vt:lpstr>Number of Nearest Neighbors</vt:lpstr>
      <vt:lpstr>Example of Spectral Clustering</vt:lpstr>
      <vt:lpstr>Directly Apply K-Mean on the Sample Data</vt:lpstr>
      <vt:lpstr>Adjacency and Degree Matrices</vt:lpstr>
      <vt:lpstr>Adjacency and Degree Matrices</vt:lpstr>
      <vt:lpstr>Number of Nearest Neighbors</vt:lpstr>
      <vt:lpstr>Number of Clusters</vt:lpstr>
      <vt:lpstr>First Two Eigenvectors of Laplacian Matrix</vt:lpstr>
      <vt:lpstr>Final K-Mean Solution</vt:lpstr>
      <vt:lpstr>Assignment 2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1660</cp:revision>
  <cp:lastPrinted>2014-06-20T14:10:14Z</cp:lastPrinted>
  <dcterms:created xsi:type="dcterms:W3CDTF">2014-05-31T22:30:28Z</dcterms:created>
  <dcterms:modified xsi:type="dcterms:W3CDTF">2020-09-17T18:43:46Z</dcterms:modified>
</cp:coreProperties>
</file>