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650" r:id="rId2"/>
    <p:sldId id="645" r:id="rId3"/>
    <p:sldId id="494" r:id="rId4"/>
    <p:sldId id="491" r:id="rId5"/>
    <p:sldId id="492" r:id="rId6"/>
    <p:sldId id="531" r:id="rId7"/>
    <p:sldId id="519" r:id="rId8"/>
    <p:sldId id="532" r:id="rId9"/>
    <p:sldId id="522" r:id="rId10"/>
    <p:sldId id="523" r:id="rId11"/>
    <p:sldId id="524" r:id="rId12"/>
    <p:sldId id="525" r:id="rId13"/>
    <p:sldId id="493" r:id="rId14"/>
    <p:sldId id="530" r:id="rId15"/>
    <p:sldId id="495" r:id="rId16"/>
    <p:sldId id="653" r:id="rId17"/>
    <p:sldId id="648" r:id="rId18"/>
    <p:sldId id="323" r:id="rId19"/>
    <p:sldId id="646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651" r:id="rId28"/>
    <p:sldId id="652" r:id="rId29"/>
    <p:sldId id="333" r:id="rId30"/>
    <p:sldId id="334" r:id="rId31"/>
    <p:sldId id="386" r:id="rId32"/>
    <p:sldId id="335" r:id="rId33"/>
    <p:sldId id="526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5" r:id="rId43"/>
    <p:sldId id="499" r:id="rId44"/>
    <p:sldId id="506" r:id="rId45"/>
    <p:sldId id="507" r:id="rId46"/>
    <p:sldId id="508" r:id="rId47"/>
    <p:sldId id="501" r:id="rId48"/>
    <p:sldId id="502" r:id="rId49"/>
    <p:sldId id="500" r:id="rId50"/>
    <p:sldId id="503" r:id="rId51"/>
    <p:sldId id="435" r:id="rId52"/>
    <p:sldId id="436" r:id="rId53"/>
    <p:sldId id="527" r:id="rId54"/>
    <p:sldId id="504" r:id="rId55"/>
    <p:sldId id="509" r:id="rId56"/>
    <p:sldId id="510" r:id="rId57"/>
    <p:sldId id="528" r:id="rId58"/>
    <p:sldId id="511" r:id="rId59"/>
    <p:sldId id="512" r:id="rId60"/>
    <p:sldId id="513" r:id="rId61"/>
    <p:sldId id="431" r:id="rId62"/>
    <p:sldId id="514" r:id="rId63"/>
    <p:sldId id="515" r:id="rId64"/>
    <p:sldId id="649" r:id="rId65"/>
    <p:sldId id="516" r:id="rId66"/>
    <p:sldId id="517" r:id="rId67"/>
    <p:sldId id="518" r:id="rId68"/>
    <p:sldId id="529" r:id="rId69"/>
    <p:sldId id="360" r:id="rId70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7FB03-904F-45B7-840E-94A7A8E1C4E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90E7-B9EB-4C34-B5B8-F906BF183D4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Bayes Theorem</a:t>
          </a:r>
        </a:p>
      </dgm:t>
    </dgm:pt>
    <dgm:pt modelId="{8FBD693F-C650-4B29-AA84-15DBCA6804F1}" type="parTrans" cxnId="{BB289B13-DB2B-4EB3-B274-E4FDE28E61F8}">
      <dgm:prSet/>
      <dgm:spPr/>
      <dgm:t>
        <a:bodyPr/>
        <a:lstStyle/>
        <a:p>
          <a:endParaRPr lang="en-US"/>
        </a:p>
      </dgm:t>
    </dgm:pt>
    <dgm:pt modelId="{56BE59EF-4888-4227-A657-DF22857C35E7}" type="sibTrans" cxnId="{BB289B13-DB2B-4EB3-B274-E4FDE28E61F8}">
      <dgm:prSet/>
      <dgm:spPr/>
      <dgm:t>
        <a:bodyPr/>
        <a:lstStyle/>
        <a:p>
          <a:endParaRPr lang="en-US"/>
        </a:p>
      </dgm:t>
    </dgm:pt>
    <dgm:pt modelId="{AF620D37-68B7-49AF-A6DF-310B9ACFA53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Association Rule</a:t>
          </a:r>
        </a:p>
      </dgm:t>
    </dgm:pt>
    <dgm:pt modelId="{F71C5558-13EB-4087-9396-2514A3D33F98}" type="parTrans" cxnId="{B7FC2F94-AC6F-405E-A396-3C4158CC2F04}">
      <dgm:prSet/>
      <dgm:spPr/>
      <dgm:t>
        <a:bodyPr/>
        <a:lstStyle/>
        <a:p>
          <a:endParaRPr lang="en-US"/>
        </a:p>
      </dgm:t>
    </dgm:pt>
    <dgm:pt modelId="{5D02AE34-FD79-452B-8DD6-0B485F66EF11}" type="sibTrans" cxnId="{B7FC2F94-AC6F-405E-A396-3C4158CC2F04}">
      <dgm:prSet/>
      <dgm:spPr/>
      <dgm:t>
        <a:bodyPr/>
        <a:lstStyle/>
        <a:p>
          <a:endParaRPr lang="en-US"/>
        </a:p>
      </dgm:t>
    </dgm:pt>
    <dgm:pt modelId="{CD87FECB-710B-40D8-9E22-1ABA1AB3E78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Market Basket</a:t>
          </a:r>
        </a:p>
      </dgm:t>
    </dgm:pt>
    <dgm:pt modelId="{A304CA60-8635-4FE1-BC32-6651917501D3}" type="parTrans" cxnId="{356B02AD-AE06-4B99-8D5C-0802D400CAE8}">
      <dgm:prSet/>
      <dgm:spPr/>
      <dgm:t>
        <a:bodyPr/>
        <a:lstStyle/>
        <a:p>
          <a:endParaRPr lang="en-US"/>
        </a:p>
      </dgm:t>
    </dgm:pt>
    <dgm:pt modelId="{C9034F23-9A18-4065-A63A-14A5EECA4B73}" type="sibTrans" cxnId="{356B02AD-AE06-4B99-8D5C-0802D400CAE8}">
      <dgm:prSet/>
      <dgm:spPr/>
      <dgm:t>
        <a:bodyPr/>
        <a:lstStyle/>
        <a:p>
          <a:endParaRPr lang="en-US"/>
        </a:p>
      </dgm:t>
    </dgm:pt>
    <dgm:pt modelId="{03BE703F-E7AE-4DA9-B2AD-EAA4F8A66F2A}" type="pres">
      <dgm:prSet presAssocID="{2ED7FB03-904F-45B7-840E-94A7A8E1C4EF}" presName="linearFlow" presStyleCnt="0">
        <dgm:presLayoutVars>
          <dgm:dir/>
          <dgm:resizeHandles val="exact"/>
        </dgm:presLayoutVars>
      </dgm:prSet>
      <dgm:spPr/>
    </dgm:pt>
    <dgm:pt modelId="{E6315E6C-CF65-4659-B38C-2F7C854B8E48}" type="pres">
      <dgm:prSet presAssocID="{295A90E7-B9EB-4C34-B5B8-F906BF183D42}" presName="comp" presStyleCnt="0"/>
      <dgm:spPr/>
    </dgm:pt>
    <dgm:pt modelId="{D63BAE48-B4E4-468A-84E1-7DD210DC451C}" type="pres">
      <dgm:prSet presAssocID="{295A90E7-B9EB-4C34-B5B8-F906BF183D42}" presName="rect2" presStyleLbl="node1" presStyleIdx="0" presStyleCnt="3" custScaleX="174244">
        <dgm:presLayoutVars>
          <dgm:bulletEnabled val="1"/>
        </dgm:presLayoutVars>
      </dgm:prSet>
      <dgm:spPr/>
    </dgm:pt>
    <dgm:pt modelId="{FAFDD702-DB39-4E63-9D41-AE797FC41523}" type="pres">
      <dgm:prSet presAssocID="{295A90E7-B9EB-4C34-B5B8-F906BF183D42}" presName="rect1" presStyleLbl="lnNode1" presStyleIdx="0" presStyleCnt="3" custLinFactNeighborX="-69658" custLinFactNeighborY="1430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7B2AE698-0829-4297-A8ED-88C7BB27FEC4}" type="pres">
      <dgm:prSet presAssocID="{56BE59EF-4888-4227-A657-DF22857C35E7}" presName="sibTrans" presStyleCnt="0"/>
      <dgm:spPr/>
    </dgm:pt>
    <dgm:pt modelId="{0B498553-159F-4FC4-B9F1-C0240BE7DC30}" type="pres">
      <dgm:prSet presAssocID="{AF620D37-68B7-49AF-A6DF-310B9ACFA53B}" presName="comp" presStyleCnt="0"/>
      <dgm:spPr/>
    </dgm:pt>
    <dgm:pt modelId="{73DBD072-7694-4463-9D64-FD2DB5E598D9}" type="pres">
      <dgm:prSet presAssocID="{AF620D37-68B7-49AF-A6DF-310B9ACFA53B}" presName="rect2" presStyleLbl="node1" presStyleIdx="1" presStyleCnt="3" custScaleX="174244" custLinFactNeighborX="-32004" custLinFactNeighborY="2625">
        <dgm:presLayoutVars>
          <dgm:bulletEnabled val="1"/>
        </dgm:presLayoutVars>
      </dgm:prSet>
      <dgm:spPr/>
    </dgm:pt>
    <dgm:pt modelId="{FDEDCEB3-B7CB-4C07-9161-4945887861EE}" type="pres">
      <dgm:prSet presAssocID="{AF620D37-68B7-49AF-A6DF-310B9ACFA53B}" presName="rect1" presStyleLbl="lnNode1" presStyleIdx="1" presStyleCnt="3" custLinFactNeighborX="1444" custLinFactNeighborY="2625"/>
      <dgm:spPr>
        <a:blipFill rotWithShape="1">
          <a:blip xmlns:r="http://schemas.openxmlformats.org/officeDocument/2006/relationships" r:embed="rId2"/>
          <a:srcRect/>
          <a:stretch>
            <a:fillRect l="-26000" r="-26000"/>
          </a:stretch>
        </a:blipFill>
      </dgm:spPr>
    </dgm:pt>
    <dgm:pt modelId="{20FCAEB9-BF7C-457F-A107-50BF36831FDC}" type="pres">
      <dgm:prSet presAssocID="{5D02AE34-FD79-452B-8DD6-0B485F66EF11}" presName="sibTrans" presStyleCnt="0"/>
      <dgm:spPr/>
    </dgm:pt>
    <dgm:pt modelId="{813FFCA2-BE36-4883-9ED4-16B8FA4DC2C5}" type="pres">
      <dgm:prSet presAssocID="{CD87FECB-710B-40D8-9E22-1ABA1AB3E783}" presName="comp" presStyleCnt="0"/>
      <dgm:spPr/>
    </dgm:pt>
    <dgm:pt modelId="{73538B4A-3E5D-4091-90FF-8FCD532B062E}" type="pres">
      <dgm:prSet presAssocID="{CD87FECB-710B-40D8-9E22-1ABA1AB3E783}" presName="rect2" presStyleLbl="node1" presStyleIdx="2" presStyleCnt="3" custScaleX="174244" custLinFactNeighborX="1454" custLinFactNeighborY="-551">
        <dgm:presLayoutVars>
          <dgm:bulletEnabled val="1"/>
        </dgm:presLayoutVars>
      </dgm:prSet>
      <dgm:spPr/>
    </dgm:pt>
    <dgm:pt modelId="{828822D5-2BA7-4F10-AB88-DFC74823F625}" type="pres">
      <dgm:prSet presAssocID="{CD87FECB-710B-40D8-9E22-1ABA1AB3E783}" presName="rect1" presStyleLbl="lnNode1" presStyleIdx="2" presStyleCnt="3" custLinFactNeighborX="-69658" custLinFactNeighborY="878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</dgm:ptLst>
  <dgm:cxnLst>
    <dgm:cxn modelId="{F6B5B00D-96F5-4D6D-B304-79CAE71B9E03}" type="presOf" srcId="{295A90E7-B9EB-4C34-B5B8-F906BF183D42}" destId="{D63BAE48-B4E4-468A-84E1-7DD210DC451C}" srcOrd="0" destOrd="0" presId="urn:microsoft.com/office/officeart/2008/layout/AlternatingPictureBlocks"/>
    <dgm:cxn modelId="{BB289B13-DB2B-4EB3-B274-E4FDE28E61F8}" srcId="{2ED7FB03-904F-45B7-840E-94A7A8E1C4EF}" destId="{295A90E7-B9EB-4C34-B5B8-F906BF183D42}" srcOrd="0" destOrd="0" parTransId="{8FBD693F-C650-4B29-AA84-15DBCA6804F1}" sibTransId="{56BE59EF-4888-4227-A657-DF22857C35E7}"/>
    <dgm:cxn modelId="{F84B7021-3DD1-4CD7-9966-0E4C36DED78A}" type="presOf" srcId="{2ED7FB03-904F-45B7-840E-94A7A8E1C4EF}" destId="{03BE703F-E7AE-4DA9-B2AD-EAA4F8A66F2A}" srcOrd="0" destOrd="0" presId="urn:microsoft.com/office/officeart/2008/layout/AlternatingPictureBlocks"/>
    <dgm:cxn modelId="{93FFF676-D0C7-4F5D-BC5B-4828CC45CC1A}" type="presOf" srcId="{CD87FECB-710B-40D8-9E22-1ABA1AB3E783}" destId="{73538B4A-3E5D-4091-90FF-8FCD532B062E}" srcOrd="0" destOrd="0" presId="urn:microsoft.com/office/officeart/2008/layout/AlternatingPictureBlocks"/>
    <dgm:cxn modelId="{B7FC2F94-AC6F-405E-A396-3C4158CC2F04}" srcId="{2ED7FB03-904F-45B7-840E-94A7A8E1C4EF}" destId="{AF620D37-68B7-49AF-A6DF-310B9ACFA53B}" srcOrd="1" destOrd="0" parTransId="{F71C5558-13EB-4087-9396-2514A3D33F98}" sibTransId="{5D02AE34-FD79-452B-8DD6-0B485F66EF11}"/>
    <dgm:cxn modelId="{356B02AD-AE06-4B99-8D5C-0802D400CAE8}" srcId="{2ED7FB03-904F-45B7-840E-94A7A8E1C4EF}" destId="{CD87FECB-710B-40D8-9E22-1ABA1AB3E783}" srcOrd="2" destOrd="0" parTransId="{A304CA60-8635-4FE1-BC32-6651917501D3}" sibTransId="{C9034F23-9A18-4065-A63A-14A5EECA4B73}"/>
    <dgm:cxn modelId="{911DA9B7-80D0-4905-918C-D1EF296687D3}" type="presOf" srcId="{AF620D37-68B7-49AF-A6DF-310B9ACFA53B}" destId="{73DBD072-7694-4463-9D64-FD2DB5E598D9}" srcOrd="0" destOrd="0" presId="urn:microsoft.com/office/officeart/2008/layout/AlternatingPictureBlocks"/>
    <dgm:cxn modelId="{F5721CF2-2ED6-48B5-9008-79AE072D684D}" type="presParOf" srcId="{03BE703F-E7AE-4DA9-B2AD-EAA4F8A66F2A}" destId="{E6315E6C-CF65-4659-B38C-2F7C854B8E48}" srcOrd="0" destOrd="0" presId="urn:microsoft.com/office/officeart/2008/layout/AlternatingPictureBlocks"/>
    <dgm:cxn modelId="{529F34A7-1B84-4FCF-9365-0CBB16724636}" type="presParOf" srcId="{E6315E6C-CF65-4659-B38C-2F7C854B8E48}" destId="{D63BAE48-B4E4-468A-84E1-7DD210DC451C}" srcOrd="0" destOrd="0" presId="urn:microsoft.com/office/officeart/2008/layout/AlternatingPictureBlocks"/>
    <dgm:cxn modelId="{B65FB726-748D-456E-9AEA-B5851DFAF555}" type="presParOf" srcId="{E6315E6C-CF65-4659-B38C-2F7C854B8E48}" destId="{FAFDD702-DB39-4E63-9D41-AE797FC41523}" srcOrd="1" destOrd="0" presId="urn:microsoft.com/office/officeart/2008/layout/AlternatingPictureBlocks"/>
    <dgm:cxn modelId="{82C17B43-1AD0-4136-A00A-FABF4684444C}" type="presParOf" srcId="{03BE703F-E7AE-4DA9-B2AD-EAA4F8A66F2A}" destId="{7B2AE698-0829-4297-A8ED-88C7BB27FEC4}" srcOrd="1" destOrd="0" presId="urn:microsoft.com/office/officeart/2008/layout/AlternatingPictureBlocks"/>
    <dgm:cxn modelId="{1BAC70CE-187F-4EE5-9914-08D83F96776C}" type="presParOf" srcId="{03BE703F-E7AE-4DA9-B2AD-EAA4F8A66F2A}" destId="{0B498553-159F-4FC4-B9F1-C0240BE7DC30}" srcOrd="2" destOrd="0" presId="urn:microsoft.com/office/officeart/2008/layout/AlternatingPictureBlocks"/>
    <dgm:cxn modelId="{E3E3ED9F-87F5-4707-88E0-3BEF2303AC2E}" type="presParOf" srcId="{0B498553-159F-4FC4-B9F1-C0240BE7DC30}" destId="{73DBD072-7694-4463-9D64-FD2DB5E598D9}" srcOrd="0" destOrd="0" presId="urn:microsoft.com/office/officeart/2008/layout/AlternatingPictureBlocks"/>
    <dgm:cxn modelId="{1C71C7CB-4810-467C-B195-7B1E80A4A325}" type="presParOf" srcId="{0B498553-159F-4FC4-B9F1-C0240BE7DC30}" destId="{FDEDCEB3-B7CB-4C07-9161-4945887861EE}" srcOrd="1" destOrd="0" presId="urn:microsoft.com/office/officeart/2008/layout/AlternatingPictureBlocks"/>
    <dgm:cxn modelId="{28FCE4B5-AF88-474E-9BCC-69D270E9E0F2}" type="presParOf" srcId="{03BE703F-E7AE-4DA9-B2AD-EAA4F8A66F2A}" destId="{20FCAEB9-BF7C-457F-A107-50BF36831FDC}" srcOrd="3" destOrd="0" presId="urn:microsoft.com/office/officeart/2008/layout/AlternatingPictureBlocks"/>
    <dgm:cxn modelId="{1128B037-A358-473B-83B6-4DD55AD2B1B1}" type="presParOf" srcId="{03BE703F-E7AE-4DA9-B2AD-EAA4F8A66F2A}" destId="{813FFCA2-BE36-4883-9ED4-16B8FA4DC2C5}" srcOrd="4" destOrd="0" presId="urn:microsoft.com/office/officeart/2008/layout/AlternatingPictureBlocks"/>
    <dgm:cxn modelId="{65D5EF7A-0522-4E38-9748-C4D7284362D0}" type="presParOf" srcId="{813FFCA2-BE36-4883-9ED4-16B8FA4DC2C5}" destId="{73538B4A-3E5D-4091-90FF-8FCD532B062E}" srcOrd="0" destOrd="0" presId="urn:microsoft.com/office/officeart/2008/layout/AlternatingPictureBlocks"/>
    <dgm:cxn modelId="{2A391D5C-3859-425E-BE0C-D93305442A5F}" type="presParOf" srcId="{813FFCA2-BE36-4883-9ED4-16B8FA4DC2C5}" destId="{828822D5-2BA7-4F10-AB88-DFC74823F62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B4A29-506D-4083-B387-4D0F68AC82DB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1960-82B2-4BF6-8ED2-2E1940735D8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assume a parametric probability distribution for the observations</a:t>
          </a:r>
        </a:p>
      </dgm:t>
    </dgm:pt>
    <dgm:pt modelId="{A7AE7523-C925-455D-A141-64CA3AD09FCC}" type="parTrans" cxnId="{A25EBDB0-500D-4953-AA86-BCDC18645B7A}">
      <dgm:prSet/>
      <dgm:spPr/>
      <dgm:t>
        <a:bodyPr/>
        <a:lstStyle/>
        <a:p>
          <a:endParaRPr lang="en-US"/>
        </a:p>
      </dgm:t>
    </dgm:pt>
    <dgm:pt modelId="{CFB9DCCD-55B5-45AA-8C36-E75D98C7041D}" type="sibTrans" cxnId="{A25EBDB0-500D-4953-AA86-BCDC18645B7A}">
      <dgm:prSet/>
      <dgm:spPr/>
      <dgm:t>
        <a:bodyPr/>
        <a:lstStyle/>
        <a:p>
          <a:endParaRPr lang="en-US"/>
        </a:p>
      </dgm:t>
    </dgm:pt>
    <dgm:pt modelId="{C96417FB-84F5-488E-9C28-758EAA2900B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observed the data</a:t>
          </a:r>
        </a:p>
      </dgm:t>
    </dgm:pt>
    <dgm:pt modelId="{D1D16E46-C501-439C-8B51-DAF4141C9508}" type="parTrans" cxnId="{4F0C0919-18C2-44B5-99A1-71AD55EFE80E}">
      <dgm:prSet/>
      <dgm:spPr/>
      <dgm:t>
        <a:bodyPr/>
        <a:lstStyle/>
        <a:p>
          <a:endParaRPr lang="en-US"/>
        </a:p>
      </dgm:t>
    </dgm:pt>
    <dgm:pt modelId="{53269F4C-A19B-4070-8741-B4FF64F40946}" type="sibTrans" cxnId="{4F0C0919-18C2-44B5-99A1-71AD55EFE80E}">
      <dgm:prSet/>
      <dgm:spPr/>
      <dgm:t>
        <a:bodyPr/>
        <a:lstStyle/>
        <a:p>
          <a:endParaRPr lang="en-US"/>
        </a:p>
      </dgm:t>
    </dgm:pt>
    <dgm:pt modelId="{5F8A0A74-CC5D-4662-BF90-037C4001A61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estimate the distribution parameters based on your observations</a:t>
          </a:r>
        </a:p>
      </dgm:t>
    </dgm:pt>
    <dgm:pt modelId="{32691AE6-8E60-41A0-BD47-A5F141BAA362}" type="parTrans" cxnId="{E180D39D-9167-4BA6-82E8-CEC5676FAD7E}">
      <dgm:prSet/>
      <dgm:spPr/>
      <dgm:t>
        <a:bodyPr/>
        <a:lstStyle/>
        <a:p>
          <a:endParaRPr lang="en-US"/>
        </a:p>
      </dgm:t>
    </dgm:pt>
    <dgm:pt modelId="{36C01860-3963-47C9-8240-B2DDBBFA1843}" type="sibTrans" cxnId="{E180D39D-9167-4BA6-82E8-CEC5676FAD7E}">
      <dgm:prSet/>
      <dgm:spPr/>
      <dgm:t>
        <a:bodyPr/>
        <a:lstStyle/>
        <a:p>
          <a:endParaRPr lang="en-US"/>
        </a:p>
      </dgm:t>
    </dgm:pt>
    <dgm:pt modelId="{ED383308-BCFC-4580-8074-E18B22F79B0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Since I have posterior information about the parameters, I improve my  inferences about the parameters</a:t>
          </a:r>
        </a:p>
      </dgm:t>
    </dgm:pt>
    <dgm:pt modelId="{3B2C5C17-8F5D-49A0-8583-E1FDAFDD6113}" type="parTrans" cxnId="{F4F08AA1-EAC7-4AAA-847F-04DDFB7696DF}">
      <dgm:prSet/>
      <dgm:spPr/>
      <dgm:t>
        <a:bodyPr/>
        <a:lstStyle/>
        <a:p>
          <a:endParaRPr lang="en-US"/>
        </a:p>
      </dgm:t>
    </dgm:pt>
    <dgm:pt modelId="{828F94DB-1286-43E2-A42A-311EB7C6EB2E}" type="sibTrans" cxnId="{F4F08AA1-EAC7-4AAA-847F-04DDFB7696DF}">
      <dgm:prSet/>
      <dgm:spPr/>
      <dgm:t>
        <a:bodyPr/>
        <a:lstStyle/>
        <a:p>
          <a:endParaRPr lang="en-US"/>
        </a:p>
      </dgm:t>
    </dgm:pt>
    <dgm:pt modelId="{7BED05B1-F117-4438-8A2D-9591743FD26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dirty="0"/>
            <a:t>I have some prior information about the parameters of the distribution</a:t>
          </a:r>
        </a:p>
      </dgm:t>
    </dgm:pt>
    <dgm:pt modelId="{5E769058-8AAF-4E29-84C2-6BDF84A1130A}" type="parTrans" cxnId="{57C61730-533D-4546-A865-B1A4B2CFC53A}">
      <dgm:prSet/>
      <dgm:spPr/>
      <dgm:t>
        <a:bodyPr/>
        <a:lstStyle/>
        <a:p>
          <a:endParaRPr lang="en-US"/>
        </a:p>
      </dgm:t>
    </dgm:pt>
    <dgm:pt modelId="{4647CFBF-0D12-4441-AB54-EB67776BF1FB}" type="sibTrans" cxnId="{57C61730-533D-4546-A865-B1A4B2CFC53A}">
      <dgm:prSet/>
      <dgm:spPr/>
      <dgm:t>
        <a:bodyPr/>
        <a:lstStyle/>
        <a:p>
          <a:endParaRPr lang="en-US"/>
        </a:p>
      </dgm:t>
    </dgm:pt>
    <dgm:pt modelId="{CF0CABF5-F754-4DBA-9833-954658497961}" type="pres">
      <dgm:prSet presAssocID="{6F2B4A29-506D-4083-B387-4D0F68AC82DB}" presName="Name0" presStyleCnt="0">
        <dgm:presLayoutVars>
          <dgm:dir/>
          <dgm:animLvl val="lvl"/>
          <dgm:resizeHandles val="exact"/>
        </dgm:presLayoutVars>
      </dgm:prSet>
      <dgm:spPr/>
    </dgm:pt>
    <dgm:pt modelId="{4931B983-434C-48DD-91CE-11EBCD13C7B5}" type="pres">
      <dgm:prSet presAssocID="{ED383308-BCFC-4580-8074-E18B22F79B06}" presName="boxAndChildren" presStyleCnt="0"/>
      <dgm:spPr/>
    </dgm:pt>
    <dgm:pt modelId="{667AB532-7F6C-4F36-8F24-D25187556746}" type="pres">
      <dgm:prSet presAssocID="{ED383308-BCFC-4580-8074-E18B22F79B06}" presName="parentTextBox" presStyleLbl="node1" presStyleIdx="0" presStyleCnt="5"/>
      <dgm:spPr/>
    </dgm:pt>
    <dgm:pt modelId="{F74BBFCF-F388-4D60-8000-5412E5C464A6}" type="pres">
      <dgm:prSet presAssocID="{36C01860-3963-47C9-8240-B2DDBBFA1843}" presName="sp" presStyleCnt="0"/>
      <dgm:spPr/>
    </dgm:pt>
    <dgm:pt modelId="{86D06A79-4B53-4CB9-843A-5D7889EB63DD}" type="pres">
      <dgm:prSet presAssocID="{5F8A0A74-CC5D-4662-BF90-037C4001A61E}" presName="arrowAndChildren" presStyleCnt="0"/>
      <dgm:spPr/>
    </dgm:pt>
    <dgm:pt modelId="{746CE916-0B02-4604-916B-6FCFCD4476AC}" type="pres">
      <dgm:prSet presAssocID="{5F8A0A74-CC5D-4662-BF90-037C4001A61E}" presName="parentTextArrow" presStyleLbl="node1" presStyleIdx="1" presStyleCnt="5"/>
      <dgm:spPr/>
    </dgm:pt>
    <dgm:pt modelId="{386C6E46-254A-4EBD-B5ED-3731379395B5}" type="pres">
      <dgm:prSet presAssocID="{53269F4C-A19B-4070-8741-B4FF64F40946}" presName="sp" presStyleCnt="0"/>
      <dgm:spPr/>
    </dgm:pt>
    <dgm:pt modelId="{A897E59D-BBFA-45BA-9F67-D3C15A414D65}" type="pres">
      <dgm:prSet presAssocID="{C96417FB-84F5-488E-9C28-758EAA2900B7}" presName="arrowAndChildren" presStyleCnt="0"/>
      <dgm:spPr/>
    </dgm:pt>
    <dgm:pt modelId="{3AD3A93A-3BD2-475C-BADC-D1FE526FA7AE}" type="pres">
      <dgm:prSet presAssocID="{C96417FB-84F5-488E-9C28-758EAA2900B7}" presName="parentTextArrow" presStyleLbl="node1" presStyleIdx="2" presStyleCnt="5"/>
      <dgm:spPr/>
    </dgm:pt>
    <dgm:pt modelId="{E0C06361-DBB1-4388-A43C-1C13E89E3BB2}" type="pres">
      <dgm:prSet presAssocID="{4647CFBF-0D12-4441-AB54-EB67776BF1FB}" presName="sp" presStyleCnt="0"/>
      <dgm:spPr/>
    </dgm:pt>
    <dgm:pt modelId="{93DCFB0D-FFE4-4F17-8CF9-EDF50D751E89}" type="pres">
      <dgm:prSet presAssocID="{7BED05B1-F117-4438-8A2D-9591743FD267}" presName="arrowAndChildren" presStyleCnt="0"/>
      <dgm:spPr/>
    </dgm:pt>
    <dgm:pt modelId="{55A1CA19-E755-4A7E-A5FA-7F4635D64BB5}" type="pres">
      <dgm:prSet presAssocID="{7BED05B1-F117-4438-8A2D-9591743FD267}" presName="parentTextArrow" presStyleLbl="node1" presStyleIdx="3" presStyleCnt="5"/>
      <dgm:spPr/>
    </dgm:pt>
    <dgm:pt modelId="{C5DB0E4B-FC1C-4C1B-99CB-54B30083358B}" type="pres">
      <dgm:prSet presAssocID="{CFB9DCCD-55B5-45AA-8C36-E75D98C7041D}" presName="sp" presStyleCnt="0"/>
      <dgm:spPr/>
    </dgm:pt>
    <dgm:pt modelId="{D85FD4E9-56FF-4FBB-9291-0CFC9FDDC825}" type="pres">
      <dgm:prSet presAssocID="{2DFA1960-82B2-4BF6-8ED2-2E1940735D88}" presName="arrowAndChildren" presStyleCnt="0"/>
      <dgm:spPr/>
    </dgm:pt>
    <dgm:pt modelId="{0711AC7D-6E2E-4A17-9A30-C74BBECC7D83}" type="pres">
      <dgm:prSet presAssocID="{2DFA1960-82B2-4BF6-8ED2-2E1940735D88}" presName="parentTextArrow" presStyleLbl="node1" presStyleIdx="4" presStyleCnt="5"/>
      <dgm:spPr/>
    </dgm:pt>
  </dgm:ptLst>
  <dgm:cxnLst>
    <dgm:cxn modelId="{43226D01-5655-428D-8A8D-B9511136C54B}" type="presOf" srcId="{7BED05B1-F117-4438-8A2D-9591743FD267}" destId="{55A1CA19-E755-4A7E-A5FA-7F4635D64BB5}" srcOrd="0" destOrd="0" presId="urn:microsoft.com/office/officeart/2005/8/layout/process4"/>
    <dgm:cxn modelId="{4F0C0919-18C2-44B5-99A1-71AD55EFE80E}" srcId="{6F2B4A29-506D-4083-B387-4D0F68AC82DB}" destId="{C96417FB-84F5-488E-9C28-758EAA2900B7}" srcOrd="2" destOrd="0" parTransId="{D1D16E46-C501-439C-8B51-DAF4141C9508}" sibTransId="{53269F4C-A19B-4070-8741-B4FF64F40946}"/>
    <dgm:cxn modelId="{57C61730-533D-4546-A865-B1A4B2CFC53A}" srcId="{6F2B4A29-506D-4083-B387-4D0F68AC82DB}" destId="{7BED05B1-F117-4438-8A2D-9591743FD267}" srcOrd="1" destOrd="0" parTransId="{5E769058-8AAF-4E29-84C2-6BDF84A1130A}" sibTransId="{4647CFBF-0D12-4441-AB54-EB67776BF1FB}"/>
    <dgm:cxn modelId="{F1856A6E-3F74-4781-9DBA-31212235934C}" type="presOf" srcId="{ED383308-BCFC-4580-8074-E18B22F79B06}" destId="{667AB532-7F6C-4F36-8F24-D25187556746}" srcOrd="0" destOrd="0" presId="urn:microsoft.com/office/officeart/2005/8/layout/process4"/>
    <dgm:cxn modelId="{41A23D5A-24F0-4D6E-A154-B169FC6A6F41}" type="presOf" srcId="{2DFA1960-82B2-4BF6-8ED2-2E1940735D88}" destId="{0711AC7D-6E2E-4A17-9A30-C74BBECC7D83}" srcOrd="0" destOrd="0" presId="urn:microsoft.com/office/officeart/2005/8/layout/process4"/>
    <dgm:cxn modelId="{E180D39D-9167-4BA6-82E8-CEC5676FAD7E}" srcId="{6F2B4A29-506D-4083-B387-4D0F68AC82DB}" destId="{5F8A0A74-CC5D-4662-BF90-037C4001A61E}" srcOrd="3" destOrd="0" parTransId="{32691AE6-8E60-41A0-BD47-A5F141BAA362}" sibTransId="{36C01860-3963-47C9-8240-B2DDBBFA1843}"/>
    <dgm:cxn modelId="{F4F08AA1-EAC7-4AAA-847F-04DDFB7696DF}" srcId="{6F2B4A29-506D-4083-B387-4D0F68AC82DB}" destId="{ED383308-BCFC-4580-8074-E18B22F79B06}" srcOrd="4" destOrd="0" parTransId="{3B2C5C17-8F5D-49A0-8583-E1FDAFDD6113}" sibTransId="{828F94DB-1286-43E2-A42A-311EB7C6EB2E}"/>
    <dgm:cxn modelId="{A25EBDB0-500D-4953-AA86-BCDC18645B7A}" srcId="{6F2B4A29-506D-4083-B387-4D0F68AC82DB}" destId="{2DFA1960-82B2-4BF6-8ED2-2E1940735D88}" srcOrd="0" destOrd="0" parTransId="{A7AE7523-C925-455D-A141-64CA3AD09FCC}" sibTransId="{CFB9DCCD-55B5-45AA-8C36-E75D98C7041D}"/>
    <dgm:cxn modelId="{E642F6C7-4736-4F74-8338-E0F9D6C40C04}" type="presOf" srcId="{5F8A0A74-CC5D-4662-BF90-037C4001A61E}" destId="{746CE916-0B02-4604-916B-6FCFCD4476AC}" srcOrd="0" destOrd="0" presId="urn:microsoft.com/office/officeart/2005/8/layout/process4"/>
    <dgm:cxn modelId="{712B09DC-F935-4DB5-A486-5145F478D186}" type="presOf" srcId="{6F2B4A29-506D-4083-B387-4D0F68AC82DB}" destId="{CF0CABF5-F754-4DBA-9833-954658497961}" srcOrd="0" destOrd="0" presId="urn:microsoft.com/office/officeart/2005/8/layout/process4"/>
    <dgm:cxn modelId="{D78D38E2-18E4-4CB3-8AA1-3C1872C93718}" type="presOf" srcId="{C96417FB-84F5-488E-9C28-758EAA2900B7}" destId="{3AD3A93A-3BD2-475C-BADC-D1FE526FA7AE}" srcOrd="0" destOrd="0" presId="urn:microsoft.com/office/officeart/2005/8/layout/process4"/>
    <dgm:cxn modelId="{5F14A820-01DD-46AD-9E2D-C71B616C45AC}" type="presParOf" srcId="{CF0CABF5-F754-4DBA-9833-954658497961}" destId="{4931B983-434C-48DD-91CE-11EBCD13C7B5}" srcOrd="0" destOrd="0" presId="urn:microsoft.com/office/officeart/2005/8/layout/process4"/>
    <dgm:cxn modelId="{818BC922-DD3C-4491-9A4A-9EA71A37B94A}" type="presParOf" srcId="{4931B983-434C-48DD-91CE-11EBCD13C7B5}" destId="{667AB532-7F6C-4F36-8F24-D25187556746}" srcOrd="0" destOrd="0" presId="urn:microsoft.com/office/officeart/2005/8/layout/process4"/>
    <dgm:cxn modelId="{1160C50A-01F1-49F8-84F0-B6EDFB29E7FD}" type="presParOf" srcId="{CF0CABF5-F754-4DBA-9833-954658497961}" destId="{F74BBFCF-F388-4D60-8000-5412E5C464A6}" srcOrd="1" destOrd="0" presId="urn:microsoft.com/office/officeart/2005/8/layout/process4"/>
    <dgm:cxn modelId="{11FEF077-472A-47A0-988F-7744E4BFFDEE}" type="presParOf" srcId="{CF0CABF5-F754-4DBA-9833-954658497961}" destId="{86D06A79-4B53-4CB9-843A-5D7889EB63DD}" srcOrd="2" destOrd="0" presId="urn:microsoft.com/office/officeart/2005/8/layout/process4"/>
    <dgm:cxn modelId="{F3661385-8DFF-4AD3-9B0E-BD47544AAF31}" type="presParOf" srcId="{86D06A79-4B53-4CB9-843A-5D7889EB63DD}" destId="{746CE916-0B02-4604-916B-6FCFCD4476AC}" srcOrd="0" destOrd="0" presId="urn:microsoft.com/office/officeart/2005/8/layout/process4"/>
    <dgm:cxn modelId="{6026B1CD-373D-445C-8B0F-418B40E6DB9D}" type="presParOf" srcId="{CF0CABF5-F754-4DBA-9833-954658497961}" destId="{386C6E46-254A-4EBD-B5ED-3731379395B5}" srcOrd="3" destOrd="0" presId="urn:microsoft.com/office/officeart/2005/8/layout/process4"/>
    <dgm:cxn modelId="{950A78CA-A53F-4EBB-89E1-9608B6D9D91D}" type="presParOf" srcId="{CF0CABF5-F754-4DBA-9833-954658497961}" destId="{A897E59D-BBFA-45BA-9F67-D3C15A414D65}" srcOrd="4" destOrd="0" presId="urn:microsoft.com/office/officeart/2005/8/layout/process4"/>
    <dgm:cxn modelId="{0906FEE3-EC6F-4FC4-AA83-EF6983C36F14}" type="presParOf" srcId="{A897E59D-BBFA-45BA-9F67-D3C15A414D65}" destId="{3AD3A93A-3BD2-475C-BADC-D1FE526FA7AE}" srcOrd="0" destOrd="0" presId="urn:microsoft.com/office/officeart/2005/8/layout/process4"/>
    <dgm:cxn modelId="{7EBC3D47-FC36-4FEF-B5E5-BA5711C75A79}" type="presParOf" srcId="{CF0CABF5-F754-4DBA-9833-954658497961}" destId="{E0C06361-DBB1-4388-A43C-1C13E89E3BB2}" srcOrd="5" destOrd="0" presId="urn:microsoft.com/office/officeart/2005/8/layout/process4"/>
    <dgm:cxn modelId="{C98738E7-62D8-4878-B2C1-E8C440D46784}" type="presParOf" srcId="{CF0CABF5-F754-4DBA-9833-954658497961}" destId="{93DCFB0D-FFE4-4F17-8CF9-EDF50D751E89}" srcOrd="6" destOrd="0" presId="urn:microsoft.com/office/officeart/2005/8/layout/process4"/>
    <dgm:cxn modelId="{CECD96B0-3D60-45F0-B157-7B7AAD62AECD}" type="presParOf" srcId="{93DCFB0D-FFE4-4F17-8CF9-EDF50D751E89}" destId="{55A1CA19-E755-4A7E-A5FA-7F4635D64BB5}" srcOrd="0" destOrd="0" presId="urn:microsoft.com/office/officeart/2005/8/layout/process4"/>
    <dgm:cxn modelId="{9259E416-82C5-493F-89EB-FF83064DADF4}" type="presParOf" srcId="{CF0CABF5-F754-4DBA-9833-954658497961}" destId="{C5DB0E4B-FC1C-4C1B-99CB-54B30083358B}" srcOrd="7" destOrd="0" presId="urn:microsoft.com/office/officeart/2005/8/layout/process4"/>
    <dgm:cxn modelId="{526704E8-36C3-47B0-AEFD-BA51B0669E88}" type="presParOf" srcId="{CF0CABF5-F754-4DBA-9833-954658497961}" destId="{D85FD4E9-56FF-4FBB-9291-0CFC9FDDC825}" srcOrd="8" destOrd="0" presId="urn:microsoft.com/office/officeart/2005/8/layout/process4"/>
    <dgm:cxn modelId="{FAF5E193-6666-45EC-B61B-ECF6D5887060}" type="presParOf" srcId="{D85FD4E9-56FF-4FBB-9291-0CFC9FDDC825}" destId="{0711AC7D-6E2E-4A17-9A30-C74BBECC7D8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3FB179-6566-4727-B315-86F19B9CE5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F0CC6-DBEF-42CF-9B26-2483DCC25BCC}">
      <dgm:prSet phldrT="[Text]"/>
      <dgm:spPr/>
      <dgm:t>
        <a:bodyPr/>
        <a:lstStyle/>
        <a:p>
          <a:r>
            <a:rPr lang="en-US" dirty="0"/>
            <a:t>Frequentist</a:t>
          </a:r>
        </a:p>
      </dgm:t>
    </dgm:pt>
    <dgm:pt modelId="{B2C8958F-68FA-4B7D-AC55-7590A330763C}" type="parTrans" cxnId="{AB832EC3-B55B-4CDA-A2D3-5C570F3E3E73}">
      <dgm:prSet/>
      <dgm:spPr/>
      <dgm:t>
        <a:bodyPr/>
        <a:lstStyle/>
        <a:p>
          <a:endParaRPr lang="en-US"/>
        </a:p>
      </dgm:t>
    </dgm:pt>
    <dgm:pt modelId="{489586CA-AD92-4164-85D0-0B6A7B8FFC43}" type="sibTrans" cxnId="{AB832EC3-B55B-4CDA-A2D3-5C570F3E3E73}">
      <dgm:prSet/>
      <dgm:spPr/>
      <dgm:t>
        <a:bodyPr/>
        <a:lstStyle/>
        <a:p>
          <a:endParaRPr lang="en-US"/>
        </a:p>
      </dgm:t>
    </dgm:pt>
    <dgm:pt modelId="{EB917DBF-9DB2-41F2-9C09-77A299F6BD62}">
      <dgm:prSet phldrT="[Text]"/>
      <dgm:spPr/>
      <dgm:t>
        <a:bodyPr/>
        <a:lstStyle/>
        <a:p>
          <a:r>
            <a:rPr lang="en-US" dirty="0"/>
            <a:t>Bayesian</a:t>
          </a:r>
        </a:p>
      </dgm:t>
    </dgm:pt>
    <dgm:pt modelId="{65C1F1FF-AF4B-4AF3-8882-6B215BABE938}" type="parTrans" cxnId="{170F899D-9F0A-4A4A-9B6C-431C7B8DFDC8}">
      <dgm:prSet/>
      <dgm:spPr/>
      <dgm:t>
        <a:bodyPr/>
        <a:lstStyle/>
        <a:p>
          <a:endParaRPr lang="en-US"/>
        </a:p>
      </dgm:t>
    </dgm:pt>
    <dgm:pt modelId="{6B23C532-8DBF-4666-B75D-683310D48F48}" type="sibTrans" cxnId="{170F899D-9F0A-4A4A-9B6C-431C7B8DFDC8}">
      <dgm:prSet/>
      <dgm:spPr/>
      <dgm:t>
        <a:bodyPr/>
        <a:lstStyle/>
        <a:p>
          <a:endParaRPr lang="en-US"/>
        </a:p>
      </dgm:t>
    </dgm:pt>
    <dgm:pt modelId="{1C9976E6-38B4-4537-B726-9FBEE62F5ACA}" type="pres">
      <dgm:prSet presAssocID="{2C3FB179-6566-4727-B315-86F19B9CE5AD}" presName="diagram" presStyleCnt="0">
        <dgm:presLayoutVars>
          <dgm:dir/>
          <dgm:resizeHandles val="exact"/>
        </dgm:presLayoutVars>
      </dgm:prSet>
      <dgm:spPr/>
    </dgm:pt>
    <dgm:pt modelId="{6166836B-AA5F-43F3-B7B9-4E86AFD9097D}" type="pres">
      <dgm:prSet presAssocID="{434F0CC6-DBEF-42CF-9B26-2483DCC25BCC}" presName="node" presStyleLbl="node1" presStyleIdx="0" presStyleCnt="2">
        <dgm:presLayoutVars>
          <dgm:bulletEnabled val="1"/>
        </dgm:presLayoutVars>
      </dgm:prSet>
      <dgm:spPr/>
    </dgm:pt>
    <dgm:pt modelId="{C85DEB42-A729-41EA-83A4-41728C379BF4}" type="pres">
      <dgm:prSet presAssocID="{489586CA-AD92-4164-85D0-0B6A7B8FFC43}" presName="sibTrans" presStyleCnt="0"/>
      <dgm:spPr/>
    </dgm:pt>
    <dgm:pt modelId="{D73C2E1B-3AB7-4BA6-B5AE-993BAF29376E}" type="pres">
      <dgm:prSet presAssocID="{EB917DBF-9DB2-41F2-9C09-77A299F6BD62}" presName="node" presStyleLbl="node1" presStyleIdx="1" presStyleCnt="2">
        <dgm:presLayoutVars>
          <dgm:bulletEnabled val="1"/>
        </dgm:presLayoutVars>
      </dgm:prSet>
      <dgm:spPr/>
    </dgm:pt>
  </dgm:ptLst>
  <dgm:cxnLst>
    <dgm:cxn modelId="{61B68935-66AE-4295-8655-5A0146646D06}" type="presOf" srcId="{EB917DBF-9DB2-41F2-9C09-77A299F6BD62}" destId="{D73C2E1B-3AB7-4BA6-B5AE-993BAF29376E}" srcOrd="0" destOrd="0" presId="urn:microsoft.com/office/officeart/2005/8/layout/default"/>
    <dgm:cxn modelId="{CEBA4674-7AE7-46DD-95DD-8BFDFD69D73E}" type="presOf" srcId="{2C3FB179-6566-4727-B315-86F19B9CE5AD}" destId="{1C9976E6-38B4-4537-B726-9FBEE62F5ACA}" srcOrd="0" destOrd="0" presId="urn:microsoft.com/office/officeart/2005/8/layout/default"/>
    <dgm:cxn modelId="{170F899D-9F0A-4A4A-9B6C-431C7B8DFDC8}" srcId="{2C3FB179-6566-4727-B315-86F19B9CE5AD}" destId="{EB917DBF-9DB2-41F2-9C09-77A299F6BD62}" srcOrd="1" destOrd="0" parTransId="{65C1F1FF-AF4B-4AF3-8882-6B215BABE938}" sibTransId="{6B23C532-8DBF-4666-B75D-683310D48F48}"/>
    <dgm:cxn modelId="{AB832EC3-B55B-4CDA-A2D3-5C570F3E3E73}" srcId="{2C3FB179-6566-4727-B315-86F19B9CE5AD}" destId="{434F0CC6-DBEF-42CF-9B26-2483DCC25BCC}" srcOrd="0" destOrd="0" parTransId="{B2C8958F-68FA-4B7D-AC55-7590A330763C}" sibTransId="{489586CA-AD92-4164-85D0-0B6A7B8FFC43}"/>
    <dgm:cxn modelId="{575B89F9-7684-46A6-9D54-1BF321EA95A8}" type="presOf" srcId="{434F0CC6-DBEF-42CF-9B26-2483DCC25BCC}" destId="{6166836B-AA5F-43F3-B7B9-4E86AFD9097D}" srcOrd="0" destOrd="0" presId="urn:microsoft.com/office/officeart/2005/8/layout/default"/>
    <dgm:cxn modelId="{76FDB2EA-7990-429C-82D0-941B75295287}" type="presParOf" srcId="{1C9976E6-38B4-4537-B726-9FBEE62F5ACA}" destId="{6166836B-AA5F-43F3-B7B9-4E86AFD9097D}" srcOrd="0" destOrd="0" presId="urn:microsoft.com/office/officeart/2005/8/layout/default"/>
    <dgm:cxn modelId="{AEB11438-FE96-4DBD-BFBC-77E73C0439BB}" type="presParOf" srcId="{1C9976E6-38B4-4537-B726-9FBEE62F5ACA}" destId="{C85DEB42-A729-41EA-83A4-41728C379BF4}" srcOrd="1" destOrd="0" presId="urn:microsoft.com/office/officeart/2005/8/layout/default"/>
    <dgm:cxn modelId="{B537F00E-9FDC-4C6A-9F36-B2739FA83D0F}" type="presParOf" srcId="{1C9976E6-38B4-4537-B726-9FBEE62F5ACA}" destId="{D73C2E1B-3AB7-4BA6-B5AE-993BAF29376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8C7D1-C01B-4266-888F-793CE71D956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7EA61-BD3B-45DD-9D95-C35A616EE5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bread, deli meats, fruit, veggies,</a:t>
          </a:r>
          <a:br>
            <a:rPr lang="en-US" dirty="0"/>
          </a:br>
          <a:r>
            <a:rPr lang="en-US" dirty="0"/>
            <a:t>ice cream</a:t>
          </a:r>
        </a:p>
      </dgm:t>
    </dgm:pt>
    <dgm:pt modelId="{A6754783-D292-4630-944C-B8B6BB28C107}" type="parTrans" cxnId="{0B239088-07BC-4ED1-A646-BF75E1B89965}">
      <dgm:prSet/>
      <dgm:spPr/>
      <dgm:t>
        <a:bodyPr/>
        <a:lstStyle/>
        <a:p>
          <a:endParaRPr lang="en-US"/>
        </a:p>
      </dgm:t>
    </dgm:pt>
    <dgm:pt modelId="{BD2212E9-E429-48AA-915B-D35662EC8F5A}" type="sibTrans" cxnId="{0B239088-07BC-4ED1-A646-BF75E1B89965}">
      <dgm:prSet/>
      <dgm:spPr/>
      <dgm:t>
        <a:bodyPr/>
        <a:lstStyle/>
        <a:p>
          <a:endParaRPr lang="en-US"/>
        </a:p>
      </dgm:t>
    </dgm:pt>
    <dgm:pt modelId="{10175EB6-39AC-4B7D-85F3-F8C77754FF4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egg, flour, sugar, pancake syrup, butter or shortening</a:t>
          </a:r>
        </a:p>
      </dgm:t>
    </dgm:pt>
    <dgm:pt modelId="{64F823D0-2C03-40CE-9165-7CAC4415B9B2}" type="parTrans" cxnId="{259BF7B6-3595-47F2-BA97-BCB2474311B2}">
      <dgm:prSet/>
      <dgm:spPr/>
      <dgm:t>
        <a:bodyPr/>
        <a:lstStyle/>
        <a:p>
          <a:endParaRPr lang="en-US"/>
        </a:p>
      </dgm:t>
    </dgm:pt>
    <dgm:pt modelId="{BFC31153-00B0-4658-9814-BC243980A136}" type="sibTrans" cxnId="{259BF7B6-3595-47F2-BA97-BCB2474311B2}">
      <dgm:prSet/>
      <dgm:spPr/>
      <dgm:t>
        <a:bodyPr/>
        <a:lstStyle/>
        <a:p>
          <a:endParaRPr lang="en-US"/>
        </a:p>
      </dgm:t>
    </dgm:pt>
    <dgm:pt modelId="{94539573-3A2C-4010-B62E-3AEBC31AF98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paint, tray, roller frame, roller covers, brush, painter’s tape</a:t>
          </a:r>
        </a:p>
      </dgm:t>
    </dgm:pt>
    <dgm:pt modelId="{0E070099-83F9-42D1-97EA-B06D1898CF79}" type="parTrans" cxnId="{CA8267E7-7548-4B8F-B753-40167E4D1378}">
      <dgm:prSet/>
      <dgm:spPr/>
      <dgm:t>
        <a:bodyPr/>
        <a:lstStyle/>
        <a:p>
          <a:endParaRPr lang="en-US"/>
        </a:p>
      </dgm:t>
    </dgm:pt>
    <dgm:pt modelId="{F6005CAB-8637-4903-9C3D-F48E38A5CDCE}" type="sibTrans" cxnId="{CA8267E7-7548-4B8F-B753-40167E4D1378}">
      <dgm:prSet/>
      <dgm:spPr/>
      <dgm:t>
        <a:bodyPr/>
        <a:lstStyle/>
        <a:p>
          <a:endParaRPr lang="en-US"/>
        </a:p>
      </dgm:t>
    </dgm:pt>
    <dgm:pt modelId="{8290A92A-25F7-4E46-8D7B-881CBFA1973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ice cream, cones, toppings, syrup, scoop</a:t>
          </a:r>
        </a:p>
      </dgm:t>
    </dgm:pt>
    <dgm:pt modelId="{AF3690EC-A30E-472C-BFC5-B3137E107E8D}" type="parTrans" cxnId="{1AA9DB4B-3B70-4031-9281-5381B0B0F9B2}">
      <dgm:prSet/>
      <dgm:spPr/>
      <dgm:t>
        <a:bodyPr/>
        <a:lstStyle/>
        <a:p>
          <a:endParaRPr lang="en-US"/>
        </a:p>
      </dgm:t>
    </dgm:pt>
    <dgm:pt modelId="{27ACA765-98C9-442B-8F54-21BC67AC223E}" type="sibTrans" cxnId="{1AA9DB4B-3B70-4031-9281-5381B0B0F9B2}">
      <dgm:prSet/>
      <dgm:spPr/>
      <dgm:t>
        <a:bodyPr/>
        <a:lstStyle/>
        <a:p>
          <a:endParaRPr lang="en-US"/>
        </a:p>
      </dgm:t>
    </dgm:pt>
    <dgm:pt modelId="{76EEDE55-528B-481C-8239-CAD40D9EFD85}" type="pres">
      <dgm:prSet presAssocID="{B3D8C7D1-C01B-4266-888F-793CE71D956E}" presName="diagram" presStyleCnt="0">
        <dgm:presLayoutVars>
          <dgm:dir/>
          <dgm:resizeHandles val="exact"/>
        </dgm:presLayoutVars>
      </dgm:prSet>
      <dgm:spPr/>
    </dgm:pt>
    <dgm:pt modelId="{30AC3287-525E-4111-9075-C85016CE0703}" type="pres">
      <dgm:prSet presAssocID="{7467EA61-BD3B-45DD-9D95-C35A616EE5D9}" presName="node" presStyleLbl="node1" presStyleIdx="0" presStyleCnt="4" custScaleY="200776">
        <dgm:presLayoutVars>
          <dgm:bulletEnabled val="1"/>
        </dgm:presLayoutVars>
      </dgm:prSet>
      <dgm:spPr/>
    </dgm:pt>
    <dgm:pt modelId="{F8072FB4-F558-4021-9696-B99E42378284}" type="pres">
      <dgm:prSet presAssocID="{BD2212E9-E429-48AA-915B-D35662EC8F5A}" presName="sibTrans" presStyleCnt="0"/>
      <dgm:spPr/>
    </dgm:pt>
    <dgm:pt modelId="{6F64EB28-5D44-4042-A9E0-C830C355D1D8}" type="pres">
      <dgm:prSet presAssocID="{10175EB6-39AC-4B7D-85F3-F8C77754FF41}" presName="node" presStyleLbl="node1" presStyleIdx="1" presStyleCnt="4" custScaleY="200776">
        <dgm:presLayoutVars>
          <dgm:bulletEnabled val="1"/>
        </dgm:presLayoutVars>
      </dgm:prSet>
      <dgm:spPr/>
    </dgm:pt>
    <dgm:pt modelId="{AB4E80E7-65C5-46B7-8DEA-C31B3521E3C5}" type="pres">
      <dgm:prSet presAssocID="{BFC31153-00B0-4658-9814-BC243980A136}" presName="sibTrans" presStyleCnt="0"/>
      <dgm:spPr/>
    </dgm:pt>
    <dgm:pt modelId="{6652EE34-8251-405C-BDAB-05B7035EF578}" type="pres">
      <dgm:prSet presAssocID="{94539573-3A2C-4010-B62E-3AEBC31AF987}" presName="node" presStyleLbl="node1" presStyleIdx="2" presStyleCnt="4" custScaleY="200776">
        <dgm:presLayoutVars>
          <dgm:bulletEnabled val="1"/>
        </dgm:presLayoutVars>
      </dgm:prSet>
      <dgm:spPr/>
    </dgm:pt>
    <dgm:pt modelId="{795AD294-E3BE-4F0F-B6B7-7AA3B2DE177D}" type="pres">
      <dgm:prSet presAssocID="{F6005CAB-8637-4903-9C3D-F48E38A5CDCE}" presName="sibTrans" presStyleCnt="0"/>
      <dgm:spPr/>
    </dgm:pt>
    <dgm:pt modelId="{C9AFF15B-DDCD-4FC0-A20F-A0BC5EB1218F}" type="pres">
      <dgm:prSet presAssocID="{8290A92A-25F7-4E46-8D7B-881CBFA19731}" presName="node" presStyleLbl="node1" presStyleIdx="3" presStyleCnt="4" custScaleY="200776">
        <dgm:presLayoutVars>
          <dgm:bulletEnabled val="1"/>
        </dgm:presLayoutVars>
      </dgm:prSet>
      <dgm:spPr/>
    </dgm:pt>
  </dgm:ptLst>
  <dgm:cxnLst>
    <dgm:cxn modelId="{12200C17-5D49-4DAE-8A1E-8AEE25AD5E1B}" type="presOf" srcId="{B3D8C7D1-C01B-4266-888F-793CE71D956E}" destId="{76EEDE55-528B-481C-8239-CAD40D9EFD85}" srcOrd="0" destOrd="0" presId="urn:microsoft.com/office/officeart/2005/8/layout/default"/>
    <dgm:cxn modelId="{D27FC44A-AABE-47AE-A771-C063B36A4618}" type="presOf" srcId="{7467EA61-BD3B-45DD-9D95-C35A616EE5D9}" destId="{30AC3287-525E-4111-9075-C85016CE0703}" srcOrd="0" destOrd="0" presId="urn:microsoft.com/office/officeart/2005/8/layout/default"/>
    <dgm:cxn modelId="{1AA9DB4B-3B70-4031-9281-5381B0B0F9B2}" srcId="{B3D8C7D1-C01B-4266-888F-793CE71D956E}" destId="{8290A92A-25F7-4E46-8D7B-881CBFA19731}" srcOrd="3" destOrd="0" parTransId="{AF3690EC-A30E-472C-BFC5-B3137E107E8D}" sibTransId="{27ACA765-98C9-442B-8F54-21BC67AC223E}"/>
    <dgm:cxn modelId="{05B88184-2403-4374-8F62-6621EB730055}" type="presOf" srcId="{10175EB6-39AC-4B7D-85F3-F8C77754FF41}" destId="{6F64EB28-5D44-4042-A9E0-C830C355D1D8}" srcOrd="0" destOrd="0" presId="urn:microsoft.com/office/officeart/2005/8/layout/default"/>
    <dgm:cxn modelId="{2729F087-E2EE-4C68-A9EE-F03123FA5558}" type="presOf" srcId="{94539573-3A2C-4010-B62E-3AEBC31AF987}" destId="{6652EE34-8251-405C-BDAB-05B7035EF578}" srcOrd="0" destOrd="0" presId="urn:microsoft.com/office/officeart/2005/8/layout/default"/>
    <dgm:cxn modelId="{0B239088-07BC-4ED1-A646-BF75E1B89965}" srcId="{B3D8C7D1-C01B-4266-888F-793CE71D956E}" destId="{7467EA61-BD3B-45DD-9D95-C35A616EE5D9}" srcOrd="0" destOrd="0" parTransId="{A6754783-D292-4630-944C-B8B6BB28C107}" sibTransId="{BD2212E9-E429-48AA-915B-D35662EC8F5A}"/>
    <dgm:cxn modelId="{259BF7B6-3595-47F2-BA97-BCB2474311B2}" srcId="{B3D8C7D1-C01B-4266-888F-793CE71D956E}" destId="{10175EB6-39AC-4B7D-85F3-F8C77754FF41}" srcOrd="1" destOrd="0" parTransId="{64F823D0-2C03-40CE-9165-7CAC4415B9B2}" sibTransId="{BFC31153-00B0-4658-9814-BC243980A136}"/>
    <dgm:cxn modelId="{CA8267E7-7548-4B8F-B753-40167E4D1378}" srcId="{B3D8C7D1-C01B-4266-888F-793CE71D956E}" destId="{94539573-3A2C-4010-B62E-3AEBC31AF987}" srcOrd="2" destOrd="0" parTransId="{0E070099-83F9-42D1-97EA-B06D1898CF79}" sibTransId="{F6005CAB-8637-4903-9C3D-F48E38A5CDCE}"/>
    <dgm:cxn modelId="{747021FE-1523-4DD0-AF85-CED252D45041}" type="presOf" srcId="{8290A92A-25F7-4E46-8D7B-881CBFA19731}" destId="{C9AFF15B-DDCD-4FC0-A20F-A0BC5EB1218F}" srcOrd="0" destOrd="0" presId="urn:microsoft.com/office/officeart/2005/8/layout/default"/>
    <dgm:cxn modelId="{FA5FB934-A87B-439C-99C5-778A06647FF7}" type="presParOf" srcId="{76EEDE55-528B-481C-8239-CAD40D9EFD85}" destId="{30AC3287-525E-4111-9075-C85016CE0703}" srcOrd="0" destOrd="0" presId="urn:microsoft.com/office/officeart/2005/8/layout/default"/>
    <dgm:cxn modelId="{C234FB95-E35D-4ED8-BA23-9BE6CA8C078D}" type="presParOf" srcId="{76EEDE55-528B-481C-8239-CAD40D9EFD85}" destId="{F8072FB4-F558-4021-9696-B99E42378284}" srcOrd="1" destOrd="0" presId="urn:microsoft.com/office/officeart/2005/8/layout/default"/>
    <dgm:cxn modelId="{67E55C74-5BE5-4B65-92FE-4C12147B6CD0}" type="presParOf" srcId="{76EEDE55-528B-481C-8239-CAD40D9EFD85}" destId="{6F64EB28-5D44-4042-A9E0-C830C355D1D8}" srcOrd="2" destOrd="0" presId="urn:microsoft.com/office/officeart/2005/8/layout/default"/>
    <dgm:cxn modelId="{08A08BF6-3F92-48BB-97E5-3EE3CFDD3CBD}" type="presParOf" srcId="{76EEDE55-528B-481C-8239-CAD40D9EFD85}" destId="{AB4E80E7-65C5-46B7-8DEA-C31B3521E3C5}" srcOrd="3" destOrd="0" presId="urn:microsoft.com/office/officeart/2005/8/layout/default"/>
    <dgm:cxn modelId="{68F8B367-30E0-4A3A-B21B-240F8459A630}" type="presParOf" srcId="{76EEDE55-528B-481C-8239-CAD40D9EFD85}" destId="{6652EE34-8251-405C-BDAB-05B7035EF578}" srcOrd="4" destOrd="0" presId="urn:microsoft.com/office/officeart/2005/8/layout/default"/>
    <dgm:cxn modelId="{16032E13-3AF5-4D31-AD2B-7EA9818BCBEC}" type="presParOf" srcId="{76EEDE55-528B-481C-8239-CAD40D9EFD85}" destId="{795AD294-E3BE-4F0F-B6B7-7AA3B2DE177D}" srcOrd="5" destOrd="0" presId="urn:microsoft.com/office/officeart/2005/8/layout/default"/>
    <dgm:cxn modelId="{213870A4-9D57-4CE4-ABCA-F10D5974B8BE}" type="presParOf" srcId="{76EEDE55-528B-481C-8239-CAD40D9EFD85}" destId="{C9AFF15B-DDCD-4FC0-A20F-A0BC5EB1218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B143AF-1F37-4865-A1BD-E6DF877F049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86D1AB-E192-4107-8721-BEB66468729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Which coupons to distribute?</a:t>
          </a:r>
        </a:p>
      </dgm:t>
    </dgm:pt>
    <dgm:pt modelId="{DC9630A6-46A1-402A-9F2B-A0CB5AEA1979}" type="parTrans" cxnId="{522434BF-982A-49F8-84C1-05B7B31C388D}">
      <dgm:prSet/>
      <dgm:spPr/>
      <dgm:t>
        <a:bodyPr/>
        <a:lstStyle/>
        <a:p>
          <a:endParaRPr lang="en-US"/>
        </a:p>
      </dgm:t>
    </dgm:pt>
    <dgm:pt modelId="{6BD7A587-85A2-4EB9-A947-F5AAA25C5807}" type="sibTrans" cxnId="{522434BF-982A-49F8-84C1-05B7B31C388D}">
      <dgm:prSet/>
      <dgm:spPr/>
      <dgm:t>
        <a:bodyPr/>
        <a:lstStyle/>
        <a:p>
          <a:endParaRPr lang="en-US"/>
        </a:p>
      </dgm:t>
    </dgm:pt>
    <dgm:pt modelId="{65442EE3-26F4-4E7B-984C-0F6069495234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When to put a product on sale?</a:t>
          </a:r>
        </a:p>
      </dgm:t>
    </dgm:pt>
    <dgm:pt modelId="{9694BD94-5532-465B-86FB-646CFC288C96}" type="parTrans" cxnId="{144BDE31-6320-40CD-800F-CE15B4C70AE8}">
      <dgm:prSet/>
      <dgm:spPr/>
      <dgm:t>
        <a:bodyPr/>
        <a:lstStyle/>
        <a:p>
          <a:endParaRPr lang="en-US"/>
        </a:p>
      </dgm:t>
    </dgm:pt>
    <dgm:pt modelId="{9FEE1AB5-5446-4D07-A1CD-91D2B4546227}" type="sibTrans" cxnId="{144BDE31-6320-40CD-800F-CE15B4C70AE8}">
      <dgm:prSet/>
      <dgm:spPr/>
      <dgm:t>
        <a:bodyPr/>
        <a:lstStyle/>
        <a:p>
          <a:endParaRPr lang="en-US"/>
        </a:p>
      </dgm:t>
    </dgm:pt>
    <dgm:pt modelId="{FF893724-00D4-4C57-9B32-E40924281C0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dirty="0"/>
            <a:t>What products are put together on the shelf?</a:t>
          </a:r>
        </a:p>
      </dgm:t>
    </dgm:pt>
    <dgm:pt modelId="{E3630BBD-E180-45AB-BB4C-CD65E3C05F85}" type="parTrans" cxnId="{C9597D6C-5022-4F64-8443-95A71A304ACF}">
      <dgm:prSet/>
      <dgm:spPr/>
      <dgm:t>
        <a:bodyPr/>
        <a:lstStyle/>
        <a:p>
          <a:endParaRPr lang="en-US"/>
        </a:p>
      </dgm:t>
    </dgm:pt>
    <dgm:pt modelId="{FBB46FE2-7B58-40B9-B551-6479C5E79C79}" type="sibTrans" cxnId="{C9597D6C-5022-4F64-8443-95A71A304ACF}">
      <dgm:prSet/>
      <dgm:spPr/>
      <dgm:t>
        <a:bodyPr/>
        <a:lstStyle/>
        <a:p>
          <a:endParaRPr lang="en-US"/>
        </a:p>
      </dgm:t>
    </dgm:pt>
    <dgm:pt modelId="{0064B5B9-DA1F-4F51-81E9-CEACAA3EE0F0}" type="pres">
      <dgm:prSet presAssocID="{1EB143AF-1F37-4865-A1BD-E6DF877F0499}" presName="Name0" presStyleCnt="0">
        <dgm:presLayoutVars>
          <dgm:dir/>
          <dgm:resizeHandles val="exact"/>
        </dgm:presLayoutVars>
      </dgm:prSet>
      <dgm:spPr/>
    </dgm:pt>
    <dgm:pt modelId="{9EBA75AF-E062-4270-9A04-1B39020DCB1A}" type="pres">
      <dgm:prSet presAssocID="{D986D1AB-E192-4107-8721-BEB664687290}" presName="composite" presStyleCnt="0"/>
      <dgm:spPr/>
    </dgm:pt>
    <dgm:pt modelId="{D377FD51-F20E-4BEA-9956-0C7F7D4BC7C6}" type="pres">
      <dgm:prSet presAssocID="{D986D1AB-E192-4107-8721-BEB664687290}" presName="rect1" presStyleLbl="trAlignAcc1" presStyleIdx="0" presStyleCnt="3">
        <dgm:presLayoutVars>
          <dgm:bulletEnabled val="1"/>
        </dgm:presLayoutVars>
      </dgm:prSet>
      <dgm:spPr/>
    </dgm:pt>
    <dgm:pt modelId="{AEB6CEEB-00E7-47C6-8CC4-2E9379FF79A0}" type="pres">
      <dgm:prSet presAssocID="{D986D1AB-E192-4107-8721-BEB664687290}" presName="rect2" presStyleLbl="fgImgPlace1" presStyleIdx="0" presStyleCnt="3"/>
      <dgm:spPr>
        <a:blipFill rotWithShape="1">
          <a:blip xmlns:r="http://schemas.openxmlformats.org/officeDocument/2006/relationships" r:embed="rId2"/>
          <a:srcRect/>
          <a:stretch>
            <a:fillRect t="-22000" b="-22000"/>
          </a:stretch>
        </a:blipFill>
      </dgm:spPr>
    </dgm:pt>
    <dgm:pt modelId="{B6368E3B-EB71-41A6-9982-6408BDC0CE95}" type="pres">
      <dgm:prSet presAssocID="{6BD7A587-85A2-4EB9-A947-F5AAA25C5807}" presName="sibTrans" presStyleCnt="0"/>
      <dgm:spPr/>
    </dgm:pt>
    <dgm:pt modelId="{D3788C1C-69C8-4C64-B4DA-C977BE147DFE}" type="pres">
      <dgm:prSet presAssocID="{65442EE3-26F4-4E7B-984C-0F6069495234}" presName="composite" presStyleCnt="0"/>
      <dgm:spPr/>
    </dgm:pt>
    <dgm:pt modelId="{52A522AF-870F-4F34-BBA5-F3E8CEC71E72}" type="pres">
      <dgm:prSet presAssocID="{65442EE3-26F4-4E7B-984C-0F6069495234}" presName="rect1" presStyleLbl="trAlignAcc1" presStyleIdx="1" presStyleCnt="3">
        <dgm:presLayoutVars>
          <dgm:bulletEnabled val="1"/>
        </dgm:presLayoutVars>
      </dgm:prSet>
      <dgm:spPr/>
    </dgm:pt>
    <dgm:pt modelId="{555083FE-3C51-48AF-8FD7-4CA5335231D1}" type="pres">
      <dgm:prSet presAssocID="{65442EE3-26F4-4E7B-984C-0F6069495234}" presName="rect2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8000" r="-28000"/>
          </a:stretch>
        </a:blipFill>
      </dgm:spPr>
    </dgm:pt>
    <dgm:pt modelId="{FACDC0D9-CD7D-4E08-9066-3118ED5F0BF3}" type="pres">
      <dgm:prSet presAssocID="{9FEE1AB5-5446-4D07-A1CD-91D2B4546227}" presName="sibTrans" presStyleCnt="0"/>
      <dgm:spPr/>
    </dgm:pt>
    <dgm:pt modelId="{3B89C7B2-BA65-4E49-B77A-47375D83D087}" type="pres">
      <dgm:prSet presAssocID="{FF893724-00D4-4C57-9B32-E40924281C0E}" presName="composite" presStyleCnt="0"/>
      <dgm:spPr/>
    </dgm:pt>
    <dgm:pt modelId="{49BAAD1A-CA49-431B-AA46-FF09857B6D87}" type="pres">
      <dgm:prSet presAssocID="{FF893724-00D4-4C57-9B32-E40924281C0E}" presName="rect1" presStyleLbl="trAlignAcc1" presStyleIdx="2" presStyleCnt="3">
        <dgm:presLayoutVars>
          <dgm:bulletEnabled val="1"/>
        </dgm:presLayoutVars>
      </dgm:prSet>
      <dgm:spPr/>
    </dgm:pt>
    <dgm:pt modelId="{01309F76-598A-4148-BA72-50EDE3038C89}" type="pres">
      <dgm:prSet presAssocID="{FF893724-00D4-4C57-9B32-E40924281C0E}" presName="rect2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31000" r="-31000"/>
          </a:stretch>
        </a:blipFill>
      </dgm:spPr>
    </dgm:pt>
  </dgm:ptLst>
  <dgm:cxnLst>
    <dgm:cxn modelId="{CF636410-0DB5-473A-BF92-0F9AE32A924A}" type="presOf" srcId="{1EB143AF-1F37-4865-A1BD-E6DF877F0499}" destId="{0064B5B9-DA1F-4F51-81E9-CEACAA3EE0F0}" srcOrd="0" destOrd="0" presId="urn:microsoft.com/office/officeart/2008/layout/PictureStrips"/>
    <dgm:cxn modelId="{414AD62F-A31D-46B8-B247-6DD2EF1AAF1B}" type="presOf" srcId="{D986D1AB-E192-4107-8721-BEB664687290}" destId="{D377FD51-F20E-4BEA-9956-0C7F7D4BC7C6}" srcOrd="0" destOrd="0" presId="urn:microsoft.com/office/officeart/2008/layout/PictureStrips"/>
    <dgm:cxn modelId="{144BDE31-6320-40CD-800F-CE15B4C70AE8}" srcId="{1EB143AF-1F37-4865-A1BD-E6DF877F0499}" destId="{65442EE3-26F4-4E7B-984C-0F6069495234}" srcOrd="1" destOrd="0" parTransId="{9694BD94-5532-465B-86FB-646CFC288C96}" sibTransId="{9FEE1AB5-5446-4D07-A1CD-91D2B4546227}"/>
    <dgm:cxn modelId="{C9597D6C-5022-4F64-8443-95A71A304ACF}" srcId="{1EB143AF-1F37-4865-A1BD-E6DF877F0499}" destId="{FF893724-00D4-4C57-9B32-E40924281C0E}" srcOrd="2" destOrd="0" parTransId="{E3630BBD-E180-45AB-BB4C-CD65E3C05F85}" sibTransId="{FBB46FE2-7B58-40B9-B551-6479C5E79C79}"/>
    <dgm:cxn modelId="{246C05B0-B1C2-4689-9D9E-CE43AA3431A0}" type="presOf" srcId="{FF893724-00D4-4C57-9B32-E40924281C0E}" destId="{49BAAD1A-CA49-431B-AA46-FF09857B6D87}" srcOrd="0" destOrd="0" presId="urn:microsoft.com/office/officeart/2008/layout/PictureStrips"/>
    <dgm:cxn modelId="{C4DF74B2-5510-4C70-9C95-24CB53E5B586}" type="presOf" srcId="{65442EE3-26F4-4E7B-984C-0F6069495234}" destId="{52A522AF-870F-4F34-BBA5-F3E8CEC71E72}" srcOrd="0" destOrd="0" presId="urn:microsoft.com/office/officeart/2008/layout/PictureStrips"/>
    <dgm:cxn modelId="{522434BF-982A-49F8-84C1-05B7B31C388D}" srcId="{1EB143AF-1F37-4865-A1BD-E6DF877F0499}" destId="{D986D1AB-E192-4107-8721-BEB664687290}" srcOrd="0" destOrd="0" parTransId="{DC9630A6-46A1-402A-9F2B-A0CB5AEA1979}" sibTransId="{6BD7A587-85A2-4EB9-A947-F5AAA25C5807}"/>
    <dgm:cxn modelId="{897184B6-3FFD-4184-A37F-DE9D72936B18}" type="presParOf" srcId="{0064B5B9-DA1F-4F51-81E9-CEACAA3EE0F0}" destId="{9EBA75AF-E062-4270-9A04-1B39020DCB1A}" srcOrd="0" destOrd="0" presId="urn:microsoft.com/office/officeart/2008/layout/PictureStrips"/>
    <dgm:cxn modelId="{0B9EF695-D174-4804-B01D-4B4720F2C485}" type="presParOf" srcId="{9EBA75AF-E062-4270-9A04-1B39020DCB1A}" destId="{D377FD51-F20E-4BEA-9956-0C7F7D4BC7C6}" srcOrd="0" destOrd="0" presId="urn:microsoft.com/office/officeart/2008/layout/PictureStrips"/>
    <dgm:cxn modelId="{96D587D2-82EA-4E38-8606-DB2F368EE4A8}" type="presParOf" srcId="{9EBA75AF-E062-4270-9A04-1B39020DCB1A}" destId="{AEB6CEEB-00E7-47C6-8CC4-2E9379FF79A0}" srcOrd="1" destOrd="0" presId="urn:microsoft.com/office/officeart/2008/layout/PictureStrips"/>
    <dgm:cxn modelId="{896B9F6F-E530-456B-A8E0-AB1422E67378}" type="presParOf" srcId="{0064B5B9-DA1F-4F51-81E9-CEACAA3EE0F0}" destId="{B6368E3B-EB71-41A6-9982-6408BDC0CE95}" srcOrd="1" destOrd="0" presId="urn:microsoft.com/office/officeart/2008/layout/PictureStrips"/>
    <dgm:cxn modelId="{196D4CF6-2DDD-482E-81EE-0D29F1DFAF44}" type="presParOf" srcId="{0064B5B9-DA1F-4F51-81E9-CEACAA3EE0F0}" destId="{D3788C1C-69C8-4C64-B4DA-C977BE147DFE}" srcOrd="2" destOrd="0" presId="urn:microsoft.com/office/officeart/2008/layout/PictureStrips"/>
    <dgm:cxn modelId="{7AD17560-ED3D-4674-954F-B920536A5A8C}" type="presParOf" srcId="{D3788C1C-69C8-4C64-B4DA-C977BE147DFE}" destId="{52A522AF-870F-4F34-BBA5-F3E8CEC71E72}" srcOrd="0" destOrd="0" presId="urn:microsoft.com/office/officeart/2008/layout/PictureStrips"/>
    <dgm:cxn modelId="{82D51075-987A-4B2E-BA08-8223A7FA1829}" type="presParOf" srcId="{D3788C1C-69C8-4C64-B4DA-C977BE147DFE}" destId="{555083FE-3C51-48AF-8FD7-4CA5335231D1}" srcOrd="1" destOrd="0" presId="urn:microsoft.com/office/officeart/2008/layout/PictureStrips"/>
    <dgm:cxn modelId="{26A25881-A125-4C5E-8824-965A38770C66}" type="presParOf" srcId="{0064B5B9-DA1F-4F51-81E9-CEACAA3EE0F0}" destId="{FACDC0D9-CD7D-4E08-9066-3118ED5F0BF3}" srcOrd="3" destOrd="0" presId="urn:microsoft.com/office/officeart/2008/layout/PictureStrips"/>
    <dgm:cxn modelId="{81770335-5461-40F8-A844-6A938125F358}" type="presParOf" srcId="{0064B5B9-DA1F-4F51-81E9-CEACAA3EE0F0}" destId="{3B89C7B2-BA65-4E49-B77A-47375D83D087}" srcOrd="4" destOrd="0" presId="urn:microsoft.com/office/officeart/2008/layout/PictureStrips"/>
    <dgm:cxn modelId="{A0E4982C-3EA9-4EC3-A2B7-B6AF775257A0}" type="presParOf" srcId="{3B89C7B2-BA65-4E49-B77A-47375D83D087}" destId="{49BAAD1A-CA49-431B-AA46-FF09857B6D87}" srcOrd="0" destOrd="0" presId="urn:microsoft.com/office/officeart/2008/layout/PictureStrips"/>
    <dgm:cxn modelId="{26A7CA27-9721-4E47-B646-09749F64E5DB}" type="presParOf" srcId="{3B89C7B2-BA65-4E49-B77A-47375D83D087}" destId="{01309F76-598A-4148-BA72-50EDE3038C8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5EEAAA-E5E0-4433-84DD-91C470A929B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C5145-4231-4560-9113-EEE7D33FFAE8}">
      <dgm:prSet phldrT="[Text]"/>
      <dgm:spPr/>
      <dgm:t>
        <a:bodyPr/>
        <a:lstStyle/>
        <a:p>
          <a:r>
            <a:rPr lang="en-US" dirty="0"/>
            <a:t>80% of shoppers who buy ice-cream also purchase ice-cream cones.</a:t>
          </a:r>
        </a:p>
      </dgm:t>
    </dgm:pt>
    <dgm:pt modelId="{E54A20D6-C453-42D6-8286-573112922656}" type="parTrans" cxnId="{2727632F-6BEA-491B-B6B5-8E0A5F50D740}">
      <dgm:prSet/>
      <dgm:spPr/>
      <dgm:t>
        <a:bodyPr/>
        <a:lstStyle/>
        <a:p>
          <a:endParaRPr lang="en-US"/>
        </a:p>
      </dgm:t>
    </dgm:pt>
    <dgm:pt modelId="{8989ADAE-792D-4553-9F42-9868B53D5786}" type="sibTrans" cxnId="{2727632F-6BEA-491B-B6B5-8E0A5F50D740}">
      <dgm:prSet/>
      <dgm:spPr/>
      <dgm:t>
        <a:bodyPr/>
        <a:lstStyle/>
        <a:p>
          <a:endParaRPr lang="en-US"/>
        </a:p>
      </dgm:t>
    </dgm:pt>
    <dgm:pt modelId="{B84F1DD9-E59C-4598-9805-791D780E3334}">
      <dgm:prSet phldrT="[Text]"/>
      <dgm:spPr/>
      <dgm:t>
        <a:bodyPr/>
        <a:lstStyle/>
        <a:p>
          <a:r>
            <a:rPr lang="en-US" dirty="0"/>
            <a:t>85% of the “do-it-yourselfers” also buy roller covers IF they bought latex paint.</a:t>
          </a:r>
        </a:p>
      </dgm:t>
    </dgm:pt>
    <dgm:pt modelId="{24446DA9-E84E-43E5-9B1A-065D1C6BA6AE}" type="parTrans" cxnId="{ADCB08C8-2F4A-4656-9453-0512A297B097}">
      <dgm:prSet/>
      <dgm:spPr/>
      <dgm:t>
        <a:bodyPr/>
        <a:lstStyle/>
        <a:p>
          <a:endParaRPr lang="en-US"/>
        </a:p>
      </dgm:t>
    </dgm:pt>
    <dgm:pt modelId="{DE38D50E-B23C-4BB3-803C-251EAB7471A8}" type="sibTrans" cxnId="{ADCB08C8-2F4A-4656-9453-0512A297B097}">
      <dgm:prSet/>
      <dgm:spPr/>
      <dgm:t>
        <a:bodyPr/>
        <a:lstStyle/>
        <a:p>
          <a:endParaRPr lang="en-US"/>
        </a:p>
      </dgm:t>
    </dgm:pt>
    <dgm:pt modelId="{128AA09F-6F0C-42E8-9C6A-8DBDE13E3EE0}">
      <dgm:prSet phldrT="[Text]"/>
      <dgm:spPr/>
      <dgm:t>
        <a:bodyPr/>
        <a:lstStyle/>
        <a:p>
          <a:r>
            <a:rPr lang="en-US" dirty="0"/>
            <a:t>40% of investors who hold an equity index fund will have a bond fund in their portfolio.</a:t>
          </a:r>
        </a:p>
      </dgm:t>
    </dgm:pt>
    <dgm:pt modelId="{7D82160F-81DB-4BF2-ADF9-D7EBBF6537EF}" type="parTrans" cxnId="{ED4ED922-5432-47B2-8A68-3195793550B9}">
      <dgm:prSet/>
      <dgm:spPr/>
      <dgm:t>
        <a:bodyPr/>
        <a:lstStyle/>
        <a:p>
          <a:endParaRPr lang="en-US"/>
        </a:p>
      </dgm:t>
    </dgm:pt>
    <dgm:pt modelId="{8C9DE4E3-EDFA-49D8-9314-D77AE8793345}" type="sibTrans" cxnId="{ED4ED922-5432-47B2-8A68-3195793550B9}">
      <dgm:prSet/>
      <dgm:spPr/>
      <dgm:t>
        <a:bodyPr/>
        <a:lstStyle/>
        <a:p>
          <a:endParaRPr lang="en-US"/>
        </a:p>
      </dgm:t>
    </dgm:pt>
    <dgm:pt modelId="{5A062D26-E104-4AF0-B2DD-7124693DD6DB}">
      <dgm:prSet phldrT="[Text]"/>
      <dgm:spPr/>
      <dgm:t>
        <a:bodyPr/>
        <a:lstStyle/>
        <a:p>
          <a:r>
            <a:rPr lang="en-US" dirty="0"/>
            <a:t>99% of shoppers who buy new ice-maker equipped refrigerator will also buy a new water line and home delivery service.</a:t>
          </a:r>
        </a:p>
      </dgm:t>
    </dgm:pt>
    <dgm:pt modelId="{4C43DC7C-30E7-4C84-9D67-1185852C70AF}" type="parTrans" cxnId="{E6BCEAFD-CDF0-4CB0-AC69-0FDDD88351EF}">
      <dgm:prSet/>
      <dgm:spPr/>
      <dgm:t>
        <a:bodyPr/>
        <a:lstStyle/>
        <a:p>
          <a:endParaRPr lang="en-US"/>
        </a:p>
      </dgm:t>
    </dgm:pt>
    <dgm:pt modelId="{DAB5415A-D859-4C33-BC5E-CE415D1093D5}" type="sibTrans" cxnId="{E6BCEAFD-CDF0-4CB0-AC69-0FDDD88351EF}">
      <dgm:prSet/>
      <dgm:spPr/>
      <dgm:t>
        <a:bodyPr/>
        <a:lstStyle/>
        <a:p>
          <a:endParaRPr lang="en-US"/>
        </a:p>
      </dgm:t>
    </dgm:pt>
    <dgm:pt modelId="{511EB2EC-FEF4-4ABB-9046-5E7AC6058510}" type="pres">
      <dgm:prSet presAssocID="{2C5EEAAA-E5E0-4433-84DD-91C470A929B6}" presName="diagram" presStyleCnt="0">
        <dgm:presLayoutVars>
          <dgm:dir/>
          <dgm:resizeHandles val="exact"/>
        </dgm:presLayoutVars>
      </dgm:prSet>
      <dgm:spPr/>
    </dgm:pt>
    <dgm:pt modelId="{DD2F3556-C0A3-429C-AD1C-2B18EEE83A10}" type="pres">
      <dgm:prSet presAssocID="{4D2C5145-4231-4560-9113-EEE7D33FFAE8}" presName="node" presStyleLbl="node1" presStyleIdx="0" presStyleCnt="4" custScaleX="176619">
        <dgm:presLayoutVars>
          <dgm:bulletEnabled val="1"/>
        </dgm:presLayoutVars>
      </dgm:prSet>
      <dgm:spPr/>
    </dgm:pt>
    <dgm:pt modelId="{D6E7798B-99C6-45BF-99AC-618D8993FDD8}" type="pres">
      <dgm:prSet presAssocID="{8989ADAE-792D-4553-9F42-9868B53D5786}" presName="sibTrans" presStyleCnt="0"/>
      <dgm:spPr/>
    </dgm:pt>
    <dgm:pt modelId="{420E9051-8EC8-47A7-8E18-626F42A55D8B}" type="pres">
      <dgm:prSet presAssocID="{B84F1DD9-E59C-4598-9805-791D780E3334}" presName="node" presStyleLbl="node1" presStyleIdx="1" presStyleCnt="4" custScaleX="179006">
        <dgm:presLayoutVars>
          <dgm:bulletEnabled val="1"/>
        </dgm:presLayoutVars>
      </dgm:prSet>
      <dgm:spPr/>
    </dgm:pt>
    <dgm:pt modelId="{2069162F-D364-4113-AB8E-8FFAD5867D0F}" type="pres">
      <dgm:prSet presAssocID="{DE38D50E-B23C-4BB3-803C-251EAB7471A8}" presName="sibTrans" presStyleCnt="0"/>
      <dgm:spPr/>
    </dgm:pt>
    <dgm:pt modelId="{B549BECA-B5C3-43F5-9520-EEEB714F18CF}" type="pres">
      <dgm:prSet presAssocID="{128AA09F-6F0C-42E8-9C6A-8DBDE13E3EE0}" presName="node" presStyleLbl="node1" presStyleIdx="2" presStyleCnt="4" custScaleX="176595">
        <dgm:presLayoutVars>
          <dgm:bulletEnabled val="1"/>
        </dgm:presLayoutVars>
      </dgm:prSet>
      <dgm:spPr/>
    </dgm:pt>
    <dgm:pt modelId="{384C1153-8DF0-4294-BF0B-7DE27178A556}" type="pres">
      <dgm:prSet presAssocID="{8C9DE4E3-EDFA-49D8-9314-D77AE8793345}" presName="sibTrans" presStyleCnt="0"/>
      <dgm:spPr/>
    </dgm:pt>
    <dgm:pt modelId="{786EA1CF-D236-49F3-A5D2-1F4B2688C414}" type="pres">
      <dgm:prSet presAssocID="{5A062D26-E104-4AF0-B2DD-7124693DD6DB}" presName="node" presStyleLbl="node1" presStyleIdx="3" presStyleCnt="4" custScaleX="180762">
        <dgm:presLayoutVars>
          <dgm:bulletEnabled val="1"/>
        </dgm:presLayoutVars>
      </dgm:prSet>
      <dgm:spPr/>
    </dgm:pt>
  </dgm:ptLst>
  <dgm:cxnLst>
    <dgm:cxn modelId="{159DDA20-1740-4164-9A48-D0428EDEDA57}" type="presOf" srcId="{B84F1DD9-E59C-4598-9805-791D780E3334}" destId="{420E9051-8EC8-47A7-8E18-626F42A55D8B}" srcOrd="0" destOrd="0" presId="urn:microsoft.com/office/officeart/2005/8/layout/default"/>
    <dgm:cxn modelId="{ED4ED922-5432-47B2-8A68-3195793550B9}" srcId="{2C5EEAAA-E5E0-4433-84DD-91C470A929B6}" destId="{128AA09F-6F0C-42E8-9C6A-8DBDE13E3EE0}" srcOrd="2" destOrd="0" parTransId="{7D82160F-81DB-4BF2-ADF9-D7EBBF6537EF}" sibTransId="{8C9DE4E3-EDFA-49D8-9314-D77AE8793345}"/>
    <dgm:cxn modelId="{2727632F-6BEA-491B-B6B5-8E0A5F50D740}" srcId="{2C5EEAAA-E5E0-4433-84DD-91C470A929B6}" destId="{4D2C5145-4231-4560-9113-EEE7D33FFAE8}" srcOrd="0" destOrd="0" parTransId="{E54A20D6-C453-42D6-8286-573112922656}" sibTransId="{8989ADAE-792D-4553-9F42-9868B53D5786}"/>
    <dgm:cxn modelId="{CE0B462F-9150-4469-B1EA-E540C5A34C44}" type="presOf" srcId="{2C5EEAAA-E5E0-4433-84DD-91C470A929B6}" destId="{511EB2EC-FEF4-4ABB-9046-5E7AC6058510}" srcOrd="0" destOrd="0" presId="urn:microsoft.com/office/officeart/2005/8/layout/default"/>
    <dgm:cxn modelId="{3B92ED60-17E0-4BD0-A8DC-761D5205EF1C}" type="presOf" srcId="{4D2C5145-4231-4560-9113-EEE7D33FFAE8}" destId="{DD2F3556-C0A3-429C-AD1C-2B18EEE83A10}" srcOrd="0" destOrd="0" presId="urn:microsoft.com/office/officeart/2005/8/layout/default"/>
    <dgm:cxn modelId="{A8E6BC6F-FF2C-466F-A70D-4114B1CF6D6E}" type="presOf" srcId="{5A062D26-E104-4AF0-B2DD-7124693DD6DB}" destId="{786EA1CF-D236-49F3-A5D2-1F4B2688C414}" srcOrd="0" destOrd="0" presId="urn:microsoft.com/office/officeart/2005/8/layout/default"/>
    <dgm:cxn modelId="{ADCB08C8-2F4A-4656-9453-0512A297B097}" srcId="{2C5EEAAA-E5E0-4433-84DD-91C470A929B6}" destId="{B84F1DD9-E59C-4598-9805-791D780E3334}" srcOrd="1" destOrd="0" parTransId="{24446DA9-E84E-43E5-9B1A-065D1C6BA6AE}" sibTransId="{DE38D50E-B23C-4BB3-803C-251EAB7471A8}"/>
    <dgm:cxn modelId="{E6BCEAFD-CDF0-4CB0-AC69-0FDDD88351EF}" srcId="{2C5EEAAA-E5E0-4433-84DD-91C470A929B6}" destId="{5A062D26-E104-4AF0-B2DD-7124693DD6DB}" srcOrd="3" destOrd="0" parTransId="{4C43DC7C-30E7-4C84-9D67-1185852C70AF}" sibTransId="{DAB5415A-D859-4C33-BC5E-CE415D1093D5}"/>
    <dgm:cxn modelId="{D1640CFE-FDE1-44F0-91D7-340A6A8F1971}" type="presOf" srcId="{128AA09F-6F0C-42E8-9C6A-8DBDE13E3EE0}" destId="{B549BECA-B5C3-43F5-9520-EEEB714F18CF}" srcOrd="0" destOrd="0" presId="urn:microsoft.com/office/officeart/2005/8/layout/default"/>
    <dgm:cxn modelId="{0B870401-F591-4BEE-BDFB-8A19A3B614FD}" type="presParOf" srcId="{511EB2EC-FEF4-4ABB-9046-5E7AC6058510}" destId="{DD2F3556-C0A3-429C-AD1C-2B18EEE83A10}" srcOrd="0" destOrd="0" presId="urn:microsoft.com/office/officeart/2005/8/layout/default"/>
    <dgm:cxn modelId="{2284ACE8-3ED2-4F1A-8C96-13EC1940EF93}" type="presParOf" srcId="{511EB2EC-FEF4-4ABB-9046-5E7AC6058510}" destId="{D6E7798B-99C6-45BF-99AC-618D8993FDD8}" srcOrd="1" destOrd="0" presId="urn:microsoft.com/office/officeart/2005/8/layout/default"/>
    <dgm:cxn modelId="{203DF4CB-5DAC-4E36-81CE-30A34572DA13}" type="presParOf" srcId="{511EB2EC-FEF4-4ABB-9046-5E7AC6058510}" destId="{420E9051-8EC8-47A7-8E18-626F42A55D8B}" srcOrd="2" destOrd="0" presId="urn:microsoft.com/office/officeart/2005/8/layout/default"/>
    <dgm:cxn modelId="{7CB1B11E-60C3-461A-988A-82C85007E4F2}" type="presParOf" srcId="{511EB2EC-FEF4-4ABB-9046-5E7AC6058510}" destId="{2069162F-D364-4113-AB8E-8FFAD5867D0F}" srcOrd="3" destOrd="0" presId="urn:microsoft.com/office/officeart/2005/8/layout/default"/>
    <dgm:cxn modelId="{B70F3D50-46E6-44F4-A5FD-4C49AF4CDE1D}" type="presParOf" srcId="{511EB2EC-FEF4-4ABB-9046-5E7AC6058510}" destId="{B549BECA-B5C3-43F5-9520-EEEB714F18CF}" srcOrd="4" destOrd="0" presId="urn:microsoft.com/office/officeart/2005/8/layout/default"/>
    <dgm:cxn modelId="{4DF571FE-6948-4AE2-BBB0-005802AAE64F}" type="presParOf" srcId="{511EB2EC-FEF4-4ABB-9046-5E7AC6058510}" destId="{384C1153-8DF0-4294-BF0B-7DE27178A556}" srcOrd="5" destOrd="0" presId="urn:microsoft.com/office/officeart/2005/8/layout/default"/>
    <dgm:cxn modelId="{64AC2F92-9CB0-410C-80F1-96380CE2696D}" type="presParOf" srcId="{511EB2EC-FEF4-4ABB-9046-5E7AC6058510}" destId="{786EA1CF-D236-49F3-A5D2-1F4B2688C41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AE48-B4E4-468A-84E1-7DD210DC451C}">
      <dsp:nvSpPr>
        <dsp:cNvPr id="0" name=""/>
        <dsp:cNvSpPr/>
      </dsp:nvSpPr>
      <dsp:spPr>
        <a:xfrm>
          <a:off x="2918280" y="2135"/>
          <a:ext cx="5029197" cy="130542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Bayes Theorem</a:t>
          </a:r>
        </a:p>
      </dsp:txBody>
      <dsp:txXfrm>
        <a:off x="2918280" y="2135"/>
        <a:ext cx="5029197" cy="1305425"/>
      </dsp:txXfrm>
    </dsp:sp>
    <dsp:sp modelId="{FAFDD702-DB39-4E63-9D41-AE797FC41523}">
      <dsp:nvSpPr>
        <dsp:cNvPr id="0" name=""/>
        <dsp:cNvSpPr/>
      </dsp:nvSpPr>
      <dsp:spPr>
        <a:xfrm>
          <a:off x="1667882" y="2080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072-7694-4463-9D64-FD2DB5E598D9}">
      <dsp:nvSpPr>
        <dsp:cNvPr id="0" name=""/>
        <dsp:cNvSpPr/>
      </dsp:nvSpPr>
      <dsp:spPr>
        <a:xfrm>
          <a:off x="1644392" y="1557223"/>
          <a:ext cx="5029197" cy="130542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Association Rule</a:t>
          </a:r>
        </a:p>
      </dsp:txBody>
      <dsp:txXfrm>
        <a:off x="1644392" y="1557223"/>
        <a:ext cx="5029197" cy="1305425"/>
      </dsp:txXfrm>
    </dsp:sp>
    <dsp:sp modelId="{FDEDCEB3-B7CB-4C07-9161-4945887861EE}">
      <dsp:nvSpPr>
        <dsp:cNvPr id="0" name=""/>
        <dsp:cNvSpPr/>
      </dsp:nvSpPr>
      <dsp:spPr>
        <a:xfrm>
          <a:off x="6673768" y="1557223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8B4A-3E5D-4091-90FF-8FCD532B062E}">
      <dsp:nvSpPr>
        <dsp:cNvPr id="0" name=""/>
        <dsp:cNvSpPr/>
      </dsp:nvSpPr>
      <dsp:spPr>
        <a:xfrm>
          <a:off x="2960246" y="3036584"/>
          <a:ext cx="5029197" cy="130542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Market Basket</a:t>
          </a:r>
        </a:p>
      </dsp:txBody>
      <dsp:txXfrm>
        <a:off x="2960246" y="3036584"/>
        <a:ext cx="5029197" cy="1305425"/>
      </dsp:txXfrm>
    </dsp:sp>
    <dsp:sp modelId="{828822D5-2BA7-4F10-AB88-DFC74823F625}">
      <dsp:nvSpPr>
        <dsp:cNvPr id="0" name=""/>
        <dsp:cNvSpPr/>
      </dsp:nvSpPr>
      <dsp:spPr>
        <a:xfrm>
          <a:off x="1667882" y="3045912"/>
          <a:ext cx="1292371" cy="1305425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AB532-7F6C-4F36-8F24-D25187556746}">
      <dsp:nvSpPr>
        <dsp:cNvPr id="0" name=""/>
        <dsp:cNvSpPr/>
      </dsp:nvSpPr>
      <dsp:spPr>
        <a:xfrm>
          <a:off x="0" y="3818982"/>
          <a:ext cx="8148949" cy="6265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Since I have posterior information about the parameters, I improve my  inferences about the parameters</a:t>
          </a:r>
        </a:p>
      </dsp:txBody>
      <dsp:txXfrm>
        <a:off x="0" y="3818982"/>
        <a:ext cx="8148949" cy="626535"/>
      </dsp:txXfrm>
    </dsp:sp>
    <dsp:sp modelId="{746CE916-0B02-4604-916B-6FCFCD4476AC}">
      <dsp:nvSpPr>
        <dsp:cNvPr id="0" name=""/>
        <dsp:cNvSpPr/>
      </dsp:nvSpPr>
      <dsp:spPr>
        <a:xfrm rot="10800000">
          <a:off x="0" y="2864768"/>
          <a:ext cx="8148949" cy="96361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estimate the distribution parameters based on your observations</a:t>
          </a:r>
        </a:p>
      </dsp:txBody>
      <dsp:txXfrm rot="10800000">
        <a:off x="0" y="2864768"/>
        <a:ext cx="8148949" cy="626126"/>
      </dsp:txXfrm>
    </dsp:sp>
    <dsp:sp modelId="{3AD3A93A-3BD2-475C-BADC-D1FE526FA7AE}">
      <dsp:nvSpPr>
        <dsp:cNvPr id="0" name=""/>
        <dsp:cNvSpPr/>
      </dsp:nvSpPr>
      <dsp:spPr>
        <a:xfrm rot="10800000">
          <a:off x="0" y="1910554"/>
          <a:ext cx="8148949" cy="96361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observed the data</a:t>
          </a:r>
        </a:p>
      </dsp:txBody>
      <dsp:txXfrm rot="10800000">
        <a:off x="0" y="1910554"/>
        <a:ext cx="8148949" cy="626126"/>
      </dsp:txXfrm>
    </dsp:sp>
    <dsp:sp modelId="{55A1CA19-E755-4A7E-A5FA-7F4635D64BB5}">
      <dsp:nvSpPr>
        <dsp:cNvPr id="0" name=""/>
        <dsp:cNvSpPr/>
      </dsp:nvSpPr>
      <dsp:spPr>
        <a:xfrm rot="10800000">
          <a:off x="0" y="956340"/>
          <a:ext cx="8148949" cy="96361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have some prior information about the parameters of the distribution</a:t>
          </a:r>
        </a:p>
      </dsp:txBody>
      <dsp:txXfrm rot="10800000">
        <a:off x="0" y="956340"/>
        <a:ext cx="8148949" cy="626126"/>
      </dsp:txXfrm>
    </dsp:sp>
    <dsp:sp modelId="{0711AC7D-6E2E-4A17-9A30-C74BBECC7D83}">
      <dsp:nvSpPr>
        <dsp:cNvPr id="0" name=""/>
        <dsp:cNvSpPr/>
      </dsp:nvSpPr>
      <dsp:spPr>
        <a:xfrm rot="10800000">
          <a:off x="0" y="2126"/>
          <a:ext cx="8148949" cy="96361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I assume a parametric probability distribution for the observations</a:t>
          </a:r>
        </a:p>
      </dsp:txBody>
      <dsp:txXfrm rot="10800000">
        <a:off x="0" y="2126"/>
        <a:ext cx="8148949" cy="626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6836B-AA5F-43F3-B7B9-4E86AFD9097D}">
      <dsp:nvSpPr>
        <dsp:cNvPr id="0" name=""/>
        <dsp:cNvSpPr/>
      </dsp:nvSpPr>
      <dsp:spPr>
        <a:xfrm>
          <a:off x="1160" y="460629"/>
          <a:ext cx="4527450" cy="2716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Frequentist</a:t>
          </a:r>
        </a:p>
      </dsp:txBody>
      <dsp:txXfrm>
        <a:off x="1160" y="460629"/>
        <a:ext cx="4527450" cy="2716470"/>
      </dsp:txXfrm>
    </dsp:sp>
    <dsp:sp modelId="{D73C2E1B-3AB7-4BA6-B5AE-993BAF29376E}">
      <dsp:nvSpPr>
        <dsp:cNvPr id="0" name=""/>
        <dsp:cNvSpPr/>
      </dsp:nvSpPr>
      <dsp:spPr>
        <a:xfrm>
          <a:off x="4981356" y="460629"/>
          <a:ext cx="4527450" cy="2716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Bayesian</a:t>
          </a:r>
        </a:p>
      </dsp:txBody>
      <dsp:txXfrm>
        <a:off x="4981356" y="460629"/>
        <a:ext cx="4527450" cy="2716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C3287-525E-4111-9075-C85016CE0703}">
      <dsp:nvSpPr>
        <dsp:cNvPr id="0" name=""/>
        <dsp:cNvSpPr/>
      </dsp:nvSpPr>
      <dsp:spPr>
        <a:xfrm>
          <a:off x="702605" y="68"/>
          <a:ext cx="2021531" cy="243525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bread, deli meats, fruit, veggies,</a:t>
          </a:r>
          <a:br>
            <a:rPr lang="en-US" sz="2600" kern="1200" dirty="0"/>
          </a:br>
          <a:r>
            <a:rPr lang="en-US" sz="2600" kern="1200" dirty="0"/>
            <a:t>ice cream</a:t>
          </a:r>
        </a:p>
      </dsp:txBody>
      <dsp:txXfrm>
        <a:off x="702605" y="68"/>
        <a:ext cx="2021531" cy="2435250"/>
      </dsp:txXfrm>
    </dsp:sp>
    <dsp:sp modelId="{6F64EB28-5D44-4042-A9E0-C830C355D1D8}">
      <dsp:nvSpPr>
        <dsp:cNvPr id="0" name=""/>
        <dsp:cNvSpPr/>
      </dsp:nvSpPr>
      <dsp:spPr>
        <a:xfrm>
          <a:off x="2926290" y="68"/>
          <a:ext cx="2021531" cy="2435250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egg, flour, sugar, pancake syrup, butter or shortening</a:t>
          </a:r>
        </a:p>
      </dsp:txBody>
      <dsp:txXfrm>
        <a:off x="2926290" y="68"/>
        <a:ext cx="2021531" cy="2435250"/>
      </dsp:txXfrm>
    </dsp:sp>
    <dsp:sp modelId="{6652EE34-8251-405C-BDAB-05B7035EF578}">
      <dsp:nvSpPr>
        <dsp:cNvPr id="0" name=""/>
        <dsp:cNvSpPr/>
      </dsp:nvSpPr>
      <dsp:spPr>
        <a:xfrm>
          <a:off x="5149975" y="68"/>
          <a:ext cx="2021531" cy="243525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paint, tray, roller frame, roller covers, brush, painter’s tape</a:t>
          </a:r>
        </a:p>
      </dsp:txBody>
      <dsp:txXfrm>
        <a:off x="5149975" y="68"/>
        <a:ext cx="2021531" cy="2435250"/>
      </dsp:txXfrm>
    </dsp:sp>
    <dsp:sp modelId="{C9AFF15B-DDCD-4FC0-A20F-A0BC5EB1218F}">
      <dsp:nvSpPr>
        <dsp:cNvPr id="0" name=""/>
        <dsp:cNvSpPr/>
      </dsp:nvSpPr>
      <dsp:spPr>
        <a:xfrm>
          <a:off x="7373659" y="68"/>
          <a:ext cx="2021531" cy="243525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ice cream, cones, toppings, syrup, scoop</a:t>
          </a:r>
        </a:p>
      </dsp:txBody>
      <dsp:txXfrm>
        <a:off x="7373659" y="68"/>
        <a:ext cx="2021531" cy="2435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FD51-F20E-4BEA-9956-0C7F7D4BC7C6}">
      <dsp:nvSpPr>
        <dsp:cNvPr id="0" name=""/>
        <dsp:cNvSpPr/>
      </dsp:nvSpPr>
      <dsp:spPr>
        <a:xfrm>
          <a:off x="179228" y="208118"/>
          <a:ext cx="4298278" cy="134321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Which coupons to distribute?</a:t>
          </a:r>
        </a:p>
      </dsp:txBody>
      <dsp:txXfrm>
        <a:off x="179228" y="208118"/>
        <a:ext cx="4298278" cy="1343212"/>
      </dsp:txXfrm>
    </dsp:sp>
    <dsp:sp modelId="{AEB6CEEB-00E7-47C6-8CC4-2E9379FF79A0}">
      <dsp:nvSpPr>
        <dsp:cNvPr id="0" name=""/>
        <dsp:cNvSpPr/>
      </dsp:nvSpPr>
      <dsp:spPr>
        <a:xfrm>
          <a:off x="133" y="14098"/>
          <a:ext cx="940248" cy="141037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522AF-870F-4F34-BBA5-F3E8CEC71E72}">
      <dsp:nvSpPr>
        <dsp:cNvPr id="0" name=""/>
        <dsp:cNvSpPr/>
      </dsp:nvSpPr>
      <dsp:spPr>
        <a:xfrm>
          <a:off x="4816559" y="208118"/>
          <a:ext cx="4298278" cy="134321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When to put a product on sale?</a:t>
          </a:r>
        </a:p>
      </dsp:txBody>
      <dsp:txXfrm>
        <a:off x="4816559" y="208118"/>
        <a:ext cx="4298278" cy="1343212"/>
      </dsp:txXfrm>
    </dsp:sp>
    <dsp:sp modelId="{555083FE-3C51-48AF-8FD7-4CA5335231D1}">
      <dsp:nvSpPr>
        <dsp:cNvPr id="0" name=""/>
        <dsp:cNvSpPr/>
      </dsp:nvSpPr>
      <dsp:spPr>
        <a:xfrm>
          <a:off x="4637464" y="14098"/>
          <a:ext cx="940248" cy="141037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AAD1A-CA49-431B-AA46-FF09857B6D87}">
      <dsp:nvSpPr>
        <dsp:cNvPr id="0" name=""/>
        <dsp:cNvSpPr/>
      </dsp:nvSpPr>
      <dsp:spPr>
        <a:xfrm>
          <a:off x="2497893" y="1899073"/>
          <a:ext cx="4298278" cy="1343212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802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products are put together on the shelf?</a:t>
          </a:r>
        </a:p>
      </dsp:txBody>
      <dsp:txXfrm>
        <a:off x="2497893" y="1899073"/>
        <a:ext cx="4298278" cy="1343212"/>
      </dsp:txXfrm>
    </dsp:sp>
    <dsp:sp modelId="{01309F76-598A-4148-BA72-50EDE3038C89}">
      <dsp:nvSpPr>
        <dsp:cNvPr id="0" name=""/>
        <dsp:cNvSpPr/>
      </dsp:nvSpPr>
      <dsp:spPr>
        <a:xfrm>
          <a:off x="2318798" y="1705053"/>
          <a:ext cx="940248" cy="1410372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F3556-C0A3-429C-AD1C-2B18EEE83A10}">
      <dsp:nvSpPr>
        <dsp:cNvPr id="0" name=""/>
        <dsp:cNvSpPr/>
      </dsp:nvSpPr>
      <dsp:spPr>
        <a:xfrm>
          <a:off x="29443" y="316697"/>
          <a:ext cx="5051225" cy="171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80% of shoppers who buy ice-cream also purchase ice-cream cones.</a:t>
          </a:r>
        </a:p>
      </dsp:txBody>
      <dsp:txXfrm>
        <a:off x="29443" y="316697"/>
        <a:ext cx="5051225" cy="1715973"/>
      </dsp:txXfrm>
    </dsp:sp>
    <dsp:sp modelId="{420E9051-8EC8-47A7-8E18-626F42A55D8B}">
      <dsp:nvSpPr>
        <dsp:cNvPr id="0" name=""/>
        <dsp:cNvSpPr/>
      </dsp:nvSpPr>
      <dsp:spPr>
        <a:xfrm>
          <a:off x="5366664" y="316697"/>
          <a:ext cx="5119492" cy="171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85% of the “do-it-yourselfers” also buy roller covers IF they bought latex paint.</a:t>
          </a:r>
        </a:p>
      </dsp:txBody>
      <dsp:txXfrm>
        <a:off x="5366664" y="316697"/>
        <a:ext cx="5119492" cy="1715973"/>
      </dsp:txXfrm>
    </dsp:sp>
    <dsp:sp modelId="{B549BECA-B5C3-43F5-9520-EEEB714F18CF}">
      <dsp:nvSpPr>
        <dsp:cNvPr id="0" name=""/>
        <dsp:cNvSpPr/>
      </dsp:nvSpPr>
      <dsp:spPr>
        <a:xfrm>
          <a:off x="4676" y="2318666"/>
          <a:ext cx="5050538" cy="171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40% of investors who hold an equity index fund will have a bond fund in their portfolio.</a:t>
          </a:r>
        </a:p>
      </dsp:txBody>
      <dsp:txXfrm>
        <a:off x="4676" y="2318666"/>
        <a:ext cx="5050538" cy="1715973"/>
      </dsp:txXfrm>
    </dsp:sp>
    <dsp:sp modelId="{786EA1CF-D236-49F3-A5D2-1F4B2688C414}">
      <dsp:nvSpPr>
        <dsp:cNvPr id="0" name=""/>
        <dsp:cNvSpPr/>
      </dsp:nvSpPr>
      <dsp:spPr>
        <a:xfrm>
          <a:off x="5341210" y="2318666"/>
          <a:ext cx="5169713" cy="1715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99% of shoppers who buy new ice-maker equipped refrigerator will also buy a new water line and home delivery service.</a:t>
          </a:r>
        </a:p>
      </dsp:txBody>
      <dsp:txXfrm>
        <a:off x="5341210" y="2318666"/>
        <a:ext cx="5169713" cy="1715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2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1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79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78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9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9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3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53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2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97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3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5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8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4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8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28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0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0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30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8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84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049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48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03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06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5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7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7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59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30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503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461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90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47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74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308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4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724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0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75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59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6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831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938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96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92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07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4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6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542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402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179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49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733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81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32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214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7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98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9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77BF-8323-4800-9CEA-827989BD94F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F4C3-1BF3-470C-9BD1-0E3969FB324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C641-19C5-449F-99D3-63B9AF5F2827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7CB8-1E7F-465F-ABA6-4F52AA522943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D17E-6292-4A2C-BA37-E4A39D01982C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FF9-DB41-47F6-87E6-6D24F7B142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62F-A9E8-4214-9852-50F488500C41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BFDB-7E37-4B75-84E3-11AA0AFAF106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8DFF-6245-413A-8AB8-BCE66BEA8865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923-2EA4-4A34-890A-B9C6B26EC23A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83D4-5BF0-41FD-9CC1-12C001E00834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6A43-F1D3-4099-962D-D06836DCC7E8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by Ming-Long Lam, Ph.D.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.xls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Excel_Worksheet1.xls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lletin.iit.edu/undergraduate/university-overview/student-demographic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27.emf"/><Relationship Id="rId4" Type="http://schemas.openxmlformats.org/officeDocument/2006/relationships/package" Target="../embeddings/Microsoft_Excel_Worksheet1.xls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mlxtend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rasbt.github.io/mlxtend/user_guide/frequent_patterns/association_rules/" TargetMode="External"/><Relationship Id="rId4" Type="http://schemas.openxmlformats.org/officeDocument/2006/relationships/hyperlink" Target="http://rasbt.github.io/mlxtend/user_guide/frequent_patterns/apriori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lustering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16" y="2117627"/>
            <a:ext cx="10621108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484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3</a:t>
            </a:r>
          </a:p>
          <a:p>
            <a:r>
              <a:rPr lang="en-US" sz="4000" dirty="0"/>
              <a:t>September 9,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A015BE-09F2-4D92-B3A3-7A14BE48C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52" y="182562"/>
            <a:ext cx="6550927" cy="1828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01BE-3D02-4883-BC9F-D7357520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6771"/>
            <a:ext cx="5180045" cy="4351338"/>
          </a:xfrm>
        </p:spPr>
        <p:txBody>
          <a:bodyPr>
            <a:normAutofit/>
          </a:bodyPr>
          <a:lstStyle/>
          <a:p>
            <a:r>
              <a:rPr lang="en-US" dirty="0"/>
              <a:t>If I get a Head, then how likely I have used my Left Hand?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</a:t>
            </a:r>
            <a:r>
              <a:rPr lang="en-US" sz="2400" dirty="0"/>
              <a:t>(Left Hand | Head)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(Left Hand &amp; Head) / </a:t>
            </a:r>
            <a:r>
              <a:rPr lang="en-US" sz="2400" dirty="0" err="1"/>
              <a:t>Pr</a:t>
            </a:r>
            <a:r>
              <a:rPr lang="en-US" sz="2400" dirty="0"/>
              <a:t>(Head)</a:t>
            </a:r>
            <a:endParaRPr lang="en-US" dirty="0"/>
          </a:p>
          <a:p>
            <a:r>
              <a:rPr lang="en-US" dirty="0"/>
              <a:t>Since we will not use both hand in tossing the coin, then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</a:t>
            </a:r>
            <a:r>
              <a:rPr lang="en-US" sz="2400" dirty="0"/>
              <a:t>(Head) = </a:t>
            </a:r>
            <a:r>
              <a:rPr lang="en-US" sz="2400" dirty="0" err="1"/>
              <a:t>Pr</a:t>
            </a:r>
            <a:r>
              <a:rPr lang="en-US" sz="2400" dirty="0"/>
              <a:t>(Head &amp; Left Hand) + </a:t>
            </a:r>
            <a:r>
              <a:rPr lang="en-US" sz="2400" dirty="0" err="1"/>
              <a:t>Pr</a:t>
            </a:r>
            <a:r>
              <a:rPr lang="en-US" sz="2400" dirty="0"/>
              <a:t>(Head &amp; Right Hand)</a:t>
            </a:r>
            <a:br>
              <a:rPr lang="en-US" sz="2400" dirty="0"/>
            </a:br>
            <a:r>
              <a:rPr lang="en-US" sz="2400" dirty="0"/>
              <a:t>= 0.15 + 0.4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0B885A-B5FC-4D92-A596-5FC7A24E1F30}"/>
              </a:ext>
            </a:extLst>
          </p:cNvPr>
          <p:cNvSpPr txBox="1">
            <a:spLocks/>
          </p:cNvSpPr>
          <p:nvPr/>
        </p:nvSpPr>
        <p:spPr>
          <a:xfrm>
            <a:off x="6173757" y="1806513"/>
            <a:ext cx="5180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Pr</a:t>
            </a:r>
            <a:r>
              <a:rPr lang="en-US" sz="2400" dirty="0"/>
              <a:t>(Left Hand | Head)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(Left Hand &amp; Head) / </a:t>
            </a:r>
            <a:r>
              <a:rPr lang="en-US" sz="2400" dirty="0" err="1"/>
              <a:t>Pr</a:t>
            </a:r>
            <a:r>
              <a:rPr lang="en-US" sz="2400" dirty="0"/>
              <a:t>(Head)</a:t>
            </a:r>
            <a:br>
              <a:rPr lang="en-US" sz="2400" dirty="0"/>
            </a:br>
            <a:r>
              <a:rPr lang="en-US" sz="2400" dirty="0"/>
              <a:t>= 0.15 / (0.15 + 0.4)</a:t>
            </a:r>
            <a:br>
              <a:rPr lang="en-US" sz="2400" dirty="0"/>
            </a:br>
            <a:r>
              <a:rPr lang="en-US" sz="2400" dirty="0"/>
              <a:t>= 0.15 / 0.55 = 3/11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</a:t>
            </a:r>
            <a:r>
              <a:rPr lang="en-US" sz="2400" dirty="0"/>
              <a:t>(Right Hand | Head)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dirty="0" err="1"/>
              <a:t>Pr</a:t>
            </a:r>
            <a:r>
              <a:rPr lang="en-US" sz="2400" dirty="0"/>
              <a:t>(Right Hand &amp; Head) / </a:t>
            </a:r>
            <a:r>
              <a:rPr lang="en-US" sz="2400" dirty="0" err="1"/>
              <a:t>Pr</a:t>
            </a:r>
            <a:r>
              <a:rPr lang="en-US" sz="2400" dirty="0"/>
              <a:t>(Head)</a:t>
            </a:r>
            <a:br>
              <a:rPr lang="en-US" sz="2400" dirty="0"/>
            </a:br>
            <a:r>
              <a:rPr lang="en-US" sz="2400" dirty="0"/>
              <a:t>= 0.4 / (0.15 + 0.4)</a:t>
            </a:r>
            <a:br>
              <a:rPr lang="en-US" sz="2400" dirty="0"/>
            </a:br>
            <a:r>
              <a:rPr lang="en-US" sz="2400" dirty="0"/>
              <a:t>= 0.4 / 0.55 = 8/11</a:t>
            </a:r>
          </a:p>
          <a:p>
            <a:r>
              <a:rPr lang="en-US" dirty="0"/>
              <a:t>Conclusion: if I got a Head, then the probability that I have used my Left Hand is 3/11 = 27%.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4767-BEE3-4E2E-B953-93E8F4E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220DB3F9-F69E-4B21-B531-D10E0675F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two events A and B are independent, then the joint probability P(A </a:t>
            </a:r>
            <a:r>
              <a:rPr lang="en-US" dirty="0">
                <a:sym typeface="Symbol" panose="05050102010706020507" pitchFamily="18" charset="2"/>
              </a:rPr>
              <a:t> B) = P(A) P(B)</a:t>
            </a:r>
            <a:endParaRPr lang="en-US" dirty="0"/>
          </a:p>
          <a:p>
            <a:r>
              <a:rPr lang="en-US" dirty="0"/>
              <a:t>On the other hand, the Bayesian Theorem states that P(A </a:t>
            </a:r>
            <a:r>
              <a:rPr lang="en-US" dirty="0">
                <a:sym typeface="Symbol" panose="05050102010706020507" pitchFamily="18" charset="2"/>
              </a:rPr>
              <a:t> 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Therefore, P(A) P(B) = P(A|B) P(B) = P(B|A) P(A)</a:t>
            </a:r>
          </a:p>
          <a:p>
            <a:r>
              <a:rPr lang="en-US" dirty="0">
                <a:sym typeface="Symbol" panose="05050102010706020507" pitchFamily="18" charset="2"/>
              </a:rPr>
              <a:t>Finally, P(A|B) = P(A) and P(B|A) = P(B)</a:t>
            </a:r>
          </a:p>
          <a:p>
            <a:r>
              <a:rPr lang="en-US" dirty="0">
                <a:sym typeface="Symbol" panose="05050102010706020507" pitchFamily="18" charset="2"/>
              </a:rPr>
              <a:t>This means that when the two events A and B are independent, then knowing the outcome of one event DOES NOT change the outcome of another event.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8965E-444A-4297-89A9-0C51F7F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BD5CFAD-88E2-48F8-A75C-ED6C3078B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 -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get the same number of Heads whether you toss the coin using your left hand or your right hand (an example below)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Then the outcome of the coin will not be affected by the hand used.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7F7BDF8-ECBD-478F-AA9E-77A95A7501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936188"/>
              </p:ext>
            </p:extLst>
          </p:nvPr>
        </p:nvGraphicFramePr>
        <p:xfrm>
          <a:off x="1122821" y="2893854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6EFF-141A-4940-A896-4BBA3067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0643E7E-3113-48C5-A6DF-A98E08EAF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 Probability (Advanced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approaches in interpreting probability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E9E383-5BE9-460B-95E3-414D0F5F2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14872"/>
              </p:ext>
            </p:extLst>
          </p:nvPr>
        </p:nvGraphicFramePr>
        <p:xfrm>
          <a:off x="838200" y="2332653"/>
          <a:ext cx="9509967" cy="3637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855D-1074-4A95-B737-572726B8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C72437A-220D-476E-985E-A106A60AD9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38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Frequentist Approach  (Advanced Concept)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probability is an </a:t>
                </a:r>
                <a:r>
                  <a:rPr lang="en-US" b="1" dirty="0"/>
                  <a:t>inherent characteristic</a:t>
                </a:r>
                <a:r>
                  <a:rPr lang="en-US" dirty="0"/>
                  <a:t> of the population.  In other words, it is a fixed value.</a:t>
                </a:r>
              </a:p>
              <a:p>
                <a:r>
                  <a:rPr lang="en-US" dirty="0"/>
                  <a:t>It is the limiting value of the number of occurrences of the event in a sequence of trials,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occurrences of the event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trials.</a:t>
                </a:r>
              </a:p>
              <a:p>
                <a:r>
                  <a:rPr lang="en-US" dirty="0"/>
                  <a:t>Suppose we want to find the probability of clicking a link.  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 of web visits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229A4-16AD-4FC1-9700-8F7158B4E4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2914" y="5147787"/>
              <a:ext cx="644953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2960">
                      <a:extLst>
                        <a:ext uri="{9D8B030D-6E8A-4147-A177-3AD203B41FA5}">
                          <a16:colId xmlns:a16="http://schemas.microsoft.com/office/drawing/2014/main" val="3049649407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94028908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18761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829187283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735911380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58606707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1334417709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77053724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398367671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96679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050296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9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Clicked (Y/N)?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364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Probability of 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84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D229A4-16AD-4FC1-9700-8F7158B4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134606"/>
                  </p:ext>
                </p:extLst>
              </p:nvPr>
            </p:nvGraphicFramePr>
            <p:xfrm>
              <a:off x="1182914" y="5147787"/>
              <a:ext cx="644953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2960">
                      <a:extLst>
                        <a:ext uri="{9D8B030D-6E8A-4147-A177-3AD203B41FA5}">
                          <a16:colId xmlns:a16="http://schemas.microsoft.com/office/drawing/2014/main" val="3049649407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94028908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18761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829187283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735911380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586067074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1334417709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77053724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3983676711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409667992"/>
                        </a:ext>
                      </a:extLst>
                    </a:gridCol>
                    <a:gridCol w="537657">
                      <a:extLst>
                        <a:ext uri="{9D8B030D-6E8A-4147-A177-3AD203B41FA5}">
                          <a16:colId xmlns:a16="http://schemas.microsoft.com/office/drawing/2014/main" val="20502963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68" t="-1639" r="-50397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9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Clicked (Y/N)?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9364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Probability of 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0/2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1/4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2/8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100" dirty="0"/>
                            <a:t>3/10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840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D6B0731-B6C5-46F9-AD58-113929BFCEC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46" y="4692650"/>
            <a:ext cx="3657600" cy="1645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B625-A4F8-4DD2-9BBE-5F7ACCC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5751731B-C595-4B7B-A4CE-B77EB4C6FF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Approach (Advanced Concept)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probability is our </a:t>
                </a:r>
                <a:r>
                  <a:rPr lang="en-US" b="1" dirty="0"/>
                  <a:t>belief</a:t>
                </a:r>
                <a:r>
                  <a:rPr lang="en-US" dirty="0"/>
                  <a:t> of how often the event will occur. In other words, it is a random variable.  The belief is built based on past experience or external knowledge.</a:t>
                </a:r>
              </a:p>
              <a:p>
                <a:r>
                  <a:rPr lang="en-US" dirty="0"/>
                  <a:t>Since it is a belief, it comes with uncertainty.  Therefore, we will assume a probability distribution for it.  For example, we think the click event will 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follows a prior distribution Uniform [0.25, 0.75].</a:t>
                </a:r>
              </a:p>
              <a:p>
                <a:r>
                  <a:rPr lang="en-US" dirty="0"/>
                  <a:t>After we conduct the experiment, we revise the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a posterior distribution Uniform[0.29,0.31].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8A8FC-F739-437D-A15D-35140776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41C3432-3814-4444-9711-D6913D66D5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Motivated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your last time shopped at grocery stores, supercenters, home improvement stores, etc.</a:t>
            </a:r>
          </a:p>
          <a:p>
            <a:r>
              <a:rPr lang="en-US" dirty="0"/>
              <a:t>Do you notice that there are items that you very likely buy together?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7A2285-DCA7-4517-8162-02AA7E6CD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173550"/>
              </p:ext>
            </p:extLst>
          </p:nvPr>
        </p:nvGraphicFramePr>
        <p:xfrm>
          <a:off x="1047101" y="3741576"/>
          <a:ext cx="10097797" cy="2435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DB98-EFFB-4C93-B0D0-1B168833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6CA2656-BC4E-4A87-801E-14836F3274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4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Motivated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Identifying credible associations can help the merchants make decisions such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502AA-0409-45B0-B45F-E88C9142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4FACD68-0AC4-477E-8BA3-44FD6521E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C9CD1B-9B25-4C25-930E-60782EF6E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960887"/>
              </p:ext>
            </p:extLst>
          </p:nvPr>
        </p:nvGraphicFramePr>
        <p:xfrm>
          <a:off x="1045029" y="2789853"/>
          <a:ext cx="9114971" cy="32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995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Defined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 rule discovery is the identification of items that occur together in a given event or record (commonly called a transaction). This technique is also known as market basket analysis.</a:t>
            </a:r>
          </a:p>
          <a:p>
            <a:r>
              <a:rPr lang="en-US" dirty="0"/>
              <a:t>Point-of-Sale transaction processing systems often provide the data sources for association rule discovery.  </a:t>
            </a:r>
            <a:r>
              <a:rPr lang="en-US" dirty="0">
                <a:solidFill>
                  <a:srgbClr val="FF0000"/>
                </a:solidFill>
              </a:rPr>
              <a:t>It treats all items as categorical data</a:t>
            </a:r>
            <a:r>
              <a:rPr lang="en-US" dirty="0"/>
              <a:t>.</a:t>
            </a:r>
          </a:p>
          <a:p>
            <a:r>
              <a:rPr lang="en-US" dirty="0"/>
              <a:t>Association rules are based on frequency counts of the number of times items occur alone and in combination in the database.</a:t>
            </a:r>
          </a:p>
          <a:p>
            <a:r>
              <a:rPr lang="en-US" dirty="0"/>
              <a:t>The rules are expressed as “if item A is part of a transaction, then item B is also part of the transaction X percent of the time.” where 0 &lt; X ≤ 100.</a:t>
            </a:r>
          </a:p>
          <a:p>
            <a:r>
              <a:rPr lang="en-US" dirty="0"/>
              <a:t>The rules should not be interpreted as direct causation but as association between two or more items.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4E8EC-5EDE-457E-B737-05BDF60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42F79B3-EAB7-4668-A97A-8043F90263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 of Association Rule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718AB-9140-4215-93E5-79A561845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399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DE834-8CD8-4CD5-A257-51808FF6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621C788-6138-4C62-ACDE-658599855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3: Association Rule Learner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55D19-90BE-4091-918C-6FF2213C0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398671"/>
              </p:ext>
            </p:extLst>
          </p:nvPr>
        </p:nvGraphicFramePr>
        <p:xfrm>
          <a:off x="838200" y="180154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39359-0B3D-4529-A009-FC46B6ED05CE}"/>
              </a:ext>
            </a:extLst>
          </p:cNvPr>
          <p:cNvSpPr/>
          <p:nvPr/>
        </p:nvSpPr>
        <p:spPr>
          <a:xfrm>
            <a:off x="3499869" y="6152880"/>
            <a:ext cx="396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Chapter 3 of the Machine Learning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3BD59-A5ED-4FE1-9169-86527309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95E910B6-DF2F-4F9C-BDF3-AD686BE766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31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 Discovery History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Proposed by Agrawal, Imielinski, and Swami in their 1993 paper</a:t>
            </a:r>
          </a:p>
          <a:p>
            <a:pPr lvl="1"/>
            <a:r>
              <a:rPr lang="en-US" dirty="0"/>
              <a:t>“Mining Association Rules between Sets of Items in Large Databases”, </a:t>
            </a:r>
            <a:r>
              <a:rPr lang="en-US" i="1" dirty="0"/>
              <a:t>Proceedings of the 1993 ACM SIGMOD Conference Washington DC</a:t>
            </a:r>
            <a:r>
              <a:rPr lang="en-US" dirty="0"/>
              <a:t>, May 1993</a:t>
            </a:r>
          </a:p>
          <a:p>
            <a:pPr lvl="1"/>
            <a:r>
              <a:rPr lang="en-US" dirty="0"/>
              <a:t>ACM SIGMOD: </a:t>
            </a:r>
            <a:r>
              <a:rPr lang="en-US" u="sng" dirty="0"/>
              <a:t>A</a:t>
            </a:r>
            <a:r>
              <a:rPr lang="en-US" dirty="0"/>
              <a:t>ssociation for </a:t>
            </a:r>
            <a:r>
              <a:rPr lang="en-US" u="sng" dirty="0"/>
              <a:t>C</a:t>
            </a:r>
            <a:r>
              <a:rPr lang="en-US" dirty="0"/>
              <a:t>omputing </a:t>
            </a:r>
            <a:r>
              <a:rPr lang="en-US" u="sng" dirty="0"/>
              <a:t>M</a:t>
            </a:r>
            <a:r>
              <a:rPr lang="en-US" dirty="0"/>
              <a:t>achinery </a:t>
            </a:r>
            <a:r>
              <a:rPr lang="en-US" u="sng" dirty="0"/>
              <a:t>S</a:t>
            </a:r>
            <a:r>
              <a:rPr lang="en-US" dirty="0"/>
              <a:t>pecial </a:t>
            </a:r>
            <a:r>
              <a:rPr lang="en-US" u="sng" dirty="0"/>
              <a:t>I</a:t>
            </a:r>
            <a:r>
              <a:rPr lang="en-US" dirty="0"/>
              <a:t>nterest </a:t>
            </a:r>
            <a:r>
              <a:rPr lang="en-US" u="sng" dirty="0"/>
              <a:t>G</a:t>
            </a:r>
            <a:r>
              <a:rPr lang="en-US" dirty="0"/>
              <a:t>roup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anagement Of </a:t>
            </a:r>
            <a:r>
              <a:rPr lang="en-US" u="sng" dirty="0"/>
              <a:t>D</a:t>
            </a:r>
            <a:r>
              <a:rPr lang="en-US" dirty="0"/>
              <a:t>ata</a:t>
            </a:r>
          </a:p>
          <a:p>
            <a:r>
              <a:rPr lang="en-US" dirty="0"/>
              <a:t>Initially used for Market Basket analysis to find how items purchased by customers are related</a:t>
            </a:r>
          </a:p>
          <a:p>
            <a:r>
              <a:rPr lang="en-US" dirty="0"/>
              <a:t>Most algorithms are related to the Apriori algorithm due to Agrawal and Srikant 1994 paper</a:t>
            </a:r>
          </a:p>
          <a:p>
            <a:pPr lvl="1"/>
            <a:r>
              <a:rPr lang="en-US" dirty="0"/>
              <a:t>“Fast Algorithms for Mining Association Rules”, </a:t>
            </a:r>
            <a:r>
              <a:rPr lang="en-US" i="1" dirty="0"/>
              <a:t>Proceedings of the 20th VLDB Conference Santiago, Chile</a:t>
            </a:r>
            <a:r>
              <a:rPr lang="en-US" dirty="0"/>
              <a:t>, 1994</a:t>
            </a:r>
          </a:p>
          <a:p>
            <a:pPr lvl="1"/>
            <a:r>
              <a:rPr lang="en-US" dirty="0"/>
              <a:t>VLDB: </a:t>
            </a:r>
            <a:r>
              <a:rPr lang="en-US" u="sng" dirty="0"/>
              <a:t>V</a:t>
            </a:r>
            <a:r>
              <a:rPr lang="en-US" dirty="0"/>
              <a:t>ery </a:t>
            </a:r>
            <a:r>
              <a:rPr lang="en-US" u="sng" dirty="0"/>
              <a:t>L</a:t>
            </a:r>
            <a:r>
              <a:rPr lang="en-US" dirty="0"/>
              <a:t>arge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B</a:t>
            </a:r>
            <a:r>
              <a:rPr lang="en-US" dirty="0"/>
              <a:t>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E350-C531-4880-A309-8D2E55A2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4DF0097-8D18-46D7-A88E-874ACB2E0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for Association Rule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universal set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 the complete list of items in the transaction data</a:t>
                </a:r>
              </a:p>
              <a:p>
                <a:pPr lvl="1"/>
                <a:r>
                  <a:rPr lang="en-US" dirty="0"/>
                  <a:t>Since data captured items sold during a time period, the universal set does not necessarily represent all items carried by the merchant</a:t>
                </a:r>
              </a:p>
              <a:p>
                <a:r>
                  <a:rPr lang="en-US" dirty="0"/>
                  <a:t>Transaction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collection of items: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is a subset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Transaction Database T is a set of transactions: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is the number of transactions or customer</a:t>
                </a:r>
              </a:p>
              <a:p>
                <a:pPr lvl="1"/>
                <a:r>
                  <a:rPr lang="en-US" dirty="0"/>
                  <a:t>The terms: Transaction and Customer are often used interchangeably to refer to the same concept because there is no TIME element here.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5E248-7804-4073-BCA6-A4BC5A4F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37BE41D8-0AA4-4EBA-BF3A-A41589128E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0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itemset</a:t>
                </a:r>
                <a:r>
                  <a:rPr lang="en-US" dirty="0"/>
                  <a:t> is a set of items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An itemset is a subset of a transaction</a:t>
                </a:r>
              </a:p>
              <a:p>
                <a:r>
                  <a:rPr lang="en-US" dirty="0"/>
                  <a:t>A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/>
                  <a:t>-itemset</a:t>
                </a:r>
                <a:r>
                  <a:rPr lang="en-US" dirty="0"/>
                  <a:t> is an itemset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Possible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-itemset is valid but not interesting because no other itemsets can associate with an </a:t>
                </a:r>
                <a:r>
                  <a:rPr lang="en-US" i="1" dirty="0"/>
                  <a:t>m</a:t>
                </a:r>
                <a:r>
                  <a:rPr lang="en-US" dirty="0"/>
                  <a:t>-itemset</a:t>
                </a:r>
              </a:p>
              <a:p>
                <a:r>
                  <a:rPr lang="en-US" dirty="0"/>
                  <a:t>An association rule has an </a:t>
                </a:r>
                <a:r>
                  <a:rPr lang="en-US" b="1" dirty="0"/>
                  <a:t>antecedent</a:t>
                </a:r>
                <a:r>
                  <a:rPr lang="en-US" dirty="0"/>
                  <a:t> (left side) and a </a:t>
                </a:r>
                <a:r>
                  <a:rPr lang="en-US" b="1" dirty="0"/>
                  <a:t>consequent</a:t>
                </a:r>
                <a:r>
                  <a:rPr lang="en-US" dirty="0"/>
                  <a:t> (right side).  Each side is an itemset.</a:t>
                </a:r>
              </a:p>
              <a:p>
                <a:r>
                  <a:rPr lang="en-US" dirty="0"/>
                  <a:t>Suppose itemset </a:t>
                </a:r>
                <a:r>
                  <a:rPr lang="en-US" i="1" dirty="0"/>
                  <a:t>X</a:t>
                </a:r>
                <a:r>
                  <a:rPr lang="en-US" dirty="0"/>
                  <a:t> is the antecedent and itemset </a:t>
                </a:r>
                <a:r>
                  <a:rPr lang="en-US" i="1" dirty="0"/>
                  <a:t>Y</a:t>
                </a:r>
                <a:r>
                  <a:rPr lang="en-US" dirty="0"/>
                  <a:t> is the consequent, then association rule is described mathematically as</a:t>
                </a:r>
                <a:br>
                  <a:rPr lang="en-US" dirty="0"/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, where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(non-overlapping)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361" r="-121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AF91-D85B-4205-9CED-2943E123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91192BF-D3DE-4342-B81F-3F028DC3E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14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Support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b="1" dirty="0"/>
                  <a:t>Support</a:t>
                </a:r>
                <a:r>
                  <a:rPr lang="en-US" dirty="0"/>
                  <a:t> is the percentage of transactions that contain an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=100%×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the number of transactions that contain an itemset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i="1" dirty="0"/>
                  <a:t>N</a:t>
                </a:r>
                <a:r>
                  <a:rPr lang="en-US" dirty="0"/>
                  <a:t> is the total number of transactions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Since the number of transactions that contain an itemset </a:t>
                </a:r>
                <a:r>
                  <a:rPr lang="en-US" i="1" dirty="0"/>
                  <a:t>X</a:t>
                </a:r>
                <a:r>
                  <a:rPr lang="en-US" dirty="0"/>
                  <a:t> must be between 1 and </a:t>
                </a:r>
                <a:r>
                  <a:rPr lang="en-US" i="1" dirty="0"/>
                  <a:t>N</a:t>
                </a:r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 it follows that the Support metric is: (100% / </a:t>
                </a:r>
                <a:r>
                  <a:rPr lang="en-US" i="1" dirty="0"/>
                  <a:t>N</a:t>
                </a:r>
                <a:r>
                  <a:rPr lang="en-US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≤ 100%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Support metric indicates the rate of occurrence (aka the relative frequency) of an itemset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A37DF-5B28-4389-9397-21DE8A76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291B750-D413-4D79-BF81-F1DD55721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Confidence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b="1" dirty="0"/>
                  <a:t>Confidence</a:t>
                </a:r>
                <a:r>
                  <a:rPr lang="en-US" dirty="0"/>
                  <a:t> is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 (Support of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) / (Support of </a:t>
                </a:r>
                <a:r>
                  <a:rPr lang="en-US" i="1" dirty="0"/>
                  <a:t>X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Confidence metric is the conditional probability that itemset Y will be in the transaction given itemset X is already in the transaction.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dirty="0"/>
                  <a:t>Confidence metric indicates how credible about the association rule: X → Y (If itemset X is in the transaction, then itemset Y will also in the transaction)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25941-058D-426A-953C-C1B03078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65313A4-AA08-48AD-BB2B-BF70EBD34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Expected Confidence 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Expected Confidence</a:t>
                </a:r>
                <a:r>
                  <a:rPr lang="en-US" dirty="0"/>
                  <a:t> is, essentially, the support of itemset 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IF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occurrence of itemset X will not affect the occurrence of itemset Y,</a:t>
                </a:r>
              </a:p>
              <a:p>
                <a:r>
                  <a:rPr lang="en-US" u="sng" dirty="0"/>
                  <a:t>THEN</a:t>
                </a:r>
              </a:p>
              <a:p>
                <a:pPr lvl="1"/>
                <a:r>
                  <a:rPr lang="en-US" dirty="0"/>
                  <a:t>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if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is already present = the percentage of transactions that will contain itemset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</a:p>
              <a:p>
                <a:r>
                  <a:rPr lang="en-US" dirty="0"/>
                  <a:t>Expected confidence is the confidence of the association rule X → Y under the independence assumption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A96B-3E36-45B1-A5D1-57FDCDDF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3FE089D-4548-41CC-9EAA-2DC5BFD0E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3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Lift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Lift</a:t>
                </a:r>
                <a:r>
                  <a:rPr lang="en-US" dirty="0"/>
                  <a:t> is the ratio of the Confidence to Expected Confidence.</a:t>
                </a:r>
              </a:p>
              <a:p>
                <a:r>
                  <a:rPr lang="en-US" dirty="0"/>
                  <a:t>Mathematically, lift value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and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Lift indicates the effectiveness of the association rule over an independent assumption</a:t>
                </a:r>
              </a:p>
              <a:p>
                <a:pPr lvl="1"/>
                <a:r>
                  <a:rPr lang="en-US" dirty="0"/>
                  <a:t>&gt; 1:  the association rule is credible and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u="sng" dirty="0"/>
                  <a:t>increases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</a:t>
                </a:r>
              </a:p>
              <a:p>
                <a:pPr lvl="1"/>
                <a:r>
                  <a:rPr lang="en-US" dirty="0"/>
                  <a:t>= 1: the association rule is not credible and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is </a:t>
                </a:r>
                <a:r>
                  <a:rPr lang="en-US" u="sng" dirty="0"/>
                  <a:t>independent of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X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  <a:endParaRPr lang="en-US" i="1" dirty="0"/>
              </a:p>
              <a:p>
                <a:pPr lvl="1"/>
                <a:r>
                  <a:rPr lang="en-US" dirty="0"/>
                  <a:t>&lt; 1: the association rule is also credible but the occurrence of itemset </a:t>
                </a:r>
                <a:r>
                  <a:rPr lang="en-US" i="1" dirty="0"/>
                  <a:t>X</a:t>
                </a:r>
                <a:r>
                  <a:rPr lang="en-US" dirty="0"/>
                  <a:t> actually </a:t>
                </a:r>
                <a:r>
                  <a:rPr lang="en-US" u="sng" dirty="0"/>
                  <a:t>prohibit</a:t>
                </a:r>
                <a:r>
                  <a:rPr lang="en-US" dirty="0"/>
                  <a:t> the occurrence of itemset </a:t>
                </a:r>
                <a:r>
                  <a:rPr lang="en-US" i="1" dirty="0"/>
                  <a:t>Y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AFF27-3F1C-47EA-BE1A-47B341C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89D1995-D54B-414D-844B-F937E9281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Leverage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Leverage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is the difference by subtracting the product of the Support of the Antecedent and the Support of the Consequent from the Support of the association rule.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Leverage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denotes the Leverage of an association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Leverage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Leverage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Lift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Leverage can tell us how many more (or less) transactions are made when the items in the itemset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sold together as a bundle than when the items in the itemsets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sold separately but together in the same transaction.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AFF27-3F1C-47EA-BE1A-47B341C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89D1995-D54B-414D-844B-F937E9281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0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Association Rules: Conviction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Conviction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Conviction</a:t>
                </a:r>
                <a:r>
                  <a:rPr lang="en-US" dirty="0"/>
                  <a:t> of an association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Conviction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∪~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∪~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Conviction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Conviction metric has a monotonic relationship with the Lift metric.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AFF27-3F1C-47EA-BE1A-47B341C7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89D1995-D54B-414D-844B-F937E9281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a store sells only four items: A, B, C, and D</a:t>
                </a:r>
              </a:p>
              <a:p>
                <a:pPr lvl="1"/>
                <a:r>
                  <a:rPr lang="en-US" dirty="0"/>
                  <a:t>1-Itemset: {A}, {B}, {C}, {D}</a:t>
                </a:r>
              </a:p>
              <a:p>
                <a:pPr lvl="1"/>
                <a:r>
                  <a:rPr lang="en-US" dirty="0"/>
                  <a:t>2-Itemset: {A,B}, {A,C}, {A,D}, {B,C}, {B,D}, {C,D}</a:t>
                </a:r>
              </a:p>
              <a:p>
                <a:pPr lvl="1"/>
                <a:r>
                  <a:rPr lang="en-US" dirty="0"/>
                  <a:t>3-Itemset: {A,B,C}, {A,B,D}, {A,C,D}, {B,C,D}</a:t>
                </a:r>
              </a:p>
              <a:p>
                <a:pPr lvl="1"/>
                <a:r>
                  <a:rPr lang="en-US" dirty="0"/>
                  <a:t>4-Itemset: {A,B,C,D}</a:t>
                </a:r>
              </a:p>
              <a:p>
                <a:r>
                  <a:rPr lang="en-US" dirty="0"/>
                  <a:t>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−1=15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many association rules that you can possibly generate from the above 15?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34D46-987A-489C-A616-EA0AED85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CB4376E-9374-47E2-93F0-5382597302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Decision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C2B225-6176-4626-AED7-A8250CF614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02208"/>
              </p:ext>
            </p:extLst>
          </p:nvPr>
        </p:nvGraphicFramePr>
        <p:xfrm>
          <a:off x="2031999" y="1690688"/>
          <a:ext cx="814894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632A-4152-431A-A6FE-2CD0EBE0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855F5A-7236-4A56-9DA0-91E0ED5D40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5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Antecedent)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42170"/>
              </p:ext>
            </p:extLst>
          </p:nvPr>
        </p:nvGraphicFramePr>
        <p:xfrm>
          <a:off x="946150" y="1524794"/>
          <a:ext cx="10121900" cy="4447380"/>
        </p:xfrm>
        <a:graphic>
          <a:graphicData uri="http://schemas.openxmlformats.org/drawingml/2006/table">
            <a:tbl>
              <a:tblPr/>
              <a:tblGrid>
                <a:gridCol w="360290">
                  <a:extLst>
                    <a:ext uri="{9D8B030D-6E8A-4147-A177-3AD203B41FA5}">
                      <a16:colId xmlns:a16="http://schemas.microsoft.com/office/drawing/2014/main" val="1357510327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319700130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2647302846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245099503"/>
                    </a:ext>
                  </a:extLst>
                </a:gridCol>
                <a:gridCol w="833171">
                  <a:extLst>
                    <a:ext uri="{9D8B030D-6E8A-4147-A177-3AD203B41FA5}">
                      <a16:colId xmlns:a16="http://schemas.microsoft.com/office/drawing/2014/main" val="2562948139"/>
                    </a:ext>
                  </a:extLst>
                </a:gridCol>
                <a:gridCol w="450362">
                  <a:extLst>
                    <a:ext uri="{9D8B030D-6E8A-4147-A177-3AD203B41FA5}">
                      <a16:colId xmlns:a16="http://schemas.microsoft.com/office/drawing/2014/main" val="488459200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1563268819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5447484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2480126167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2289779497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4252789269"/>
                    </a:ext>
                  </a:extLst>
                </a:gridCol>
                <a:gridCol w="658655">
                  <a:extLst>
                    <a:ext uri="{9D8B030D-6E8A-4147-A177-3AD203B41FA5}">
                      <a16:colId xmlns:a16="http://schemas.microsoft.com/office/drawing/2014/main" val="3516952655"/>
                    </a:ext>
                  </a:extLst>
                </a:gridCol>
                <a:gridCol w="1170943">
                  <a:extLst>
                    <a:ext uri="{9D8B030D-6E8A-4147-A177-3AD203B41FA5}">
                      <a16:colId xmlns:a16="http://schemas.microsoft.com/office/drawing/2014/main" val="1594566430"/>
                    </a:ext>
                  </a:extLst>
                </a:gridCol>
                <a:gridCol w="861319">
                  <a:extLst>
                    <a:ext uri="{9D8B030D-6E8A-4147-A177-3AD203B41FA5}">
                      <a16:colId xmlns:a16="http://schemas.microsoft.com/office/drawing/2014/main" val="950553361"/>
                    </a:ext>
                  </a:extLst>
                </a:gridCol>
                <a:gridCol w="360290">
                  <a:extLst>
                    <a:ext uri="{9D8B030D-6E8A-4147-A177-3AD203B41FA5}">
                      <a16:colId xmlns:a16="http://schemas.microsoft.com/office/drawing/2014/main" val="3254980406"/>
                    </a:ext>
                  </a:extLst>
                </a:gridCol>
                <a:gridCol w="653026">
                  <a:extLst>
                    <a:ext uri="{9D8B030D-6E8A-4147-A177-3AD203B41FA5}">
                      <a16:colId xmlns:a16="http://schemas.microsoft.com/office/drawing/2014/main" val="4048892200"/>
                    </a:ext>
                  </a:extLst>
                </a:gridCol>
              </a:tblGrid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3242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599977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54253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81332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6706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1742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84167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550545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6502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790698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40724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551640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75551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219339"/>
                  </a:ext>
                </a:extLst>
              </a:tr>
              <a:tr h="29649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2382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2792-B32F-4065-AAAD-AE699A78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F9F3A11-4FBA-4E96-8A5F-BBC2B69B6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All Association Rules (by Consequent)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23925" y="1458119"/>
          <a:ext cx="10668000" cy="4752180"/>
        </p:xfrm>
        <a:graphic>
          <a:graphicData uri="http://schemas.openxmlformats.org/drawingml/2006/table">
            <a:tbl>
              <a:tblPr/>
              <a:tblGrid>
                <a:gridCol w="368258">
                  <a:extLst>
                    <a:ext uri="{9D8B030D-6E8A-4147-A177-3AD203B41FA5}">
                      <a16:colId xmlns:a16="http://schemas.microsoft.com/office/drawing/2014/main" val="1487293741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2885652808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463532667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507925111"/>
                    </a:ext>
                  </a:extLst>
                </a:gridCol>
                <a:gridCol w="1242875">
                  <a:extLst>
                    <a:ext uri="{9D8B030D-6E8A-4147-A177-3AD203B41FA5}">
                      <a16:colId xmlns:a16="http://schemas.microsoft.com/office/drawing/2014/main" val="2924499096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00275685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3650452170"/>
                    </a:ext>
                  </a:extLst>
                </a:gridCol>
                <a:gridCol w="460324">
                  <a:extLst>
                    <a:ext uri="{9D8B030D-6E8A-4147-A177-3AD203B41FA5}">
                      <a16:colId xmlns:a16="http://schemas.microsoft.com/office/drawing/2014/main" val="4083204514"/>
                    </a:ext>
                  </a:extLst>
                </a:gridCol>
                <a:gridCol w="1018466">
                  <a:extLst>
                    <a:ext uri="{9D8B030D-6E8A-4147-A177-3AD203B41FA5}">
                      <a16:colId xmlns:a16="http://schemas.microsoft.com/office/drawing/2014/main" val="372069494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047103530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4078046790"/>
                    </a:ext>
                  </a:extLst>
                </a:gridCol>
                <a:gridCol w="673224">
                  <a:extLst>
                    <a:ext uri="{9D8B030D-6E8A-4147-A177-3AD203B41FA5}">
                      <a16:colId xmlns:a16="http://schemas.microsoft.com/office/drawing/2014/main" val="16066940"/>
                    </a:ext>
                  </a:extLst>
                </a:gridCol>
                <a:gridCol w="989697">
                  <a:extLst>
                    <a:ext uri="{9D8B030D-6E8A-4147-A177-3AD203B41FA5}">
                      <a16:colId xmlns:a16="http://schemas.microsoft.com/office/drawing/2014/main" val="2141871368"/>
                    </a:ext>
                  </a:extLst>
                </a:gridCol>
                <a:gridCol w="667469">
                  <a:extLst>
                    <a:ext uri="{9D8B030D-6E8A-4147-A177-3AD203B41FA5}">
                      <a16:colId xmlns:a16="http://schemas.microsoft.com/office/drawing/2014/main" val="2155608492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1371507870"/>
                    </a:ext>
                  </a:extLst>
                </a:gridCol>
                <a:gridCol w="880369">
                  <a:extLst>
                    <a:ext uri="{9D8B030D-6E8A-4147-A177-3AD203B41FA5}">
                      <a16:colId xmlns:a16="http://schemas.microsoft.com/office/drawing/2014/main" val="1588265805"/>
                    </a:ext>
                  </a:extLst>
                </a:gridCol>
              </a:tblGrid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52836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6024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86391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622404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710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04716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798343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72034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68455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9789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7263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69952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230430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159707"/>
                  </a:ext>
                </a:extLst>
              </a:tr>
              <a:tr h="31681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{B,C,D}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99477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3A31A-7198-4F5F-8238-CB8A6048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45CA052-B4A3-41C4-BF45-1B905CF7E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04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Possible Itemsets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m</a:t>
                </a:r>
                <a:r>
                  <a:rPr lang="en-US" dirty="0"/>
                  <a:t> unique items in the universal set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The possible itemsets are: 1-itemset, …, </a:t>
                </a:r>
                <a:r>
                  <a:rPr lang="en-US" i="1" dirty="0"/>
                  <a:t>m</a:t>
                </a:r>
                <a:r>
                  <a:rPr lang="en-US" dirty="0"/>
                  <a:t>-itemset </a:t>
                </a:r>
              </a:p>
              <a:p>
                <a:r>
                  <a:rPr lang="en-US" dirty="0"/>
                  <a:t>The possible number of </a:t>
                </a:r>
                <a:r>
                  <a:rPr lang="en-US" i="1" dirty="0"/>
                  <a:t>k</a:t>
                </a:r>
                <a:r>
                  <a:rPr lang="en-US" dirty="0"/>
                  <a:t>-itemset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binomial theorem: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41E19-3CB1-46A0-A6CE-C6ADC33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8013750-7A01-4617-855C-4406B71C3C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1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total number of possible itemsets: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number of possible association rules (Tan, Steinbach, Kumar, 2006: Introduction to Data Mining):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×⋯×2×1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E890-718A-4B88-A9A9-3FBE6075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D1787E3-23BD-4AFB-B15D-D3A074483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10C8B2A-DB0F-4300-8365-2B595CCD5C81}"/>
              </a:ext>
            </a:extLst>
          </p:cNvPr>
          <p:cNvSpPr/>
          <p:nvPr/>
        </p:nvSpPr>
        <p:spPr>
          <a:xfrm>
            <a:off x="9629192" y="4058816"/>
            <a:ext cx="2407298" cy="1436915"/>
          </a:xfrm>
          <a:prstGeom prst="wedgeEllipseCallout">
            <a:avLst>
              <a:gd name="adj1" fmla="val -73159"/>
              <a:gd name="adj2" fmla="val -58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Book for Proof</a:t>
            </a:r>
          </a:p>
        </p:txBody>
      </p:sp>
    </p:spTree>
    <p:extLst>
      <p:ext uri="{BB962C8B-B14F-4D97-AF65-F5344CB8AC3E}">
        <p14:creationId xmlns:p14="http://schemas.microsoft.com/office/powerpoint/2010/main" val="736009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Number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35049" y="1381909"/>
          <a:ext cx="4041775" cy="4790290"/>
        </p:xfrm>
        <a:graphic>
          <a:graphicData uri="http://schemas.openxmlformats.org/drawingml/2006/table">
            <a:tbl>
              <a:tblPr/>
              <a:tblGrid>
                <a:gridCol w="91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Itemset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Association Rules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7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173,052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1,577,940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4,750,202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14,283,372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42,915,650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128,878,020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386,896,202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1,161,212,892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1,048,575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3,484,687,250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62" y="1419225"/>
            <a:ext cx="4992452" cy="2293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961" y="3914775"/>
            <a:ext cx="4992453" cy="22266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F8EE-2A80-44EC-97BF-0C7E4270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D908A07B-837A-4643-991E-F4514A26E0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Suppose a store sells only four items: A, B, C, and D</a:t>
            </a:r>
          </a:p>
          <a:p>
            <a:r>
              <a:rPr lang="en-US" dirty="0"/>
              <a:t>Transaction data for 10 customers</a:t>
            </a:r>
          </a:p>
          <a:p>
            <a:r>
              <a:rPr lang="en-US" dirty="0"/>
              <a:t>Since Association Rules discovery concerns whether an item occurs in a transaction, multiple occurrences of a single item (e.g., 3 Ds in customer 1) is no different from a single occurrence.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343775" y="1785937"/>
          <a:ext cx="4508431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Worksheet" r:id="rId4" imgW="3476725" imgH="3257434" progId="Excel.Sheet.12">
                  <p:embed/>
                </p:oleObj>
              </mc:Choice>
              <mc:Fallback>
                <p:oleObj name="Worksheet" r:id="rId4" imgW="3476725" imgH="3257434" progId="Excel.Sheet.12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3775" y="1785937"/>
                        <a:ext cx="4508431" cy="422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5200-5675-4360-B26A-C6D2199F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BD665C1-2972-46B2-B45B-7FECC81B78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6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5990-5297-4863-A4CB-BAEB1667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A27D144-94BE-4243-B5D6-EA8D370124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0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323852" y="1595551"/>
          <a:ext cx="5597980" cy="3810000"/>
        </p:xfrm>
        <a:graphic>
          <a:graphicData uri="http://schemas.openxmlformats.org/drawingml/2006/table">
            <a:tbl>
              <a:tblPr/>
              <a:tblGrid>
                <a:gridCol w="626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128660" y="1590108"/>
          <a:ext cx="5910938" cy="4191000"/>
        </p:xfrm>
        <a:graphic>
          <a:graphicData uri="http://schemas.openxmlformats.org/drawingml/2006/table">
            <a:tbl>
              <a:tblPr/>
              <a:tblGrid>
                <a:gridCol w="66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3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5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SET_SIZE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EXP_CONF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B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==&gt; C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C ==&gt;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D ==&gt;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A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==&gt; B &amp;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&amp; D ==&gt;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A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==&gt; B &amp;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F9539-2B1D-4180-BF36-D08E958A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31567E7-47B6-4FBC-99D3-ED1E79344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7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Toy Example of Association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38200" y="1444621"/>
          <a:ext cx="6318894" cy="4351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EXP_CONF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LIFT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RULE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==&gt; B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==&gt;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C ==&gt;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B &amp; D ==&gt;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==&gt;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C &amp; D ==&gt;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 &amp; D ==&gt;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==&gt; A &amp; C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==&gt; A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C &amp; D ==&gt; 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 &amp; D ==&gt; A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==&gt; A &amp; B &amp;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 &amp; D ==&gt; A &amp; 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14.29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 ==&gt; A &amp; B &amp; 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686D3-8A27-44E8-BD75-5D296BB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FB707879-B9CF-42A2-8D9F-CF8332C55A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5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 Searching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type algorithm (i.e., listing all possible association rules) is inefficient (takes too long) and infeasible (not enough computer memory) when </a:t>
            </a:r>
            <a:r>
              <a:rPr lang="en-US" i="1" dirty="0"/>
              <a:t>m</a:t>
            </a:r>
            <a:r>
              <a:rPr lang="en-US" dirty="0"/>
              <a:t> is moderately large.</a:t>
            </a:r>
          </a:p>
          <a:p>
            <a:r>
              <a:rPr lang="en-US" dirty="0"/>
              <a:t>Need a smarter way to search for rules because:</a:t>
            </a:r>
          </a:p>
          <a:p>
            <a:pPr lvl="1"/>
            <a:r>
              <a:rPr lang="en-US" dirty="0"/>
              <a:t>We want to limit the number of items appeared in a rule, an antecedent, or a consequent</a:t>
            </a:r>
          </a:p>
          <a:p>
            <a:pPr lvl="1"/>
            <a:r>
              <a:rPr lang="en-US" dirty="0"/>
              <a:t>We are interested in rules whose supports and/or confidence are above a particular threshold</a:t>
            </a:r>
          </a:p>
          <a:p>
            <a:pPr lvl="1"/>
            <a:r>
              <a:rPr lang="en-US" dirty="0"/>
              <a:t>We are interested in rules that show significant lift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F886E-2E15-4C60-8E7A-45981761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2EB7E0C-8B8F-4789-8040-DB6BE8713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 Example of Bayesian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</a:t>
            </a:r>
            <a:r>
              <a:rPr lang="en-US" dirty="0">
                <a:hlinkClick r:id="rId3"/>
              </a:rPr>
              <a:t>http://bulletin.iit.edu/undergraduate/university-overview/student-demographics/</a:t>
            </a:r>
            <a:r>
              <a:rPr lang="en-US" dirty="0"/>
              <a:t>, 37% of students who enrolled in IIT in Fall 2018 are female.</a:t>
            </a:r>
          </a:p>
          <a:p>
            <a:r>
              <a:rPr lang="en-US" dirty="0"/>
              <a:t>Before teaching this class, 37% is my best guess about the percentage of female students in my class.</a:t>
            </a:r>
          </a:p>
          <a:p>
            <a:r>
              <a:rPr lang="en-US" dirty="0"/>
              <a:t>After teaching this class for three weeks, I observed that </a:t>
            </a:r>
            <a:r>
              <a:rPr lang="en-US" i="1" dirty="0"/>
              <a:t>p</a:t>
            </a:r>
            <a:r>
              <a:rPr lang="en-US" dirty="0"/>
              <a:t>% of the students are female.</a:t>
            </a:r>
          </a:p>
          <a:p>
            <a:r>
              <a:rPr lang="en-US" dirty="0"/>
              <a:t>Given this piece of new information, I will update the percent of female students as </a:t>
            </a:r>
            <a:r>
              <a:rPr lang="en-US" i="1" dirty="0"/>
              <a:t>q</a:t>
            </a:r>
            <a:r>
              <a:rPr lang="en-US" dirty="0"/>
              <a:t>% for future classes where </a:t>
            </a:r>
            <a:r>
              <a:rPr lang="en-US" i="1" dirty="0"/>
              <a:t>q</a:t>
            </a:r>
            <a:r>
              <a:rPr lang="en-US" dirty="0"/>
              <a:t>% is between </a:t>
            </a:r>
            <a:r>
              <a:rPr lang="en-US" i="1" dirty="0"/>
              <a:t>p</a:t>
            </a:r>
            <a:r>
              <a:rPr lang="en-US" dirty="0"/>
              <a:t>% and 37%.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E94EE-D771-4E88-9844-9C293AA4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9B921CA0-7184-456C-953B-27AB0733B0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Apriori algorithm constrains the search space for rules by discovering frequent itemsets and only examining rules that are made up of frequent itemsets.</a:t>
            </a:r>
          </a:p>
          <a:p>
            <a:r>
              <a:rPr lang="en-US" dirty="0"/>
              <a:t>Apriori algorithm proceeds in two stages:</a:t>
            </a:r>
          </a:p>
          <a:p>
            <a:pPr lvl="1"/>
            <a:r>
              <a:rPr lang="en-US" dirty="0"/>
              <a:t>First, it identifies frequent itemsets in the data, and</a:t>
            </a:r>
          </a:p>
          <a:p>
            <a:pPr lvl="1"/>
            <a:r>
              <a:rPr lang="en-US" dirty="0"/>
              <a:t>Then it generates rules from the table of frequent itemsets.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45774-BE28-4D39-B0AC-9D7D1D91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24FD6E6-D454-4B13-ADEA-E7F104D0F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First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in Apriori is to identify </a:t>
            </a:r>
            <a:r>
              <a:rPr lang="en-US" dirty="0">
                <a:solidFill>
                  <a:srgbClr val="0070C0"/>
                </a:solidFill>
              </a:rPr>
              <a:t>frequent itemsets</a:t>
            </a:r>
            <a:r>
              <a:rPr lang="en-US" dirty="0"/>
              <a:t>.</a:t>
            </a:r>
          </a:p>
          <a:p>
            <a:r>
              <a:rPr lang="en-US" dirty="0"/>
              <a:t>A frequent itemset is defined as an itemset with support greater than or equal to the </a:t>
            </a:r>
            <a:r>
              <a:rPr lang="en-US" dirty="0">
                <a:solidFill>
                  <a:srgbClr val="0070C0"/>
                </a:solidFill>
              </a:rPr>
              <a:t>user-specified minimum support threshold</a:t>
            </a:r>
            <a:r>
              <a:rPr lang="en-US" dirty="0"/>
              <a:t>.</a:t>
            </a:r>
          </a:p>
          <a:p>
            <a:r>
              <a:rPr lang="en-US" dirty="0"/>
              <a:t>The algorithm begins by scanning the data and identifying the single-item itemsets (i.e. individual items, or itemsets of length 1) that satisfy this criterion.</a:t>
            </a:r>
          </a:p>
          <a:p>
            <a:r>
              <a:rPr lang="en-US" dirty="0"/>
              <a:t>Any single items that do not satisfy the criterion are not be considered further because of this inequality support(A and B) ≤ support(A).</a:t>
            </a:r>
          </a:p>
          <a:p>
            <a:pPr lvl="1"/>
            <a:r>
              <a:rPr lang="en-US" dirty="0"/>
              <a:t>Proof: P(A </a:t>
            </a:r>
            <a:r>
              <a:rPr lang="en-US" dirty="0">
                <a:sym typeface="Symbol" panose="05050102010706020507" pitchFamily="18" charset="2"/>
              </a:rPr>
              <a:t>U B)  P(</a:t>
            </a:r>
            <a:r>
              <a:rPr lang="en-US">
                <a:sym typeface="Symbol" panose="05050102010706020507" pitchFamily="18" charset="2"/>
              </a:rPr>
              <a:t>A).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5CD79-540A-4F9F-9BC9-8A64C5E5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82A1B17-05A1-4EF0-AA49-152459A06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54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Algorithm: Second Step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second step is </a:t>
            </a:r>
            <a:r>
              <a:rPr lang="en-US" u="sng" dirty="0"/>
              <a:t>to select rules</a:t>
            </a:r>
            <a:r>
              <a:rPr lang="en-US" dirty="0"/>
              <a:t>. For each frequent itemset L with length k &gt; 1, the following procedure is applied:</a:t>
            </a:r>
          </a:p>
          <a:p>
            <a:r>
              <a:rPr lang="en-US" dirty="0"/>
              <a:t>Generate all observable rules from this itemset L.</a:t>
            </a:r>
          </a:p>
          <a:p>
            <a:r>
              <a:rPr lang="en-US" dirty="0"/>
              <a:t>For each generated rule, calculate the evaluation measure (e.g., rule confidence) for the rule.</a:t>
            </a:r>
          </a:p>
          <a:p>
            <a:r>
              <a:rPr lang="en-US" dirty="0"/>
              <a:t>If the evaluation measure is greater than the user-specified threshold, then add the rule to the rule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53CB6-D7AD-4884-A046-C9D8BB6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CDBEAB23-7D2E-4F20-A5B0-59288EA38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1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Input Transaction Data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input data should be in a transactional data structure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Sale Receipt format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List format.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Item Indicator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043A-A0AE-4951-81D3-D9AA3A5D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C0D95DD3-97F4-4527-8FDB-67148524F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Sale Receipt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63260" cy="4351338"/>
          </a:xfrm>
        </p:spPr>
        <p:txBody>
          <a:bodyPr>
            <a:normAutofit/>
          </a:bodyPr>
          <a:lstStyle/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is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the identifiers of the items (or products) that are </a:t>
            </a:r>
            <a:r>
              <a:rPr lang="en-US" i="1" dirty="0"/>
              <a:t>purchased</a:t>
            </a:r>
            <a:r>
              <a:rPr lang="en-US" dirty="0"/>
              <a:t> by (or associated with) the customers.</a:t>
            </a:r>
          </a:p>
          <a:p>
            <a:r>
              <a:rPr lang="en-US" dirty="0"/>
              <a:t>Each customer has as many records as the number of items.</a:t>
            </a:r>
          </a:p>
          <a:p>
            <a:r>
              <a:rPr lang="en-US" dirty="0"/>
              <a:t>Each record is for each item purchased by the customer.</a:t>
            </a:r>
          </a:p>
          <a:p>
            <a:r>
              <a:rPr lang="en-US" dirty="0"/>
              <a:t>Commonly used format because the number of fields is fixed at two and the fields are stored as strings.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6FEAE7-EF6A-484F-8C31-96BCEC64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76750"/>
              </p:ext>
            </p:extLst>
          </p:nvPr>
        </p:nvGraphicFramePr>
        <p:xfrm>
          <a:off x="10649974" y="477927"/>
          <a:ext cx="1122926" cy="5583503"/>
        </p:xfrm>
        <a:graphic>
          <a:graphicData uri="http://schemas.openxmlformats.org/drawingml/2006/table">
            <a:tbl>
              <a:tblPr/>
              <a:tblGrid>
                <a:gridCol w="673756">
                  <a:extLst>
                    <a:ext uri="{9D8B030D-6E8A-4147-A177-3AD203B41FA5}">
                      <a16:colId xmlns:a16="http://schemas.microsoft.com/office/drawing/2014/main" val="2549674483"/>
                    </a:ext>
                  </a:extLst>
                </a:gridCol>
                <a:gridCol w="449170">
                  <a:extLst>
                    <a:ext uri="{9D8B030D-6E8A-4147-A177-3AD203B41FA5}">
                      <a16:colId xmlns:a16="http://schemas.microsoft.com/office/drawing/2014/main" val="2911543010"/>
                    </a:ext>
                  </a:extLst>
                </a:gridCol>
              </a:tblGrid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9200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17944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7668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722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8453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918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48726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5967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3252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51777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162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525308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9863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38067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23424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341805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01482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80788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89849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96232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3976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26651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032534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371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552205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8332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33968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712333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967751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841070"/>
                  </a:ext>
                </a:extLst>
              </a:tr>
              <a:tr h="180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7842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D91D-80B9-4643-8A88-00181A22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2C0FEC7-634A-4D56-B719-E5B454F52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List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98410" cy="4351338"/>
          </a:xfrm>
        </p:spPr>
        <p:txBody>
          <a:bodyPr>
            <a:normAutofit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input data table should contain these two fields.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first field contains the identifiers of customers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The second field is a list (or array) of the item identifiers.</a:t>
            </a:r>
          </a:p>
          <a:p>
            <a:r>
              <a:rPr lang="en-US" dirty="0"/>
              <a:t>Also, a common format but the second field requires special storage type (a list of strings with a variable number of strings)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C92DB-453A-487E-AC6C-DCD4B908150B}"/>
              </a:ext>
            </a:extLst>
          </p:cNvPr>
          <p:cNvSpPr/>
          <p:nvPr/>
        </p:nvSpPr>
        <p:spPr>
          <a:xfrm>
            <a:off x="8936610" y="1825625"/>
            <a:ext cx="3333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['D', 'D', 'C', 'B', 'A', 'D', 'B', 'C']</a:t>
            </a:r>
          </a:p>
          <a:p>
            <a:r>
              <a:rPr lang="en-US" dirty="0"/>
              <a:t>['D']</a:t>
            </a:r>
          </a:p>
          <a:p>
            <a:r>
              <a:rPr lang="en-US" dirty="0"/>
              <a:t>['B']</a:t>
            </a:r>
          </a:p>
          <a:p>
            <a:r>
              <a:rPr lang="en-US" dirty="0"/>
              <a:t>['B', 'D', 'B', 'D']</a:t>
            </a:r>
          </a:p>
          <a:p>
            <a:r>
              <a:rPr lang="en-US" dirty="0"/>
              <a:t>['C', 'B']</a:t>
            </a:r>
          </a:p>
          <a:p>
            <a:r>
              <a:rPr lang="en-US" dirty="0"/>
              <a:t>['B', 'B', 'C', 'D', 'C']</a:t>
            </a:r>
          </a:p>
          <a:p>
            <a:r>
              <a:rPr lang="en-US" dirty="0"/>
              <a:t>['D', 'C', 'A']</a:t>
            </a:r>
          </a:p>
          <a:p>
            <a:r>
              <a:rPr lang="en-US" dirty="0"/>
              <a:t>['A']</a:t>
            </a:r>
          </a:p>
          <a:p>
            <a:r>
              <a:rPr lang="en-US" dirty="0"/>
              <a:t>['D', 'D', 'A’]</a:t>
            </a:r>
          </a:p>
          <a:p>
            <a:r>
              <a:rPr lang="en-US" dirty="0"/>
              <a:t>['D', 'D']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7E6-687E-456A-A7CA-62CB2DDA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CEE463F-57C3-4FA5-9791-0DD0D83A8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65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Item Indicator Format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2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customer has one record</a:t>
            </a:r>
          </a:p>
          <a:p>
            <a:r>
              <a:rPr lang="en-US" dirty="0"/>
              <a:t>The number of fields is equal to one plus the number of distinct items.</a:t>
            </a:r>
          </a:p>
          <a:p>
            <a:r>
              <a:rPr lang="en-US" dirty="0"/>
              <a:t>The first field is the identifiers of customers</a:t>
            </a:r>
          </a:p>
          <a:p>
            <a:r>
              <a:rPr lang="en-US" dirty="0"/>
              <a:t>The second to the last fields are the Boolean values that indicate whether an item has been purchased.</a:t>
            </a:r>
          </a:p>
          <a:p>
            <a:r>
              <a:rPr lang="en-US" dirty="0"/>
              <a:t>A handy format for developing codes but requires more storages.  It is because most customers will only purchase a handful of items.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47B14A-950B-4C48-BF5A-0AF9BF27B3F8}"/>
              </a:ext>
            </a:extLst>
          </p:cNvPr>
          <p:cNvSpPr/>
          <p:nvPr/>
        </p:nvSpPr>
        <p:spPr>
          <a:xfrm>
            <a:off x="7685451" y="1807165"/>
            <a:ext cx="4779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A	B	C	D</a:t>
            </a:r>
          </a:p>
          <a:p>
            <a:r>
              <a:rPr lang="en-US" dirty="0"/>
              <a:t>0	True	True	True	True</a:t>
            </a:r>
          </a:p>
          <a:p>
            <a:r>
              <a:rPr lang="en-US" dirty="0"/>
              <a:t>1	False	False	False	True</a:t>
            </a:r>
          </a:p>
          <a:p>
            <a:r>
              <a:rPr lang="en-US" dirty="0"/>
              <a:t>2	False	False	False	True</a:t>
            </a:r>
          </a:p>
          <a:p>
            <a:r>
              <a:rPr lang="en-US" dirty="0"/>
              <a:t>3	False	True	False	False</a:t>
            </a:r>
          </a:p>
          <a:p>
            <a:r>
              <a:rPr lang="en-US" dirty="0"/>
              <a:t>4	False	True	False	True</a:t>
            </a:r>
          </a:p>
          <a:p>
            <a:r>
              <a:rPr lang="en-US" dirty="0"/>
              <a:t>5	False	True	True	False</a:t>
            </a:r>
          </a:p>
          <a:p>
            <a:r>
              <a:rPr lang="en-US" dirty="0"/>
              <a:t>6	False	True	True	True</a:t>
            </a:r>
          </a:p>
          <a:p>
            <a:r>
              <a:rPr lang="en-US" dirty="0"/>
              <a:t>7	True	False	True	True</a:t>
            </a:r>
          </a:p>
          <a:p>
            <a:r>
              <a:rPr lang="en-US" dirty="0"/>
              <a:t>8	True	False	False	False</a:t>
            </a:r>
          </a:p>
          <a:p>
            <a:r>
              <a:rPr lang="en-US" dirty="0"/>
              <a:t>9	True	False	False	True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DADD-4C9B-4A4A-9E2D-76C6BAE2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50AD05CD-3B1C-42E8-B840-F133D0A6E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17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Preprocess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Duplicated items of a customer are removed.</a:t>
            </a:r>
          </a:p>
          <a:p>
            <a:r>
              <a:rPr lang="en-US" dirty="0"/>
              <a:t>The number of customers is known at this time.</a:t>
            </a:r>
          </a:p>
          <a:p>
            <a:r>
              <a:rPr lang="en-US" dirty="0"/>
              <a:t>The number of unique items is known at this time.</a:t>
            </a:r>
          </a:p>
          <a:p>
            <a:r>
              <a:rPr lang="en-US" dirty="0"/>
              <a:t>The number of unique items of each customer is also known at this 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3AB9-11FB-4353-93E8-0158CDBC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88D2A6A-670D-4EFB-A40B-C02217437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58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Algorithm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Max_k</a:t>
            </a:r>
            <a:r>
              <a:rPr lang="en-US" dirty="0"/>
              <a:t> = Maximum size of itemset (i.e., the maximum 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 err="1"/>
              <a:t>Min_S</a:t>
            </a:r>
            <a:r>
              <a:rPr lang="en-US" dirty="0"/>
              <a:t> = Minimum Support Level</a:t>
            </a:r>
          </a:p>
          <a:p>
            <a:r>
              <a:rPr lang="en-US" dirty="0" err="1"/>
              <a:t>Min_C</a:t>
            </a:r>
            <a:r>
              <a:rPr lang="en-US" dirty="0"/>
              <a:t> = Minimum Confidence Level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0A52C-307E-4CEE-82C4-74BF6664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40F04BF-D557-4D9A-BB45-F5E4446D5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18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Frequent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input table to find the Universal set of items: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m</a:t>
                </a:r>
                <a:r>
                  <a:rPr lang="en-US" dirty="0"/>
                  <a:t> is the number of distinct items.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support of each distinct item, i.e., calculate Support(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create additional 2-itemset by appending another item.  The resulting 2-itemsets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Support(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&lt;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, then no additional 2-itemsets are created and mark this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as terminal.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the steps 3 and 4 (i.e., appending items to create the (k+1)- itemset from the k-itemset).  Stop when (k+1) &gt; </a:t>
                </a:r>
                <a:r>
                  <a:rPr lang="en-US" dirty="0" err="1"/>
                  <a:t>Max_k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101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BAC0A-6FF3-40D9-BF75-BF46B956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049A5FF-6B8C-4C31-8C71-AF8633C741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Term “Bayesian”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term comes from the widespread usage of Bayes’ theorem</a:t>
            </a:r>
          </a:p>
          <a:p>
            <a:r>
              <a:rPr lang="en-US" dirty="0"/>
              <a:t>Named after the Reverend Thomas Bayes (1702 – 1761), an eighteenth-century English statistician, philosopher, and Presbyterian minister.</a:t>
            </a:r>
          </a:p>
          <a:p>
            <a:r>
              <a:rPr lang="en-US" dirty="0"/>
              <a:t>Rev. Bayes was interested in solving the question of inverse probability: after observing a collection of events, what is the probability of the occurrence of a single event?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D1EE-C8AA-4B38-A574-8E6B5E92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951" y="1825625"/>
            <a:ext cx="3265487" cy="338328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D5F6-8C10-4D4F-B4D2-7F47620A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09B81262-19DF-4B6E-B012-3ACDF0CE7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8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Summary: Find Rules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frequent k-itemset (i.e., k </a:t>
                </a:r>
                <a:r>
                  <a:rPr lang="en-US" dirty="0">
                    <a:sym typeface="Symbol" panose="05050102010706020507" pitchFamily="18" charset="2"/>
                  </a:rPr>
                  <a:t> </a:t>
                </a:r>
                <a:r>
                  <a:rPr lang="en-US" dirty="0" err="1">
                    <a:sym typeface="Symbol" panose="05050102010706020507" pitchFamily="18" charset="2"/>
                  </a:rPr>
                  <a:t>Max_k</a:t>
                </a:r>
                <a:r>
                  <a:rPr lang="en-US" dirty="0">
                    <a:sym typeface="Symbol" panose="05050102010706020507" pitchFamily="18" charset="2"/>
                  </a:rPr>
                  <a:t> and its support </a:t>
                </a:r>
                <a:r>
                  <a:rPr lang="en-US" dirty="0"/>
                  <a:t> </a:t>
                </a:r>
                <a:r>
                  <a:rPr lang="en-US" dirty="0" err="1"/>
                  <a:t>Min_S</a:t>
                </a:r>
                <a:r>
                  <a:rPr lang="en-US" dirty="0"/>
                  <a:t>), consider all the shorter itemsets which are a subset of it.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are found among the frequent itemsets.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this rule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 is the antecedent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 is the consequent.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 metrics for this rule</a:t>
                </a:r>
              </a:p>
              <a:p>
                <a:pPr lvl="1"/>
                <a:r>
                  <a:rPr lang="en-US" dirty="0"/>
                  <a:t>Confidence = Support(k-itemset)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Expected Confidence =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-itemset)</a:t>
                </a:r>
              </a:p>
              <a:p>
                <a:pPr lvl="1"/>
                <a:r>
                  <a:rPr lang="en-US" dirty="0"/>
                  <a:t>Lift = Confidence / (Expected Confidence)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Output this rule only if Confidence </a:t>
                </a:r>
                <a:r>
                  <a:rPr lang="en-US" dirty="0">
                    <a:sym typeface="Symbol" panose="05050102010706020507" pitchFamily="18" charset="2"/>
                  </a:rPr>
                  <a:t> </a:t>
                </a:r>
                <a:r>
                  <a:rPr lang="en-US" dirty="0" err="1">
                    <a:sym typeface="Symbol" panose="05050102010706020507" pitchFamily="18" charset="2"/>
                  </a:rPr>
                  <a:t>Min_C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3501" r="-174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80305-FA66-4857-9B38-8972DB1E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B7F870D6-CFB4-4FFE-BEFA-5DCD8A391A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2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5525" cy="4351338"/>
          </a:xfrm>
        </p:spPr>
        <p:txBody>
          <a:bodyPr>
            <a:normAutofit/>
          </a:bodyPr>
          <a:lstStyle/>
          <a:p>
            <a:r>
              <a:rPr lang="en-US" dirty="0"/>
              <a:t>Support for {A}:</a:t>
            </a:r>
          </a:p>
          <a:p>
            <a:pPr lvl="1"/>
            <a:r>
              <a:rPr lang="en-US" dirty="0"/>
              <a:t>Occurred in customers 1, 7, 8, 9</a:t>
            </a:r>
          </a:p>
          <a:p>
            <a:pPr lvl="1"/>
            <a:r>
              <a:rPr lang="en-US" dirty="0"/>
              <a:t>Equals 4/10 = 40%</a:t>
            </a:r>
          </a:p>
          <a:p>
            <a:r>
              <a:rPr lang="en-US" dirty="0"/>
              <a:t>Support for {B, D}:</a:t>
            </a:r>
          </a:p>
          <a:p>
            <a:pPr lvl="1"/>
            <a:r>
              <a:rPr lang="en-US" dirty="0"/>
              <a:t>Occurred in customers 1, 4, 6</a:t>
            </a:r>
          </a:p>
          <a:p>
            <a:pPr lvl="1"/>
            <a:r>
              <a:rPr lang="en-US" dirty="0"/>
              <a:t>Equals 3/10 = 30%</a:t>
            </a:r>
          </a:p>
          <a:p>
            <a:r>
              <a:rPr lang="en-US" dirty="0"/>
              <a:t>Support for {B, C, D}:</a:t>
            </a:r>
          </a:p>
          <a:p>
            <a:pPr lvl="1"/>
            <a:r>
              <a:rPr lang="en-US" dirty="0"/>
              <a:t>Occurred in customers 1, 6</a:t>
            </a:r>
          </a:p>
          <a:p>
            <a:pPr lvl="1"/>
            <a:r>
              <a:rPr lang="en-US" dirty="0"/>
              <a:t>Equals 2/10 = 20%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43725" y="1825625"/>
          <a:ext cx="4877507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Worksheet" r:id="rId4" imgW="3809987" imgH="3076601" progId="Excel.Sheet.12">
                  <p:embed/>
                </p:oleObj>
              </mc:Choice>
              <mc:Fallback>
                <p:oleObj name="Worksheet" r:id="rId4" imgW="3809987" imgH="307660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3725" y="1825625"/>
                        <a:ext cx="4877507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C6EA4-4320-404B-9CBC-F3DF5ECC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B8DA8217-4D91-4B07-BF52-9AB0A4E09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0.5, then we can ignore all itemsets that contain A or C.</a:t>
            </a:r>
          </a:p>
          <a:p>
            <a:r>
              <a:rPr lang="en-US" dirty="0"/>
              <a:t>As a result, we only consider these itemsets: (B), (D), and (B,D).</a:t>
            </a:r>
          </a:p>
          <a:p>
            <a:r>
              <a:rPr lang="en-US" dirty="0"/>
              <a:t>Since Support(B &amp; D) = 0.3, this 2-itemset (B,D) will also be ignored.</a:t>
            </a:r>
          </a:p>
          <a:p>
            <a:r>
              <a:rPr lang="en-US" dirty="0"/>
              <a:t>Only 1-itemset (B) and (D) will survive, but no association rules can be created from these 1-itemsets.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F7605-22EC-49EA-9BA9-CFE967B8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11490A2-C1C3-4346-BD57-15D09158C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Support(A) = 0.4, Support(B) = 0.5, Support(C) = 0.4, Support(D) = 0.7</a:t>
            </a:r>
          </a:p>
          <a:p>
            <a:r>
              <a:rPr lang="en-US" dirty="0"/>
              <a:t>If the Minimum Support Threshold = 0.3, then all four 1-itemsets will survive.</a:t>
            </a:r>
          </a:p>
          <a:p>
            <a:pPr lvl="1"/>
            <a:r>
              <a:rPr lang="en-US" dirty="0"/>
              <a:t>The 2-itemsets (A,D), (B,C), (B,D)and (C,D) will be the final frequent itemsets</a:t>
            </a:r>
          </a:p>
          <a:p>
            <a:r>
              <a:rPr lang="en-US" dirty="0"/>
              <a:t>Create rules: B </a:t>
            </a:r>
            <a:r>
              <a:rPr lang="en-US" dirty="0">
                <a:sym typeface="Wingdings" panose="05000000000000000000" pitchFamily="2" charset="2"/>
              </a:rPr>
              <a:t> D and D  B.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Conf(B  D) = Support(B &amp; D) / Support(B) = 0.3 / 0.5 = 0.6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Conf(D  B) = Support(B &amp; D) / Support(D) = 0.3 / 0.7 = 0.4285</a:t>
            </a:r>
          </a:p>
          <a:p>
            <a:r>
              <a:rPr lang="en-US" dirty="0">
                <a:sym typeface="Wingdings" panose="05000000000000000000" pitchFamily="2" charset="2"/>
              </a:rPr>
              <a:t>If the Minimum Confidence Threshold is 0.5, then the rule D  B will be ignored.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8E99-78AC-4F5C-A4DD-C0DFE9C8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0328349-C6B8-4172-9A70-2B24BDA3D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13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mlxtend</a:t>
            </a:r>
            <a:r>
              <a:rPr lang="en-US" dirty="0"/>
              <a:t> from </a:t>
            </a:r>
            <a:r>
              <a:rPr lang="en-US" dirty="0">
                <a:hlinkClick r:id="rId3"/>
              </a:rPr>
              <a:t>https://anaconda.org/conda-forge/mlxtend</a:t>
            </a:r>
            <a:endParaRPr lang="en-US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min_support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use_colnames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finds the frequent itemsets.  See for details.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http://rasbt.github.io/mlxtend/user_guide/frequent_patterns/Apriori/</a:t>
            </a:r>
            <a:endParaRPr lang="en-US" sz="2000" dirty="0"/>
          </a:p>
          <a:p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metric=“”,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min_threshold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=)</a:t>
            </a:r>
            <a:r>
              <a:rPr lang="en-US" dirty="0"/>
              <a:t> function generates the association rules. 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http://rasbt.github.io/mlxtend/user_guide/frequent_patterns/association_rules/</a:t>
            </a:r>
            <a:r>
              <a:rPr lang="en-US" dirty="0"/>
              <a:t> for details.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1A46-A983-4623-A866-491A2264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96A5468-FD23-48C3-8B2A-F10D7E3608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27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import pandas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Learning\\Data\\AssociationRuleToyExample.csv’,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ToyAssoc.groupby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(['Customer'])['Item'].apply(list).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values.tolist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# Sale Receipt -&gt; Item List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mlxtend.preprocessing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TransactionEncoder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).transform(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ListItem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te_ary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columns=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te.columns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_) # Item List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-&gt; 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Item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mlxtend.frequent_patterns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apriori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min_support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0.3,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2,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use_colnames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association_rules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frequent_itemsets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, metric = "confidence",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min_threshold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0.5)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C39397-3116-4DB8-8D20-ECCBC9DBA1C2}"/>
              </a:ext>
            </a:extLst>
          </p:cNvPr>
          <p:cNvSpPr/>
          <p:nvPr/>
        </p:nvSpPr>
        <p:spPr>
          <a:xfrm>
            <a:off x="9355387" y="5919550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Association Rule.py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C2771-A1F7-4B0A-8DC0-ABD5A10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D3A4A87-F674-475D-B0F5-2B28B3215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164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Found 8 itemsets whose support is 0.3</a:t>
            </a:r>
            <a:br>
              <a:rPr lang="en-US" dirty="0"/>
            </a:br>
            <a:r>
              <a:rPr lang="en-US" dirty="0"/>
              <a:t>or higher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{A}, {B}, {C}, and {D}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2-itemset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{A, D}, {B, C}, {B, D}, and {C, D}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4F74B-E38D-4090-8409-4244A90C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690688"/>
            <a:ext cx="4419600" cy="370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B377D-CF6F-4A53-825C-566E0C14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2020065-739A-4AE0-BBCB-B2722FEFD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2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Apriori Algorithm Applied to the 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5555C-A457-44DC-A3D9-DB30D8C4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847850"/>
            <a:ext cx="10810875" cy="3162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0CBF4-6108-4E6B-A1A2-F5BACA83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B9887CDA-C0B5-4820-B275-225019444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39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Choice of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size of itemset?</a:t>
            </a:r>
          </a:p>
          <a:p>
            <a:r>
              <a:rPr lang="en-US" dirty="0"/>
              <a:t>What is the minimum Support?</a:t>
            </a:r>
          </a:p>
          <a:p>
            <a:r>
              <a:rPr lang="en-US" dirty="0"/>
              <a:t>What is the minimum Confidence? </a:t>
            </a:r>
          </a:p>
          <a:p>
            <a:pPr lvl="1"/>
            <a:endParaRPr lang="en-US" dirty="0"/>
          </a:p>
          <a:p>
            <a:r>
              <a:rPr lang="en-US" dirty="0"/>
              <a:t>A too high value takes a long time to get all the itemsets</a:t>
            </a:r>
          </a:p>
          <a:p>
            <a:r>
              <a:rPr lang="en-US" dirty="0"/>
              <a:t>A too low value risks missing some interesting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CF3B-FD1E-4CAE-B0EB-A2A566B4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04694C33-B238-46B3-8D35-E8DA79B89B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6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number of items purchased by each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frequency table of the results from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median number of items purchased</a:t>
            </a:r>
          </a:p>
          <a:p>
            <a:pPr lvl="1"/>
            <a:r>
              <a:rPr lang="en-US" dirty="0"/>
              <a:t>Choose a lower number if the median is still too high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ECE93-905C-4295-81D3-4F7E78E8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D363BA8A-7958-4099-AA1E-DA954BFF60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Bayesian Theorem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A1B721-F407-49DC-87DC-4331FF52F342}"/>
              </a:ext>
            </a:extLst>
          </p:cNvPr>
          <p:cNvSpPr/>
          <p:nvPr/>
        </p:nvSpPr>
        <p:spPr>
          <a:xfrm>
            <a:off x="1555422" y="2799761"/>
            <a:ext cx="2903456" cy="27243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6E4663-DE01-451F-A653-AD286DFFAB37}"/>
              </a:ext>
            </a:extLst>
          </p:cNvPr>
          <p:cNvSpPr/>
          <p:nvPr/>
        </p:nvSpPr>
        <p:spPr>
          <a:xfrm>
            <a:off x="3761293" y="2799761"/>
            <a:ext cx="3007151" cy="27243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F4E86-1379-4F9C-B53C-350B6EB93CBE}"/>
              </a:ext>
            </a:extLst>
          </p:cNvPr>
          <p:cNvSpPr txBox="1"/>
          <p:nvPr/>
        </p:nvSpPr>
        <p:spPr>
          <a:xfrm>
            <a:off x="1847648" y="3744360"/>
            <a:ext cx="176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04-9134-4813-B542-15DD6B5ABAAE}"/>
              </a:ext>
            </a:extLst>
          </p:cNvPr>
          <p:cNvSpPr txBox="1"/>
          <p:nvPr/>
        </p:nvSpPr>
        <p:spPr>
          <a:xfrm>
            <a:off x="4729898" y="3744360"/>
            <a:ext cx="1767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 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EEC4A8F-5FCF-4ACA-AA1F-F03E072DFB13}"/>
              </a:ext>
            </a:extLst>
          </p:cNvPr>
          <p:cNvSpPr/>
          <p:nvPr/>
        </p:nvSpPr>
        <p:spPr>
          <a:xfrm rot="16200000">
            <a:off x="2817439" y="4397601"/>
            <a:ext cx="650444" cy="290345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7E8FC12-01CD-4D91-BB89-35B72C51BC96}"/>
              </a:ext>
            </a:extLst>
          </p:cNvPr>
          <p:cNvSpPr/>
          <p:nvPr/>
        </p:nvSpPr>
        <p:spPr>
          <a:xfrm rot="5400000">
            <a:off x="4939646" y="1026900"/>
            <a:ext cx="650444" cy="300715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311AA-6340-4F1C-A881-EA7DA7679A65}"/>
              </a:ext>
            </a:extLst>
          </p:cNvPr>
          <p:cNvSpPr txBox="1"/>
          <p:nvPr/>
        </p:nvSpPr>
        <p:spPr>
          <a:xfrm>
            <a:off x="1847648" y="6308209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Probability P(A) &gt;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4CC42-CF6A-498C-A223-A7383E67D92C}"/>
              </a:ext>
            </a:extLst>
          </p:cNvPr>
          <p:cNvSpPr txBox="1"/>
          <p:nvPr/>
        </p:nvSpPr>
        <p:spPr>
          <a:xfrm>
            <a:off x="3783682" y="1672620"/>
            <a:ext cx="290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 Probability P(B)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81E1CC-AF25-4FA0-9E3B-F871C8E2B70F}"/>
                  </a:ext>
                </a:extLst>
              </p:cNvPr>
              <p:cNvSpPr/>
              <p:nvPr/>
            </p:nvSpPr>
            <p:spPr>
              <a:xfrm>
                <a:off x="7154945" y="2772603"/>
                <a:ext cx="4769962" cy="1220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>
                    <a:sym typeface="Symbol" panose="05050102010706020507" pitchFamily="18" charset="2"/>
                  </a:rPr>
                  <a:t>The Bayesian Theorem states:</a:t>
                </a:r>
                <a:br>
                  <a:rPr lang="en-US" sz="2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∩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81E1CC-AF25-4FA0-9E3B-F871C8E2B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2772603"/>
                <a:ext cx="4769962" cy="1220719"/>
              </a:xfrm>
              <a:prstGeom prst="rect">
                <a:avLst/>
              </a:prstGeom>
              <a:blipFill>
                <a:blip r:embed="rId4"/>
                <a:stretch>
                  <a:fillRect l="-2685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28AA69-7743-4797-B40B-A538FC3623C4}"/>
                  </a:ext>
                </a:extLst>
              </p:cNvPr>
              <p:cNvSpPr/>
              <p:nvPr/>
            </p:nvSpPr>
            <p:spPr>
              <a:xfrm>
                <a:off x="7154945" y="4211862"/>
                <a:ext cx="476996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sz="2800" dirty="0">
                    <a:sym typeface="Symbol" panose="05050102010706020507" pitchFamily="18" charset="2"/>
                  </a:rPr>
                  <a:t>is the area of the intersection relative to the area of Event A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28AA69-7743-4797-B40B-A538FC362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4211862"/>
                <a:ext cx="4769962" cy="1384995"/>
              </a:xfrm>
              <a:prstGeom prst="rect">
                <a:avLst/>
              </a:prstGeom>
              <a:blipFill>
                <a:blip r:embed="rId5"/>
                <a:stretch>
                  <a:fillRect l="-2685" t="-4405" r="-319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47D4B-98BD-4A9A-8EA2-D4CB17A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1BF4F560-D899-4281-99D5-526BBA4626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6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Minimum Support and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resources permits, try low Support and Confidence thresholds.</a:t>
            </a:r>
          </a:p>
          <a:p>
            <a:pPr lvl="1"/>
            <a:r>
              <a:rPr lang="en-US" dirty="0"/>
              <a:t>Try threshold = 0.01 (i.e., 1%)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Support versus Confidence (i.e., Support on the vertical axis and Confidence on the horizontal axis)</a:t>
            </a:r>
          </a:p>
          <a:p>
            <a:pPr lvl="1"/>
            <a:r>
              <a:rPr lang="en-US" dirty="0"/>
              <a:t>Optionally make the size of marker proportional to Lift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practical thresholds for Support and Confidence</a:t>
            </a:r>
          </a:p>
          <a:p>
            <a:pPr lvl="1"/>
            <a:r>
              <a:rPr lang="en-US" dirty="0"/>
              <a:t>Use your analytical judgment to choose rules whose Confidence are above your comfort level, to draw a boundary to separate rules according to their Support.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EFFD0-E6A2-4684-BC95-78803982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FFDDFF5-ED4B-405F-8BD7-DB789F818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500188"/>
            <a:ext cx="6096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Scatterplot of Support vs.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62309" y="1319514"/>
            <a:ext cx="2743200" cy="763929"/>
          </a:xfrm>
          <a:prstGeom prst="ellipse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Credible and Common Rules</a:t>
            </a:r>
          </a:p>
        </p:txBody>
      </p:sp>
      <p:sp>
        <p:nvSpPr>
          <p:cNvPr id="5" name="Oval 4"/>
          <p:cNvSpPr/>
          <p:nvPr/>
        </p:nvSpPr>
        <p:spPr>
          <a:xfrm>
            <a:off x="6620719" y="2951544"/>
            <a:ext cx="2732831" cy="284918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Highly Credible, though Rare, Rules</a:t>
            </a:r>
          </a:p>
        </p:txBody>
      </p:sp>
      <p:sp>
        <p:nvSpPr>
          <p:cNvPr id="3" name="Oval 2"/>
          <p:cNvSpPr/>
          <p:nvPr/>
        </p:nvSpPr>
        <p:spPr>
          <a:xfrm>
            <a:off x="4114800" y="4505326"/>
            <a:ext cx="1876425" cy="1447800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Accidental Rules That Are Not Trustworthy</a:t>
            </a:r>
          </a:p>
        </p:txBody>
      </p:sp>
      <p:sp>
        <p:nvSpPr>
          <p:cNvPr id="6" name="Oval 5"/>
          <p:cNvSpPr/>
          <p:nvPr/>
        </p:nvSpPr>
        <p:spPr>
          <a:xfrm>
            <a:off x="4800600" y="3200400"/>
            <a:ext cx="1733309" cy="771525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Gray Area</a:t>
            </a:r>
          </a:p>
        </p:txBody>
      </p:sp>
      <p:sp>
        <p:nvSpPr>
          <p:cNvPr id="10" name="Oval 9"/>
          <p:cNvSpPr/>
          <p:nvPr/>
        </p:nvSpPr>
        <p:spPr>
          <a:xfrm rot="5400000">
            <a:off x="5479286" y="4798731"/>
            <a:ext cx="1653371" cy="542684"/>
          </a:xfrm>
          <a:prstGeom prst="ellipse">
            <a:avLst/>
          </a:prstGeom>
          <a:solidFill>
            <a:schemeClr val="bg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B441C-E991-4C4E-B3AF-5E364461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28EC6BF4-6277-40DA-98B0-ED3E0FABC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52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Imaginary Store Market Basket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imaginary store sales the following items: bananas, bologna, bread, buns, butter, cereal, cheese, chips, eggs, hotdogs, mayo, milk, mustard, oranges, pickles, and soda.</a:t>
            </a:r>
          </a:p>
          <a:p>
            <a:r>
              <a:rPr lang="en-US" dirty="0"/>
              <a:t>We have recorded transactions of 995 customers in this CSV file: imaginary_Store.csv.  This CSV file has 7,037 rows of observations and two variables.</a:t>
            </a:r>
          </a:p>
          <a:p>
            <a:r>
              <a:rPr lang="en-US" dirty="0"/>
              <a:t>The variables are:</a:t>
            </a:r>
          </a:p>
          <a:p>
            <a:pPr lvl="1"/>
            <a:r>
              <a:rPr lang="en-US" dirty="0"/>
              <a:t>Customer: A unique identifier of a customer</a:t>
            </a:r>
          </a:p>
          <a:p>
            <a:pPr lvl="1"/>
            <a:r>
              <a:rPr lang="en-US" dirty="0"/>
              <a:t>Item: Item purchased by the customer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AAB5F-A6CE-4F49-B262-BB837FA3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A83BA34-5DCD-42F6-852E-89506FFE8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Customs Who Bought Item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6878" cy="4351338"/>
          </a:xfrm>
        </p:spPr>
        <p:txBody>
          <a:bodyPr>
            <a:normAutofit/>
          </a:bodyPr>
          <a:lstStyle/>
          <a:p>
            <a:r>
              <a:rPr lang="en-US" dirty="0"/>
              <a:t>Since duplicated items in a customer’s basket are ignored, then the Frequency is the number of customers who bought that item.</a:t>
            </a:r>
          </a:p>
          <a:p>
            <a:r>
              <a:rPr lang="en-US" dirty="0"/>
              <a:t>For example, 698 customers have Chips in their basket.  This means Support{Chips} = 0.702</a:t>
            </a:r>
          </a:p>
          <a:p>
            <a:r>
              <a:rPr lang="en-US" dirty="0"/>
              <a:t>Since including additional items will only decrease the Support, this suggests that the maximum support we can have is 0.702.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B9FADE-D545-43AB-A223-F59B26EE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14224"/>
              </p:ext>
            </p:extLst>
          </p:nvPr>
        </p:nvGraphicFramePr>
        <p:xfrm>
          <a:off x="7958293" y="1558293"/>
          <a:ext cx="3104347" cy="427482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002300">
                  <a:extLst>
                    <a:ext uri="{9D8B030D-6E8A-4147-A177-3AD203B41FA5}">
                      <a16:colId xmlns:a16="http://schemas.microsoft.com/office/drawing/2014/main" val="2425775905"/>
                    </a:ext>
                  </a:extLst>
                </a:gridCol>
                <a:gridCol w="1030142">
                  <a:extLst>
                    <a:ext uri="{9D8B030D-6E8A-4147-A177-3AD203B41FA5}">
                      <a16:colId xmlns:a16="http://schemas.microsoft.com/office/drawing/2014/main" val="4045019462"/>
                    </a:ext>
                  </a:extLst>
                </a:gridCol>
                <a:gridCol w="1071905">
                  <a:extLst>
                    <a:ext uri="{9D8B030D-6E8A-4147-A177-3AD203B41FA5}">
                      <a16:colId xmlns:a16="http://schemas.microsoft.com/office/drawing/2014/main" val="2243840255"/>
                    </a:ext>
                  </a:extLst>
                </a:gridCol>
              </a:tblGrid>
              <a:tr h="241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Item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Frequency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Support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4665241"/>
                  </a:ext>
                </a:extLst>
              </a:tr>
              <a:tr h="2137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Chips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0946434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Cheese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842553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Cereal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204195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Butter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3609640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3573201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Bread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91528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Bologna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9857847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Bananas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5958840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Eggs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2485438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Hotdogs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8811231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Mayo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135824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Milk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2941022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Mustard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0767347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Oranges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3302761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Pickles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8299053"/>
                  </a:ext>
                </a:extLst>
              </a:tr>
              <a:tr h="242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319721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BC86D-5572-4F89-9E9F-A41ED19D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957B42C-82C1-45B4-9076-F60D42EB3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45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Recommended Maximum Size of Itemset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75376" cy="4351338"/>
          </a:xfrm>
        </p:spPr>
        <p:txBody>
          <a:bodyPr>
            <a:normAutofit/>
          </a:bodyPr>
          <a:lstStyle/>
          <a:p>
            <a:r>
              <a:rPr lang="en-US" dirty="0"/>
              <a:t>Read this frequency table like there are 28 customers who purchased 2 distinct items in their baskets</a:t>
            </a:r>
          </a:p>
          <a:p>
            <a:r>
              <a:rPr lang="en-US" dirty="0"/>
              <a:t>The median number of distinct items is 7.</a:t>
            </a:r>
          </a:p>
          <a:p>
            <a:r>
              <a:rPr lang="en-US" dirty="0"/>
              <a:t>So we set the maximum size of itemset to be 7.</a:t>
            </a:r>
          </a:p>
          <a:p>
            <a:r>
              <a:rPr lang="en-US" dirty="0"/>
              <a:t>Without additional information, we set the minimum Support to 0.01 and the minimum Confidence to 0.5</a:t>
            </a:r>
          </a:p>
          <a:p>
            <a:pPr lvl="1"/>
            <a:r>
              <a:rPr lang="en-US" dirty="0"/>
              <a:t>Found 53,516 rules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E1BBCE-CE4D-4FA9-B807-F4753D0E3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0750"/>
              </p:ext>
            </p:extLst>
          </p:nvPr>
        </p:nvGraphicFramePr>
        <p:xfrm>
          <a:off x="8374619" y="1690688"/>
          <a:ext cx="2430938" cy="397383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15469">
                  <a:extLst>
                    <a:ext uri="{9D8B030D-6E8A-4147-A177-3AD203B41FA5}">
                      <a16:colId xmlns:a16="http://schemas.microsoft.com/office/drawing/2014/main" val="514258363"/>
                    </a:ext>
                  </a:extLst>
                </a:gridCol>
                <a:gridCol w="1215469">
                  <a:extLst>
                    <a:ext uri="{9D8B030D-6E8A-4147-A177-3AD203B41FA5}">
                      <a16:colId xmlns:a16="http://schemas.microsoft.com/office/drawing/2014/main" val="105505042"/>
                    </a:ext>
                  </a:extLst>
                </a:gridCol>
              </a:tblGrid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Frequency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76934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43765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4644292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055714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57037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1002809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072695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900837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144501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74241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291543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586406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947118"/>
                  </a:ext>
                </a:extLst>
              </a:tr>
              <a:tr h="24810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184889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B561FA-C239-4B1E-8B43-69CAF9CDC717}"/>
              </a:ext>
            </a:extLst>
          </p:cNvPr>
          <p:cNvSpPr/>
          <p:nvPr/>
        </p:nvSpPr>
        <p:spPr>
          <a:xfrm>
            <a:off x="7445014" y="5919550"/>
            <a:ext cx="42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Week 3 Imaginary Store Association Rule.py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E086C-8342-47B2-995F-916F2E5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EE10681A-9EBE-42DC-A960-A5EEDDC9C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Relatively fewer rules have Support &gt; 0.3</a:t>
            </a:r>
          </a:p>
          <a:p>
            <a:r>
              <a:rPr lang="en-US" dirty="0"/>
              <a:t>We can set an aggressive Confidence threshold</a:t>
            </a:r>
          </a:p>
          <a:p>
            <a:r>
              <a:rPr lang="en-US" dirty="0"/>
              <a:t>Try min. Support = 0.1 and min. </a:t>
            </a:r>
            <a:r>
              <a:rPr lang="en-US"/>
              <a:t>Confidence = 0.8.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5C59C-F9D9-4E2E-8B6D-A89DCFC2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0" y="1550979"/>
            <a:ext cx="6686120" cy="4572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302A-B3F2-4F19-BF6D-F39A5F82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6995A8C-81B7-40A0-92E7-BBE198CD0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0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Support versus Confidence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3101" y="1629450"/>
            <a:ext cx="3892062" cy="4351338"/>
          </a:xfrm>
        </p:spPr>
        <p:txBody>
          <a:bodyPr>
            <a:normAutofit/>
          </a:bodyPr>
          <a:lstStyle/>
          <a:p>
            <a:r>
              <a:rPr lang="en-US" dirty="0"/>
              <a:t>There are 51 rules where Support &gt; 0.1 and Confidence &gt; 0.8</a:t>
            </a:r>
          </a:p>
          <a:p>
            <a:r>
              <a:rPr lang="en-US" dirty="0"/>
              <a:t>The Lift values vary between 1.14 to 1.37 with a median of 1.168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911F-E7E5-4D2A-9431-6E38E771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0" y="1539286"/>
            <a:ext cx="6789247" cy="4572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3BA0-CA7C-4083-BBB8-A096DF5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8D6E6EFB-F0B3-4BFE-BECB-228B42505C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Consequent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are promoting Cereal.  You want to study the purchase behavior that, with high confidence, leads to buying Cereal only.</a:t>
            </a:r>
          </a:p>
          <a:p>
            <a:pPr lvl="1"/>
            <a:r>
              <a:rPr lang="en-US" dirty="0"/>
              <a:t>In other words, you want the Consequent to contain Cereal only.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1297C-78D0-468C-92DE-20920243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5420"/>
            <a:ext cx="12192000" cy="31064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DDEB-1A60-41A2-88DE-F098DF5F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7CA807F9-3D40-4BC6-9E3D-E57E76E7BE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9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Rules with a Particular Antecedent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Suppose you want to study what else people buy if they already bought Oranges.</a:t>
            </a:r>
          </a:p>
          <a:p>
            <a:pPr lvl="1"/>
            <a:r>
              <a:rPr lang="en-US" dirty="0"/>
              <a:t>In other words, you want the Antecedent to contain Oranges.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8295E-7DEB-448E-9400-D58824CB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9066"/>
            <a:ext cx="12192000" cy="319283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37AF-0D9F-4B28-A944-BFD1E600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0137DC1-F064-4388-8FAB-4E5BD6D0C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0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Reading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4: Clustering Discovery of the Machine Learning book</a:t>
            </a:r>
          </a:p>
          <a:p>
            <a:r>
              <a:rPr lang="en-US" dirty="0">
                <a:hlinkClick r:id="rId3"/>
              </a:rPr>
              <a:t>https://scikit-learn.org/stable/modules/clustering.html#clustering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C6C78-CC0B-426F-A442-79B6F074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C1E0DFF0-33BE-4F2F-86E2-09739A7D38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2009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 fair coin, e.g., a US Quarter coin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left hand only, record the number of times of getting a Head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Toss the coin ten times using your right hand only, record the number of times of getting a Head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B8AD7-3506-48CB-806F-691EDC012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05" y="1004888"/>
            <a:ext cx="27432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6C7CB-4ED3-4250-911F-EABB68537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705" y="2968233"/>
            <a:ext cx="18288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731C0-22AB-4EDA-9AC3-49BA53BE7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705" y="4805363"/>
            <a:ext cx="1171738" cy="1371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0C35F1-4903-4230-BD9D-49EDE3E9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42E32A2C-C2E4-449E-9173-C1127F8B5A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27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completing this class exercise, I always think that I use both hands equally, i.e. </a:t>
            </a:r>
            <a:r>
              <a:rPr lang="en-US" dirty="0" err="1"/>
              <a:t>Pr</a:t>
            </a:r>
            <a:r>
              <a:rPr lang="en-US" dirty="0"/>
              <a:t>(Left Hand) = 0.5 and </a:t>
            </a:r>
            <a:r>
              <a:rPr lang="en-US" dirty="0" err="1"/>
              <a:t>Pr</a:t>
            </a:r>
            <a:r>
              <a:rPr lang="en-US" dirty="0"/>
              <a:t>(Right Hand) = 0.5 </a:t>
            </a:r>
          </a:p>
          <a:p>
            <a:r>
              <a:rPr lang="en-US" dirty="0"/>
              <a:t>My Observations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this class exercise, I learned that the probability of getting a Head when my left hand tossed it is 3/10 = 0.3 (i.e., </a:t>
            </a:r>
            <a:r>
              <a:rPr lang="en-US" dirty="0" err="1"/>
              <a:t>Pr</a:t>
            </a:r>
            <a:r>
              <a:rPr lang="en-US" dirty="0"/>
              <a:t>(Head | Left Hand) = 0.3.</a:t>
            </a:r>
          </a:p>
          <a:p>
            <a:r>
              <a:rPr lang="en-US" dirty="0"/>
              <a:t>Similarly, the conditional probability </a:t>
            </a:r>
            <a:r>
              <a:rPr lang="en-US" dirty="0" err="1"/>
              <a:t>Pr</a:t>
            </a:r>
            <a:r>
              <a:rPr lang="en-US" dirty="0"/>
              <a:t>(Head | Right Hand) = 8/10 = 0.8.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2A3986E-F29C-436E-A745-89C36D68B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641626"/>
              </p:ext>
            </p:extLst>
          </p:nvPr>
        </p:nvGraphicFramePr>
        <p:xfrm>
          <a:off x="1141676" y="3239783"/>
          <a:ext cx="656513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38">
                  <a:extLst>
                    <a:ext uri="{9D8B030D-6E8A-4147-A177-3AD203B41FA5}">
                      <a16:colId xmlns:a16="http://schemas.microsoft.com/office/drawing/2014/main" val="2431229340"/>
                    </a:ext>
                  </a:extLst>
                </a:gridCol>
                <a:gridCol w="1850834">
                  <a:extLst>
                    <a:ext uri="{9D8B030D-6E8A-4147-A177-3AD203B41FA5}">
                      <a16:colId xmlns:a16="http://schemas.microsoft.com/office/drawing/2014/main" val="1829143976"/>
                    </a:ext>
                  </a:extLst>
                </a:gridCol>
                <a:gridCol w="2588963">
                  <a:extLst>
                    <a:ext uri="{9D8B030D-6E8A-4147-A177-3AD203B41FA5}">
                      <a16:colId xmlns:a16="http://schemas.microsoft.com/office/drawing/2014/main" val="372465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Out Of 10 Tosses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Hand Toss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Hand Toss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1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857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0980-10C4-4D04-BD92-5F6E628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D6085B4-829E-4955-B501-482A57653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Prior probabilities based on our presumption about hand usage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(Left Hand) = 0.5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(Right Hand) = 0.5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After the exercise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Left Hand) = 0.3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(Tail | Left Hand) = 0.7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| Right Hand) = 0.8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(Tail | Right Hand) = 0.2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20F29C-39B2-44BE-A2B2-99FC7FC08F49}"/>
              </a:ext>
            </a:extLst>
          </p:cNvPr>
          <p:cNvSpPr txBox="1">
            <a:spLocks/>
          </p:cNvSpPr>
          <p:nvPr/>
        </p:nvSpPr>
        <p:spPr>
          <a:xfrm>
            <a:off x="6008914" y="1825625"/>
            <a:ext cx="5822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Bayesian Theorem says</a:t>
            </a:r>
          </a:p>
          <a:p>
            <a:pPr lvl="1"/>
            <a:r>
              <a:rPr lang="en-US" dirty="0" err="1"/>
              <a:t>Pr</a:t>
            </a:r>
            <a:r>
              <a:rPr lang="en-US" dirty="0"/>
              <a:t>(Head &amp; Left Hand)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Head|Left</a:t>
            </a:r>
            <a:r>
              <a:rPr lang="en-US" dirty="0"/>
              <a:t> Hand) * </a:t>
            </a:r>
            <a:r>
              <a:rPr lang="en-US" dirty="0" err="1"/>
              <a:t>Pr</a:t>
            </a:r>
            <a:r>
              <a:rPr lang="en-US" dirty="0"/>
              <a:t>(Left Hand)</a:t>
            </a:r>
            <a:br>
              <a:rPr lang="en-US" dirty="0"/>
            </a:br>
            <a:r>
              <a:rPr lang="en-US" dirty="0"/>
              <a:t>= 0.3 * 0.5 = 0.15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</a:t>
            </a:r>
            <a:r>
              <a:rPr lang="en-US" dirty="0"/>
              <a:t>(Head &amp; Right Hand)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Head|Right</a:t>
            </a:r>
            <a:r>
              <a:rPr lang="en-US" dirty="0"/>
              <a:t> Hand) * </a:t>
            </a:r>
            <a:r>
              <a:rPr lang="en-US" dirty="0" err="1"/>
              <a:t>Pr</a:t>
            </a:r>
            <a:r>
              <a:rPr lang="en-US" dirty="0"/>
              <a:t>(Right Hand)</a:t>
            </a:r>
            <a:br>
              <a:rPr lang="en-US" dirty="0"/>
            </a:br>
            <a:r>
              <a:rPr lang="en-US" dirty="0"/>
              <a:t>= 0.8 * 0.5 = 0.4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DD417-E27B-45B0-86A1-18824E9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by Ming-Long Lam, Ph.D.</a:t>
            </a:r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0B492F5-2BC9-4470-A632-4699594F2E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79" y="6400800"/>
            <a:ext cx="320842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7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8259</Words>
  <Application>Microsoft Office PowerPoint</Application>
  <PresentationFormat>Widescreen</PresentationFormat>
  <Paragraphs>1788</Paragraphs>
  <Slides>69</Slides>
  <Notes>69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SAS Monospace</vt:lpstr>
      <vt:lpstr>Times New Roman</vt:lpstr>
      <vt:lpstr>Office Theme</vt:lpstr>
      <vt:lpstr>Worksheet</vt:lpstr>
      <vt:lpstr>   CS 484 Intro to Machine Learning</vt:lpstr>
      <vt:lpstr>Week 3: Association Rule Learner</vt:lpstr>
      <vt:lpstr>Bayesian Decision in a Nutshell</vt:lpstr>
      <vt:lpstr>An Example of Bayesian Decision</vt:lpstr>
      <vt:lpstr>The Term “Bayesian”</vt:lpstr>
      <vt:lpstr>Bayesian Theorem</vt:lpstr>
      <vt:lpstr>A Class Exercise</vt:lpstr>
      <vt:lpstr>A Class Exercise</vt:lpstr>
      <vt:lpstr>A Class Exercise</vt:lpstr>
      <vt:lpstr>A Class Exercise</vt:lpstr>
      <vt:lpstr>Bayesian Theorem - Independence</vt:lpstr>
      <vt:lpstr>Bayesian Theorem - Independence</vt:lpstr>
      <vt:lpstr>Interpret Probability (Advanced Concept)</vt:lpstr>
      <vt:lpstr>Frequentist Approach  (Advanced Concept)</vt:lpstr>
      <vt:lpstr>Bayesian Approach (Advanced Concept)</vt:lpstr>
      <vt:lpstr>Association Rule Discovery Motivated  </vt:lpstr>
      <vt:lpstr>Association Rule Discovery Motivated  </vt:lpstr>
      <vt:lpstr>Association Rule Discovery Defined  </vt:lpstr>
      <vt:lpstr>Examples of Association Rule  </vt:lpstr>
      <vt:lpstr>Association Rule Discovery History  </vt:lpstr>
      <vt:lpstr>Data for Association Rule Discovery</vt:lpstr>
      <vt:lpstr>Association Rules</vt:lpstr>
      <vt:lpstr>Association Rules: Support Metric</vt:lpstr>
      <vt:lpstr>Association Rules: Confidence Metric</vt:lpstr>
      <vt:lpstr>Association Rules: Expected Confidence  Metric</vt:lpstr>
      <vt:lpstr>Association Rules: Lift Metric</vt:lpstr>
      <vt:lpstr>Association Rules: Leverage Metric</vt:lpstr>
      <vt:lpstr>Association Rules: Conviction Metric</vt:lpstr>
      <vt:lpstr>A Toy Example of Association Rules</vt:lpstr>
      <vt:lpstr>All Association Rules (by Antecedent)</vt:lpstr>
      <vt:lpstr>All Association Rules (by Consequent)</vt:lpstr>
      <vt:lpstr>Number of Possible Itemsets</vt:lpstr>
      <vt:lpstr>Maximum Number of Association Rules</vt:lpstr>
      <vt:lpstr>Maximum Number of Association Rules</vt:lpstr>
      <vt:lpstr>A Toy Example of Association Rules</vt:lpstr>
      <vt:lpstr>A Toy Example of Association Rules</vt:lpstr>
      <vt:lpstr>A Toy Example of Association Rules</vt:lpstr>
      <vt:lpstr>A Toy Example of Association Rules</vt:lpstr>
      <vt:lpstr>Rule Searching Algorithm</vt:lpstr>
      <vt:lpstr>Apriori Algorithm</vt:lpstr>
      <vt:lpstr>Apriori Algorithm: First Step</vt:lpstr>
      <vt:lpstr>Apriori Algorithm: Second Step</vt:lpstr>
      <vt:lpstr>Summary: Input Transaction Data Structure</vt:lpstr>
      <vt:lpstr>Sale Receipt Format</vt:lpstr>
      <vt:lpstr>Item List Format</vt:lpstr>
      <vt:lpstr>Item Indicator Format</vt:lpstr>
      <vt:lpstr>Summary: Preprocess Data</vt:lpstr>
      <vt:lpstr>Summary: Algorithm Parameters</vt:lpstr>
      <vt:lpstr>Summary: Find Frequent Itemset</vt:lpstr>
      <vt:lpstr>Summary: Find Rules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Apriori Algorithm Applied to the Toy Example</vt:lpstr>
      <vt:lpstr>Choice of Parameters</vt:lpstr>
      <vt:lpstr>Maximum Size of Itemset</vt:lpstr>
      <vt:lpstr>Minimum Support and Confidence</vt:lpstr>
      <vt:lpstr>Scatterplot of Support vs. Confidence</vt:lpstr>
      <vt:lpstr>Imaginary Store Market Basket Example</vt:lpstr>
      <vt:lpstr>Number of Customs Who Bought Item</vt:lpstr>
      <vt:lpstr>Recommended Maximum Size of Itemset</vt:lpstr>
      <vt:lpstr>Support versus Confidence</vt:lpstr>
      <vt:lpstr>Support versus Confidence</vt:lpstr>
      <vt:lpstr>Rules with a Particular Consequent</vt:lpstr>
      <vt:lpstr>Rules with a Particular Antecedent</vt:lpstr>
      <vt:lpstr>Reading for Next Week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1446</cp:revision>
  <cp:lastPrinted>2014-06-20T14:10:14Z</cp:lastPrinted>
  <dcterms:created xsi:type="dcterms:W3CDTF">2014-05-31T22:30:28Z</dcterms:created>
  <dcterms:modified xsi:type="dcterms:W3CDTF">2020-09-09T17:04:09Z</dcterms:modified>
</cp:coreProperties>
</file>