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96" r:id="rId4"/>
    <p:sldId id="313" r:id="rId5"/>
    <p:sldId id="318" r:id="rId6"/>
    <p:sldId id="319" r:id="rId7"/>
    <p:sldId id="314" r:id="rId8"/>
    <p:sldId id="312" r:id="rId9"/>
    <p:sldId id="320" r:id="rId10"/>
    <p:sldId id="315" r:id="rId11"/>
    <p:sldId id="30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CÁC KIỂU DỮ LIỆU TRONG C/C++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43" y="1517914"/>
            <a:ext cx="8575657" cy="495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71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8495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7147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9859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1002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Khái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niệm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9575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Các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kiểu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dữ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liệu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8163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Định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danh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6893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8384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981200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0780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9368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8242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1876425" y="4572000"/>
            <a:ext cx="5311775" cy="688975"/>
            <a:chOff x="720" y="1392"/>
            <a:chExt cx="4058" cy="480"/>
          </a:xfrm>
        </p:grpSpPr>
        <p:sp>
          <p:nvSpPr>
            <p:cNvPr id="29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1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354263" y="46640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Từ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khóa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34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535487"/>
            <a:ext cx="792163" cy="949325"/>
          </a:xfrm>
          <a:prstGeom prst="rect">
            <a:avLst/>
          </a:prstGeom>
          <a:noFill/>
        </p:spPr>
      </p:pic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2022475" y="46720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smtClean="0"/>
              <a:t>K</a:t>
            </a:r>
            <a:r>
              <a:rPr lang="vi-VN" dirty="0" smtClean="0"/>
              <a:t>hi </a:t>
            </a:r>
            <a:r>
              <a:rPr lang="vi-VN" dirty="0"/>
              <a:t>làm việc với bất kỳ ngôn ngữ lập trình nào,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  <a:r>
              <a:rPr lang="vi-VN" dirty="0" smtClean="0"/>
              <a:t> </a:t>
            </a:r>
            <a:r>
              <a:rPr lang="vi-VN" dirty="0"/>
              <a:t>cần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vi-VN" dirty="0" smtClean="0"/>
              <a:t> </a:t>
            </a:r>
            <a:r>
              <a:rPr lang="vi-VN" dirty="0"/>
              <a:t>lưu giữ thông tin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ta c</a:t>
            </a:r>
            <a:r>
              <a:rPr lang="vi-VN" dirty="0" smtClean="0"/>
              <a:t>ó </a:t>
            </a:r>
            <a:r>
              <a:rPr lang="vi-VN" dirty="0"/>
              <a:t>thể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vi-VN" dirty="0" smtClean="0"/>
              <a:t> </a:t>
            </a:r>
            <a:r>
              <a:rPr lang="vi-VN" dirty="0"/>
              <a:t>các kiểu dữ liệu (Data Type) đa dạng </a:t>
            </a:r>
            <a:r>
              <a:rPr lang="vi-VN" dirty="0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v.v</a:t>
            </a:r>
            <a:r>
              <a:rPr lang="en-US" dirty="0" smtClean="0"/>
              <a:t>…</a:t>
            </a:r>
          </a:p>
          <a:p>
            <a:pPr algn="just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105400" cy="282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(</a:t>
            </a:r>
            <a:r>
              <a:rPr lang="vi-VN" dirty="0" smtClean="0"/>
              <a:t>Primitive Type</a:t>
            </a:r>
            <a:r>
              <a:rPr lang="en-US" dirty="0" smtClean="0"/>
              <a:t>)</a:t>
            </a:r>
            <a:r>
              <a:rPr lang="vi-VN" dirty="0" smtClean="0"/>
              <a:t>, </a:t>
            </a:r>
            <a:r>
              <a:rPr lang="en-US" dirty="0" smtClean="0"/>
              <a:t>hay</a:t>
            </a:r>
            <a:r>
              <a:rPr lang="vi-VN" dirty="0" smtClean="0"/>
              <a:t> </a:t>
            </a:r>
            <a:r>
              <a:rPr lang="vi-VN" dirty="0"/>
              <a:t>kiểu dữ liệu gốc, kiểu dữ liệu có sẵn trong C/C++. Bên cạnh các kiểu dữ liệu gốc này, C/C++ cũng cung cấp các kiểu dữ liệu user-defined. </a:t>
            </a:r>
            <a:endParaRPr lang="en-US" dirty="0" smtClean="0"/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k</a:t>
            </a:r>
            <a:r>
              <a:rPr lang="vi-VN" dirty="0" smtClean="0"/>
              <a:t>iểu </a:t>
            </a:r>
            <a:r>
              <a:rPr lang="vi-VN" dirty="0"/>
              <a:t>dữ liệu cơ bản trong C/C++:</a:t>
            </a:r>
            <a:endParaRPr lang="en-US" dirty="0" smtClean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 flipV="1">
            <a:off x="2314575" y="4652963"/>
            <a:ext cx="2219325" cy="15303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4649788" y="3082925"/>
            <a:ext cx="2220912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82353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2314575" y="3082925"/>
            <a:ext cx="2220913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 flipV="1">
            <a:off x="3484563" y="3079750"/>
            <a:ext cx="2220912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gray">
          <a:xfrm>
            <a:off x="3481388" y="4649788"/>
            <a:ext cx="2219325" cy="15319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76078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gray">
          <a:xfrm flipV="1">
            <a:off x="4646613" y="4652963"/>
            <a:ext cx="2219325" cy="15303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72941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white">
          <a:xfrm>
            <a:off x="3989388" y="3219450"/>
            <a:ext cx="11969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FFFFFF"/>
                </a:solidFill>
              </a:rPr>
              <a:t>Ký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tự</a:t>
            </a:r>
            <a:r>
              <a:rPr lang="en-US" b="1" dirty="0">
                <a:solidFill>
                  <a:srgbClr val="FFFFFF"/>
                </a:solidFill>
              </a:rPr>
              <a:t> (char)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white">
          <a:xfrm>
            <a:off x="2827338" y="4875213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FFFFFF"/>
                </a:solidFill>
              </a:rPr>
              <a:t>Kiểu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bool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white">
          <a:xfrm>
            <a:off x="5203825" y="4875213"/>
            <a:ext cx="1196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FFFFFF"/>
                </a:solidFill>
              </a:rPr>
              <a:t>Số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thực</a:t>
            </a:r>
            <a:r>
              <a:rPr lang="en-US" b="1" dirty="0">
                <a:solidFill>
                  <a:srgbClr val="FFFFFF"/>
                </a:solidFill>
              </a:rPr>
              <a:t>  (float)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white">
          <a:xfrm>
            <a:off x="3989388" y="5448300"/>
            <a:ext cx="11969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err="1" smtClean="0">
                <a:solidFill>
                  <a:srgbClr val="FFFFFF"/>
                </a:solidFill>
              </a:rPr>
              <a:t>Số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thực</a:t>
            </a:r>
            <a:r>
              <a:rPr lang="en-US" b="1" dirty="0" smtClean="0">
                <a:solidFill>
                  <a:srgbClr val="FFFFFF"/>
                </a:solidFill>
              </a:rPr>
              <a:t> (double)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white">
          <a:xfrm>
            <a:off x="2828925" y="3581400"/>
            <a:ext cx="11969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b="1" dirty="0">
                <a:solidFill>
                  <a:srgbClr val="FFFFFF"/>
                </a:solidFill>
              </a:rPr>
              <a:t>Kiểu vô định (void)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white">
          <a:xfrm>
            <a:off x="5203825" y="3581400"/>
            <a:ext cx="11969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err="1">
                <a:solidFill>
                  <a:srgbClr val="FFFFFF"/>
                </a:solidFill>
              </a:rPr>
              <a:t>Số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nguyên</a:t>
            </a:r>
            <a:r>
              <a:rPr lang="en-US" b="1" dirty="0">
                <a:solidFill>
                  <a:srgbClr val="FFFFFF"/>
                </a:solidFill>
              </a:rPr>
              <a:t> (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3767138" y="4084638"/>
            <a:ext cx="1606550" cy="1077912"/>
            <a:chOff x="2363" y="2075"/>
            <a:chExt cx="1210" cy="812"/>
          </a:xfrm>
        </p:grpSpPr>
        <p:sp>
          <p:nvSpPr>
            <p:cNvPr id="28" name="AutoShape 22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3954463" y="4286250"/>
            <a:ext cx="12899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Primitive Type</a:t>
            </a:r>
          </a:p>
        </p:txBody>
      </p:sp>
    </p:spTree>
    <p:extLst>
      <p:ext uri="{BB962C8B-B14F-4D97-AF65-F5344CB8AC3E}">
        <p14:creationId xmlns:p14="http://schemas.microsoft.com/office/powerpoint/2010/main" val="314461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Một số </a:t>
            </a:r>
            <a:r>
              <a:rPr lang="vi-VN" dirty="0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cơ </a:t>
            </a:r>
            <a:r>
              <a:rPr lang="vi-VN" dirty="0"/>
              <a:t>bản có thể được sửa đổi bởi sử dụng một hoặc nhiều modifier này</a:t>
            </a:r>
            <a:r>
              <a:rPr lang="vi-VN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signed 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unsigned 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short</a:t>
            </a:r>
            <a:endParaRPr lang="en-US" dirty="0"/>
          </a:p>
          <a:p>
            <a:pPr lvl="1" algn="just"/>
            <a:r>
              <a:rPr lang="en-US" dirty="0" smtClean="0"/>
              <a:t>long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algn="just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 smtClean="0"/>
              <a:t>.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096963" y="3667125"/>
            <a:ext cx="1041400" cy="1052513"/>
            <a:chOff x="691" y="2077"/>
            <a:chExt cx="656" cy="663"/>
          </a:xfrm>
        </p:grpSpPr>
        <p:pic>
          <p:nvPicPr>
            <p:cNvPr id="22" name="Picture 4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</p:spPr>
        </p:pic>
        <p:sp>
          <p:nvSpPr>
            <p:cNvPr id="23" name="Oval 5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737" y="2609"/>
              <a:ext cx="575" cy="110"/>
              <a:chOff x="3704" y="1872"/>
              <a:chExt cx="827" cy="156"/>
            </a:xfrm>
          </p:grpSpPr>
          <p:grpSp>
            <p:nvGrpSpPr>
              <p:cNvPr id="31" name="Group 7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37" name="AutoShape 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1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1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12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33" name="AutoShape 1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utoShape 1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1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1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3060700" y="3659188"/>
            <a:ext cx="1041400" cy="1052512"/>
            <a:chOff x="1928" y="2072"/>
            <a:chExt cx="656" cy="663"/>
          </a:xfrm>
        </p:grpSpPr>
        <p:pic>
          <p:nvPicPr>
            <p:cNvPr id="42" name="Picture 18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</p:spPr>
        </p:pic>
        <p:sp>
          <p:nvSpPr>
            <p:cNvPr id="43" name="Oval 19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2353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20"/>
            <p:cNvGrpSpPr>
              <a:grpSpLocks/>
            </p:cNvGrpSpPr>
            <p:nvPr/>
          </p:nvGrpSpPr>
          <p:grpSpPr bwMode="auto">
            <a:xfrm>
              <a:off x="1974" y="2604"/>
              <a:ext cx="575" cy="110"/>
              <a:chOff x="3704" y="1872"/>
              <a:chExt cx="827" cy="156"/>
            </a:xfrm>
          </p:grpSpPr>
          <p:grpSp>
            <p:nvGrpSpPr>
              <p:cNvPr id="45" name="Group 21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51" name="AutoShape 2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AutoShape 2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AutoShape 2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AutoShape 2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26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47" name="AutoShape 2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utoShape 2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utoShape 2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AutoShape 3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5" name="Group 31"/>
          <p:cNvGrpSpPr>
            <a:grpSpLocks/>
          </p:cNvGrpSpPr>
          <p:nvPr/>
        </p:nvGrpSpPr>
        <p:grpSpPr bwMode="auto">
          <a:xfrm>
            <a:off x="4999038" y="3670300"/>
            <a:ext cx="1041400" cy="1050925"/>
            <a:chOff x="3149" y="2079"/>
            <a:chExt cx="656" cy="662"/>
          </a:xfrm>
        </p:grpSpPr>
        <p:pic>
          <p:nvPicPr>
            <p:cNvPr id="56" name="Picture 32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3149" y="2079"/>
              <a:ext cx="656" cy="661"/>
            </a:xfrm>
            <a:prstGeom prst="rect">
              <a:avLst/>
            </a:prstGeom>
            <a:noFill/>
          </p:spPr>
        </p:pic>
        <p:sp>
          <p:nvSpPr>
            <p:cNvPr id="57" name="Oval 33"/>
            <p:cNvSpPr>
              <a:spLocks noChangeArrowheads="1"/>
            </p:cNvSpPr>
            <p:nvPr/>
          </p:nvSpPr>
          <p:spPr bwMode="lt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34"/>
            <p:cNvGrpSpPr>
              <a:grpSpLocks/>
            </p:cNvGrpSpPr>
            <p:nvPr/>
          </p:nvGrpSpPr>
          <p:grpSpPr bwMode="auto">
            <a:xfrm>
              <a:off x="3195" y="2610"/>
              <a:ext cx="575" cy="111"/>
              <a:chOff x="3704" y="1872"/>
              <a:chExt cx="827" cy="156"/>
            </a:xfrm>
          </p:grpSpPr>
          <p:grpSp>
            <p:nvGrpSpPr>
              <p:cNvPr id="59" name="Group 35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65" name="AutoShape 3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3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3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3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40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61" name="AutoShape 4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4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4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4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9" name="Group 45"/>
          <p:cNvGrpSpPr>
            <a:grpSpLocks/>
          </p:cNvGrpSpPr>
          <p:nvPr/>
        </p:nvGrpSpPr>
        <p:grpSpPr bwMode="auto">
          <a:xfrm>
            <a:off x="6961188" y="3662363"/>
            <a:ext cx="1041400" cy="1050925"/>
            <a:chOff x="4385" y="2074"/>
            <a:chExt cx="656" cy="662"/>
          </a:xfrm>
        </p:grpSpPr>
        <p:pic>
          <p:nvPicPr>
            <p:cNvPr id="70" name="Picture 4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</p:spPr>
        </p:pic>
        <p:sp>
          <p:nvSpPr>
            <p:cNvPr id="71" name="Oval 47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48"/>
            <p:cNvGrpSpPr>
              <a:grpSpLocks/>
            </p:cNvGrpSpPr>
            <p:nvPr/>
          </p:nvGrpSpPr>
          <p:grpSpPr bwMode="auto">
            <a:xfrm>
              <a:off x="4431" y="2605"/>
              <a:ext cx="575" cy="111"/>
              <a:chOff x="3704" y="1872"/>
              <a:chExt cx="827" cy="156"/>
            </a:xfrm>
          </p:grpSpPr>
          <p:grpSp>
            <p:nvGrpSpPr>
              <p:cNvPr id="73" name="Group 49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79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4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75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6" name="Text Box 62"/>
          <p:cNvSpPr txBox="1">
            <a:spLocks noChangeArrowheads="1"/>
          </p:cNvSpPr>
          <p:nvPr/>
        </p:nvSpPr>
        <p:spPr bwMode="gray">
          <a:xfrm>
            <a:off x="1093788" y="38862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dirty="0"/>
              <a:t>signed</a:t>
            </a:r>
            <a:endParaRPr lang="en-US" b="1" dirty="0">
              <a:solidFill>
                <a:srgbClr val="1C1C1C"/>
              </a:solidFill>
            </a:endParaRPr>
          </a:p>
        </p:txBody>
      </p:sp>
      <p:sp>
        <p:nvSpPr>
          <p:cNvPr id="87" name="Text Box 63"/>
          <p:cNvSpPr txBox="1">
            <a:spLocks noChangeArrowheads="1"/>
          </p:cNvSpPr>
          <p:nvPr/>
        </p:nvSpPr>
        <p:spPr bwMode="gray">
          <a:xfrm>
            <a:off x="3011488" y="3886200"/>
            <a:ext cx="1139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dirty="0"/>
              <a:t>unsigned</a:t>
            </a:r>
            <a:endParaRPr lang="en-US" b="1" dirty="0">
              <a:solidFill>
                <a:srgbClr val="1C1C1C"/>
              </a:solidFill>
            </a:endParaRPr>
          </a:p>
        </p:txBody>
      </p:sp>
      <p:sp>
        <p:nvSpPr>
          <p:cNvPr id="88" name="Text Box 64"/>
          <p:cNvSpPr txBox="1">
            <a:spLocks noChangeArrowheads="1"/>
          </p:cNvSpPr>
          <p:nvPr/>
        </p:nvSpPr>
        <p:spPr bwMode="gray">
          <a:xfrm>
            <a:off x="4997450" y="38862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dirty="0"/>
              <a:t>short</a:t>
            </a:r>
            <a:endParaRPr lang="en-US" b="1" dirty="0">
              <a:solidFill>
                <a:srgbClr val="1C1C1C"/>
              </a:solidFill>
            </a:endParaRPr>
          </a:p>
        </p:txBody>
      </p:sp>
      <p:sp>
        <p:nvSpPr>
          <p:cNvPr id="89" name="Text Box 65"/>
          <p:cNvSpPr txBox="1">
            <a:spLocks noChangeArrowheads="1"/>
          </p:cNvSpPr>
          <p:nvPr/>
        </p:nvSpPr>
        <p:spPr bwMode="gray">
          <a:xfrm>
            <a:off x="6945313" y="3886200"/>
            <a:ext cx="1044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>
              <a:spcBef>
                <a:spcPct val="50000"/>
              </a:spcBef>
            </a:pPr>
            <a:r>
              <a:rPr lang="en-US" dirty="0"/>
              <a:t>long</a:t>
            </a:r>
            <a:endParaRPr lang="en-US" b="1" dirty="0">
              <a:solidFill>
                <a:srgbClr val="1C1C1C"/>
              </a:solidFill>
            </a:endParaRPr>
          </a:p>
        </p:txBody>
      </p:sp>
      <p:pic>
        <p:nvPicPr>
          <p:cNvPr id="99" name="Picture 75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4913" y="3678238"/>
            <a:ext cx="825500" cy="377825"/>
          </a:xfrm>
          <a:prstGeom prst="rect">
            <a:avLst/>
          </a:prstGeom>
          <a:noFill/>
        </p:spPr>
      </p:pic>
      <p:pic>
        <p:nvPicPr>
          <p:cNvPr id="100" name="Picture 76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81350" y="3668713"/>
            <a:ext cx="825500" cy="377825"/>
          </a:xfrm>
          <a:prstGeom prst="rect">
            <a:avLst/>
          </a:prstGeom>
          <a:noFill/>
        </p:spPr>
      </p:pic>
      <p:pic>
        <p:nvPicPr>
          <p:cNvPr id="101" name="Picture 77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4925" y="3687763"/>
            <a:ext cx="825500" cy="377825"/>
          </a:xfrm>
          <a:prstGeom prst="rect">
            <a:avLst/>
          </a:prstGeom>
          <a:noFill/>
        </p:spPr>
      </p:pic>
      <p:pic>
        <p:nvPicPr>
          <p:cNvPr id="102" name="Picture 78" descr="Pictur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7075" y="3678238"/>
            <a:ext cx="825500" cy="377825"/>
          </a:xfrm>
          <a:prstGeom prst="rect">
            <a:avLst/>
          </a:prstGeom>
          <a:noFill/>
        </p:spPr>
      </p:pic>
      <p:grpSp>
        <p:nvGrpSpPr>
          <p:cNvPr id="103" name="Group 79"/>
          <p:cNvGrpSpPr>
            <a:grpSpLocks/>
          </p:cNvGrpSpPr>
          <p:nvPr/>
        </p:nvGrpSpPr>
        <p:grpSpPr bwMode="auto">
          <a:xfrm>
            <a:off x="0" y="3416300"/>
            <a:ext cx="9144000" cy="1536700"/>
            <a:chOff x="0" y="2015"/>
            <a:chExt cx="5760" cy="968"/>
          </a:xfrm>
        </p:grpSpPr>
        <p:sp>
          <p:nvSpPr>
            <p:cNvPr id="104" name="Rectangle 80"/>
            <p:cNvSpPr>
              <a:spLocks noChangeArrowheads="1"/>
            </p:cNvSpPr>
            <p:nvPr/>
          </p:nvSpPr>
          <p:spPr bwMode="ltGray">
            <a:xfrm>
              <a:off x="0" y="2475"/>
              <a:ext cx="624" cy="48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81"/>
            <p:cNvSpPr>
              <a:spLocks noChangeArrowheads="1"/>
            </p:cNvSpPr>
            <p:nvPr/>
          </p:nvSpPr>
          <p:spPr bwMode="ltGray">
            <a:xfrm>
              <a:off x="5088" y="2471"/>
              <a:ext cx="672" cy="48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82"/>
            <p:cNvSpPr>
              <a:spLocks noChangeArrowheads="1"/>
            </p:cNvSpPr>
            <p:nvPr/>
          </p:nvSpPr>
          <p:spPr bwMode="ltGray"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83"/>
            <p:cNvSpPr>
              <a:spLocks noChangeArrowheads="1"/>
            </p:cNvSpPr>
            <p:nvPr/>
          </p:nvSpPr>
          <p:spPr bwMode="ltGray"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ltGray"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utoShape 85"/>
            <p:cNvSpPr>
              <a:spLocks noChangeArrowheads="1"/>
            </p:cNvSpPr>
            <p:nvPr/>
          </p:nvSpPr>
          <p:spPr bwMode="ltGray">
            <a:xfrm>
              <a:off x="1839" y="2072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utoShape 86"/>
            <p:cNvSpPr>
              <a:spLocks noChangeArrowheads="1"/>
            </p:cNvSpPr>
            <p:nvPr/>
          </p:nvSpPr>
          <p:spPr bwMode="ltGray">
            <a:xfrm>
              <a:off x="4297" y="2072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utoShape 87"/>
            <p:cNvSpPr>
              <a:spLocks noChangeArrowheads="1"/>
            </p:cNvSpPr>
            <p:nvPr/>
          </p:nvSpPr>
          <p:spPr bwMode="ltGray">
            <a:xfrm flipV="1">
              <a:off x="603" y="2015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88"/>
            <p:cNvSpPr>
              <a:spLocks noChangeArrowheads="1"/>
            </p:cNvSpPr>
            <p:nvPr/>
          </p:nvSpPr>
          <p:spPr bwMode="ltGray">
            <a:xfrm flipV="1">
              <a:off x="3063" y="2015"/>
              <a:ext cx="831" cy="911"/>
            </a:xfrm>
            <a:custGeom>
              <a:avLst/>
              <a:gdLst>
                <a:gd name="G0" fmla="+- 9587 0 0"/>
                <a:gd name="G1" fmla="+- -11745567 0 0"/>
                <a:gd name="G2" fmla="+- 0 0 -11745567"/>
                <a:gd name="T0" fmla="*/ 0 256 1"/>
                <a:gd name="T1" fmla="*/ 180 256 1"/>
                <a:gd name="G3" fmla="+- -11745567 T0 T1"/>
                <a:gd name="T2" fmla="*/ 0 256 1"/>
                <a:gd name="T3" fmla="*/ 90 256 1"/>
                <a:gd name="G4" fmla="+- -11745567 T2 T3"/>
                <a:gd name="G5" fmla="*/ G4 2 1"/>
                <a:gd name="T4" fmla="*/ 90 256 1"/>
                <a:gd name="T5" fmla="*/ 0 256 1"/>
                <a:gd name="G6" fmla="+- -11745567 T4 T5"/>
                <a:gd name="G7" fmla="*/ G6 2 1"/>
                <a:gd name="G8" fmla="abs -1174556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587"/>
                <a:gd name="G18" fmla="*/ 9587 1 2"/>
                <a:gd name="G19" fmla="+- G18 5400 0"/>
                <a:gd name="G20" fmla="cos G19 -11745567"/>
                <a:gd name="G21" fmla="sin G19 -11745567"/>
                <a:gd name="G22" fmla="+- G20 10800 0"/>
                <a:gd name="G23" fmla="+- G21 10800 0"/>
                <a:gd name="G24" fmla="+- 10800 0 G20"/>
                <a:gd name="G25" fmla="+- 9587 10800 0"/>
                <a:gd name="G26" fmla="?: G9 G17 G25"/>
                <a:gd name="G27" fmla="?: G9 0 21600"/>
                <a:gd name="G28" fmla="cos 10800 -11745567"/>
                <a:gd name="G29" fmla="sin 10800 -11745567"/>
                <a:gd name="G30" fmla="sin 9587 -11745567"/>
                <a:gd name="G31" fmla="+- G28 10800 0"/>
                <a:gd name="G32" fmla="+- G29 10800 0"/>
                <a:gd name="G33" fmla="+- G30 10800 0"/>
                <a:gd name="G34" fmla="?: G4 0 G31"/>
                <a:gd name="G35" fmla="?: -11745567 G34 0"/>
                <a:gd name="G36" fmla="?: G6 G35 G31"/>
                <a:gd name="G37" fmla="+- 21600 0 G36"/>
                <a:gd name="G38" fmla="?: G4 0 G33"/>
                <a:gd name="G39" fmla="?: -1174556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606 w 21600"/>
                <a:gd name="T15" fmla="*/ 10661 h 21600"/>
                <a:gd name="T16" fmla="*/ 10800 w 21600"/>
                <a:gd name="T17" fmla="*/ 1213 h 21600"/>
                <a:gd name="T18" fmla="*/ 20994 w 21600"/>
                <a:gd name="T19" fmla="*/ 1066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132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40545"/>
              </p:ext>
            </p:extLst>
          </p:nvPr>
        </p:nvGraphicFramePr>
        <p:xfrm>
          <a:off x="453570" y="1222832"/>
          <a:ext cx="8382000" cy="538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4000"/>
                <a:gridCol w="1549400"/>
                <a:gridCol w="4038600"/>
              </a:tblGrid>
              <a:tr h="355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Kiểu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Độ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rộng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bit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Dãy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giá</a:t>
                      </a:r>
                      <a:r>
                        <a:rPr lang="en-US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trị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18796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-127 tới 127 hoặc 0 tới 255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unsigned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0 </a:t>
                      </a:r>
                      <a:r>
                        <a:rPr lang="en-US" sz="1200" dirty="0" err="1">
                          <a:effectLst/>
                        </a:rPr>
                        <a:t>tới</a:t>
                      </a:r>
                      <a:r>
                        <a:rPr lang="en-US" sz="1200" dirty="0">
                          <a:effectLst/>
                        </a:rPr>
                        <a:t> 255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signed 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-127 tới 127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-2147483648 </a:t>
                      </a:r>
                      <a:r>
                        <a:rPr lang="en-US" sz="1200" dirty="0" err="1">
                          <a:effectLst/>
                        </a:rPr>
                        <a:t>tới</a:t>
                      </a:r>
                      <a:r>
                        <a:rPr lang="en-US" sz="1200" dirty="0">
                          <a:effectLst/>
                        </a:rPr>
                        <a:t> 2147483647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unsigned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0 </a:t>
                      </a:r>
                      <a:r>
                        <a:rPr lang="en-US" sz="1200" dirty="0" err="1">
                          <a:effectLst/>
                        </a:rPr>
                        <a:t>tới</a:t>
                      </a:r>
                      <a:r>
                        <a:rPr lang="en-US" sz="1200" dirty="0">
                          <a:effectLst/>
                        </a:rPr>
                        <a:t> 4294967295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signed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-2147483648 tới 2147483647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short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2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-32768 tới 32767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unsigned short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2 byte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0 tới 65,535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signed short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2 byte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-32768 tới 32767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long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-2,147,483,647 tới 2,147,483,647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signed long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Tương tự như long int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unsigned long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0 tới 4,294,967,295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+/- 3.4e +/- 38 (~7 chữ số)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+/- 1.7e +/- 308 (~15 chữ số)</a:t>
                      </a:r>
                    </a:p>
                  </a:txBody>
                  <a:tcPr marL="76200" marR="76200" marT="76200" marB="76200"/>
                </a:tc>
              </a:tr>
              <a:tr h="32226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+/- 1.7e +/- 308 (~15 </a:t>
                      </a:r>
                      <a:r>
                        <a:rPr lang="en-US" sz="1200" dirty="0" err="1">
                          <a:effectLst/>
                        </a:rPr>
                        <a:t>chữ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số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406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</a:t>
            </a:r>
            <a:r>
              <a:rPr lang="en-US" dirty="0"/>
              <a:t>Identifier 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Trong </a:t>
            </a:r>
            <a:r>
              <a:rPr lang="vi-VN" dirty="0" smtClean="0"/>
              <a:t>C/C++,</a:t>
            </a:r>
            <a:r>
              <a:rPr lang="en-US" dirty="0" smtClean="0"/>
              <a:t> </a:t>
            </a:r>
            <a:r>
              <a:rPr lang="vi-VN" dirty="0" smtClean="0"/>
              <a:t>tên</a:t>
            </a:r>
            <a:r>
              <a:rPr lang="en-US" dirty="0" smtClean="0"/>
              <a:t> </a:t>
            </a:r>
            <a:r>
              <a:rPr lang="vi-VN" dirty="0" smtClean="0"/>
              <a:t>biến, </a:t>
            </a:r>
            <a:r>
              <a:rPr lang="vi-VN" dirty="0"/>
              <a:t>hằng</a:t>
            </a:r>
            <a:r>
              <a:rPr lang="vi-VN" dirty="0" smtClean="0"/>
              <a:t>, </a:t>
            </a:r>
            <a:r>
              <a:rPr lang="vi-VN" dirty="0"/>
              <a:t>hàm</a:t>
            </a:r>
            <a:r>
              <a:rPr lang="vi-VN" dirty="0" smtClean="0"/>
              <a:t>,…được </a:t>
            </a:r>
            <a:r>
              <a:rPr lang="vi-VN" dirty="0"/>
              <a:t>gọi là định danh </a:t>
            </a:r>
          </a:p>
          <a:p>
            <a:pPr algn="just"/>
            <a:r>
              <a:rPr lang="en-US" dirty="0"/>
              <a:t>Đ</a:t>
            </a:r>
            <a:r>
              <a:rPr lang="vi-VN" dirty="0" smtClean="0"/>
              <a:t>ịnh </a:t>
            </a:r>
            <a:r>
              <a:rPr lang="vi-VN" dirty="0"/>
              <a:t>danh </a:t>
            </a:r>
            <a:r>
              <a:rPr lang="vi-VN" dirty="0" smtClean="0"/>
              <a:t>có </a:t>
            </a:r>
            <a:r>
              <a:rPr lang="vi-VN" dirty="0"/>
              <a:t>thể là </a:t>
            </a:r>
            <a:r>
              <a:rPr lang="vi-VN" dirty="0" smtClean="0"/>
              <a:t>1</a:t>
            </a:r>
            <a:r>
              <a:rPr lang="en-US" dirty="0" smtClean="0"/>
              <a:t> </a:t>
            </a:r>
            <a:r>
              <a:rPr lang="vi-VN" dirty="0" smtClean="0"/>
              <a:t>hoặc </a:t>
            </a:r>
            <a:r>
              <a:rPr lang="vi-VN" dirty="0"/>
              <a:t>nhiều ký </a:t>
            </a:r>
            <a:r>
              <a:rPr lang="vi-VN" dirty="0" smtClean="0"/>
              <a:t>tự.</a:t>
            </a:r>
            <a:endParaRPr lang="en-US" dirty="0" smtClean="0"/>
          </a:p>
          <a:p>
            <a:pPr algn="just"/>
            <a:r>
              <a:rPr lang="vi-VN" dirty="0" smtClean="0"/>
              <a:t>Ký</a:t>
            </a:r>
            <a:r>
              <a:rPr lang="en-US" dirty="0" smtClean="0"/>
              <a:t> </a:t>
            </a:r>
            <a:r>
              <a:rPr lang="vi-VN" dirty="0" smtClean="0"/>
              <a:t>tự </a:t>
            </a:r>
            <a:r>
              <a:rPr lang="vi-VN" dirty="0"/>
              <a:t>đầu tiên phải là một chữ cái hoặc </a:t>
            </a:r>
            <a:r>
              <a:rPr lang="vi-VN" dirty="0" smtClean="0"/>
              <a:t>dấu</a:t>
            </a:r>
            <a:r>
              <a:rPr lang="en-US" dirty="0" smtClean="0"/>
              <a:t> “</a:t>
            </a:r>
            <a:r>
              <a:rPr lang="vi-VN" dirty="0" smtClean="0"/>
              <a:t>_</a:t>
            </a:r>
            <a:r>
              <a:rPr lang="en-US" dirty="0" smtClean="0"/>
              <a:t>”</a:t>
            </a:r>
            <a:r>
              <a:rPr lang="vi-VN" dirty="0" smtClean="0"/>
              <a:t> </a:t>
            </a:r>
            <a:r>
              <a:rPr lang="vi-VN" dirty="0"/>
              <a:t>(underscore), những ký tự theo sau </a:t>
            </a:r>
            <a:r>
              <a:rPr lang="vi-VN" dirty="0" smtClean="0"/>
              <a:t>phải </a:t>
            </a:r>
            <a:r>
              <a:rPr lang="vi-VN" dirty="0"/>
              <a:t>là chữ </a:t>
            </a:r>
            <a:r>
              <a:rPr lang="vi-VN" dirty="0" smtClean="0"/>
              <a:t>cái</a:t>
            </a:r>
            <a:r>
              <a:rPr lang="vi-VN" dirty="0"/>
              <a:t>, </a:t>
            </a:r>
            <a:r>
              <a:rPr lang="vi-VN" dirty="0" smtClean="0"/>
              <a:t>chữ  </a:t>
            </a:r>
            <a:r>
              <a:rPr lang="vi-VN" dirty="0"/>
              <a:t>số, </a:t>
            </a:r>
            <a:r>
              <a:rPr lang="vi-VN" dirty="0" smtClean="0"/>
              <a:t>hoặc dấu </a:t>
            </a:r>
            <a:r>
              <a:rPr lang="en-US" dirty="0" smtClean="0"/>
              <a:t>“</a:t>
            </a:r>
            <a:r>
              <a:rPr lang="vi-VN" dirty="0" smtClean="0"/>
              <a:t>_</a:t>
            </a:r>
            <a:r>
              <a:rPr lang="en-US" dirty="0" smtClean="0"/>
              <a:t>”</a:t>
            </a:r>
            <a:endParaRPr lang="vi-VN" dirty="0"/>
          </a:p>
          <a:p>
            <a:pPr algn="just"/>
            <a:r>
              <a:rPr lang="vi-VN" dirty="0"/>
              <a:t>C/C++ phân biệt ký  tự HOA và  thường.</a:t>
            </a:r>
          </a:p>
          <a:p>
            <a:pPr algn="just"/>
            <a:r>
              <a:rPr lang="en-US" dirty="0" err="1" smtClean="0"/>
              <a:t>Lưu</a:t>
            </a:r>
            <a:r>
              <a:rPr lang="en-US" dirty="0" smtClean="0"/>
              <a:t> ý đ</a:t>
            </a:r>
            <a:r>
              <a:rPr lang="vi-VN" dirty="0" smtClean="0"/>
              <a:t>ịnh </a:t>
            </a:r>
            <a:r>
              <a:rPr lang="vi-VN" dirty="0"/>
              <a:t>danh không được trùng với từ </a:t>
            </a:r>
            <a:r>
              <a:rPr lang="vi-VN" dirty="0" smtClean="0"/>
              <a:t>khóa.</a:t>
            </a:r>
            <a:endParaRPr lang="vi-VN" dirty="0"/>
          </a:p>
          <a:p>
            <a:pPr algn="just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1"/>
          <a:stretch/>
        </p:blipFill>
        <p:spPr bwMode="auto">
          <a:xfrm>
            <a:off x="2612571" y="3966030"/>
            <a:ext cx="3864429" cy="259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71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(keywords)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Là những từ được dành riêng bởi ngôn ngữ lập trình cho những mục đích riêng của nó</a:t>
            </a:r>
          </a:p>
          <a:p>
            <a:pPr algn="just"/>
            <a:r>
              <a:rPr lang="vi-VN" dirty="0"/>
              <a:t>Tất cả các từ khóa trong C/C++ đều là chữ thường (lowercase).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48006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465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(keywords)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Danh </a:t>
            </a:r>
            <a:r>
              <a:rPr lang="vi-VN" dirty="0"/>
              <a:t>sách các từ khóa trong C/C++</a:t>
            </a:r>
          </a:p>
        </p:txBody>
      </p:sp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2199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9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302</TotalTime>
  <Words>560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OK1</vt:lpstr>
      <vt:lpstr>CÁC KIỂU DỮ LIỆU TRONG C/C++</vt:lpstr>
      <vt:lpstr>Nội dung</vt:lpstr>
      <vt:lpstr>Khái niệm</vt:lpstr>
      <vt:lpstr>Kiểu dữ liệu nguyên thủy trong C/C++</vt:lpstr>
      <vt:lpstr>Kiểu dữ liệu nguyên thủy trong C/C++</vt:lpstr>
      <vt:lpstr>Kiểu dữ liệu nguyên thủy trong C/C++</vt:lpstr>
      <vt:lpstr>Định danh (Identifier Name)</vt:lpstr>
      <vt:lpstr>Từ khóa (keywords)</vt:lpstr>
      <vt:lpstr>Từ khóa (keywords)</vt:lpstr>
      <vt:lpstr>Minh họa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40</cp:revision>
  <dcterms:created xsi:type="dcterms:W3CDTF">2016-11-10T08:19:54Z</dcterms:created>
  <dcterms:modified xsi:type="dcterms:W3CDTF">2016-11-17T16:23:38Z</dcterms:modified>
</cp:coreProperties>
</file>