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6" r:id="rId4"/>
    <p:sldId id="313" r:id="rId5"/>
    <p:sldId id="321" r:id="rId6"/>
    <p:sldId id="322" r:id="rId7"/>
    <p:sldId id="324" r:id="rId8"/>
    <p:sldId id="325" r:id="rId9"/>
    <p:sldId id="323" r:id="rId10"/>
    <p:sldId id="326" r:id="rId11"/>
    <p:sldId id="30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SỬ DỤNG BIẾN TRONG C/C++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Giá trị của biến thay đổi trong suốt quá trình thực thi chương trình. </a:t>
            </a:r>
          </a:p>
          <a:p>
            <a:pPr algn="just"/>
            <a:r>
              <a:rPr lang="vi-VN" dirty="0"/>
              <a:t>Để giá trị của biến không bị thay đổi, ta đặt trước khai báo biến từ khóa const. </a:t>
            </a:r>
          </a:p>
          <a:p>
            <a:pPr algn="just"/>
            <a:r>
              <a:rPr lang="vi-VN" dirty="0" smtClean="0"/>
              <a:t>Ví </a:t>
            </a:r>
            <a:r>
              <a:rPr lang="vi-VN" dirty="0"/>
              <a:t>dụ: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vi-VN" dirty="0" smtClean="0">
                <a:solidFill>
                  <a:srgbClr val="002060"/>
                </a:solidFill>
              </a:rPr>
              <a:t>const </a:t>
            </a:r>
            <a:r>
              <a:rPr lang="en-US" dirty="0"/>
              <a:t>float Pi </a:t>
            </a:r>
            <a:r>
              <a:rPr lang="vi-VN" dirty="0"/>
              <a:t>= </a:t>
            </a:r>
            <a:r>
              <a:rPr lang="en-US" dirty="0"/>
              <a:t>3.14</a:t>
            </a:r>
            <a:r>
              <a:rPr lang="vi-VN" dirty="0"/>
              <a:t>;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821823"/>
            <a:ext cx="5191125" cy="373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15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8495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7147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9859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1002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B</a:t>
            </a:r>
            <a:r>
              <a:rPr lang="en-US" sz="2400" b="1" dirty="0" err="1" smtClean="0">
                <a:solidFill>
                  <a:srgbClr val="FFFFFF"/>
                </a:solidFill>
              </a:rPr>
              <a:t>iến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(variables) 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957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báo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biến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8163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Phạm</a:t>
            </a:r>
            <a:r>
              <a:rPr lang="en-US" sz="2400" b="1" dirty="0" smtClean="0">
                <a:solidFill>
                  <a:srgbClr val="FFFFFF"/>
                </a:solidFill>
              </a:rPr>
              <a:t> vi </a:t>
            </a:r>
            <a:r>
              <a:rPr lang="en-US" sz="2400" b="1" dirty="0" err="1" smtClean="0">
                <a:solidFill>
                  <a:srgbClr val="FFFFFF"/>
                </a:solidFill>
              </a:rPr>
              <a:t>biến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6893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8384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9812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078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936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824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572000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354263" y="46640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Từ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khóa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const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535487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672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Biến là định danh của một vùng trong bộ nhớ dùng để </a:t>
            </a:r>
            <a:r>
              <a:rPr lang="vi-VN" dirty="0" smtClean="0"/>
              <a:t>giữ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giá </a:t>
            </a:r>
            <a:r>
              <a:rPr lang="vi-VN" dirty="0" smtClean="0"/>
              <a:t>trị </a:t>
            </a:r>
            <a:r>
              <a:rPr lang="vi-VN" dirty="0"/>
              <a:t>mà có </a:t>
            </a:r>
            <a:r>
              <a:rPr lang="vi-VN" dirty="0" smtClean="0"/>
              <a:t>thể </a:t>
            </a:r>
            <a:r>
              <a:rPr lang="vi-VN" dirty="0"/>
              <a:t>bị </a:t>
            </a:r>
            <a:r>
              <a:rPr lang="vi-VN" dirty="0" smtClean="0"/>
              <a:t>thay đổi </a:t>
            </a:r>
            <a:r>
              <a:rPr lang="vi-VN" dirty="0"/>
              <a:t>bởi chương trình.  </a:t>
            </a:r>
          </a:p>
          <a:p>
            <a:pPr algn="just"/>
            <a:r>
              <a:rPr lang="vi-VN" dirty="0" smtClean="0"/>
              <a:t>Mỗi </a:t>
            </a:r>
            <a:r>
              <a:rPr lang="vi-VN" dirty="0"/>
              <a:t>biến trong C/C++ có một kiểu cụ thể, mà quyết định: kích cỡ và cách bố trí bộ nhớ của </a:t>
            </a:r>
            <a:r>
              <a:rPr lang="vi-VN" dirty="0" smtClean="0"/>
              <a:t>biến</a:t>
            </a:r>
            <a:endParaRPr lang="en-US" dirty="0" smtClean="0"/>
          </a:p>
          <a:p>
            <a:pPr algn="just"/>
            <a:r>
              <a:rPr lang="vi-VN" dirty="0"/>
              <a:t>Tất cả biến phải được khai báo trước khi sử dụng.</a:t>
            </a:r>
            <a:endParaRPr lang="en-US" dirty="0"/>
          </a:p>
          <a:p>
            <a:pPr algn="just"/>
            <a:endParaRPr lang="vi-VN" dirty="0"/>
          </a:p>
        </p:txBody>
      </p:sp>
      <p:pic>
        <p:nvPicPr>
          <p:cNvPr id="4" name="Picture 2" descr="Image result for variable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399377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vi-VN" dirty="0" smtClean="0"/>
              <a:t>biến </a:t>
            </a:r>
            <a:r>
              <a:rPr lang="vi-VN" dirty="0"/>
              <a:t>trong C/C++ nghĩa là nói cho </a:t>
            </a:r>
            <a:r>
              <a:rPr lang="vi-VN" dirty="0" smtClean="0"/>
              <a:t>compiler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vi-VN" dirty="0" smtClean="0"/>
              <a:t> </a:t>
            </a:r>
            <a:r>
              <a:rPr lang="vi-VN" dirty="0"/>
              <a:t>nơi và lượng bộ nhớ cần tạo để lưu giữ biến đó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kieu_gia_tri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danh_sach_bien</a:t>
            </a:r>
            <a:r>
              <a:rPr lang="en-US" dirty="0" smtClean="0"/>
              <a:t>;</a:t>
            </a:r>
          </a:p>
          <a:p>
            <a:pPr lvl="1" algn="just"/>
            <a:r>
              <a:rPr lang="vi-VN" b="1" dirty="0" smtClean="0">
                <a:solidFill>
                  <a:srgbClr val="0070C0"/>
                </a:solidFill>
              </a:rPr>
              <a:t>kieu_gia_tri</a:t>
            </a:r>
            <a:r>
              <a:rPr lang="vi-VN" dirty="0" smtClean="0">
                <a:solidFill>
                  <a:srgbClr val="0070C0"/>
                </a:solidFill>
              </a:rPr>
              <a:t> </a:t>
            </a:r>
            <a:r>
              <a:rPr lang="vi-VN" dirty="0"/>
              <a:t>phải là một kiểu dữ liệu hợp lệ trong </a:t>
            </a:r>
            <a:r>
              <a:rPr lang="vi-VN" dirty="0" smtClean="0"/>
              <a:t>C/C</a:t>
            </a:r>
            <a:r>
              <a:rPr lang="vi-VN" dirty="0"/>
              <a:t>++, </a:t>
            </a:r>
            <a:r>
              <a:rPr lang="en-US" dirty="0" err="1" smtClean="0"/>
              <a:t>như</a:t>
            </a:r>
            <a:r>
              <a:rPr lang="vi-VN" dirty="0" smtClean="0"/>
              <a:t> </a:t>
            </a:r>
            <a:r>
              <a:rPr lang="vi-VN"/>
              <a:t>char</a:t>
            </a:r>
            <a:r>
              <a:rPr lang="vi-VN" smtClean="0"/>
              <a:t>, </a:t>
            </a:r>
            <a:r>
              <a:rPr lang="vi-VN" dirty="0"/>
              <a:t>int, float, double, bool hoặc bất kỳ đối tượng nào mà người dùng tự định </a:t>
            </a:r>
            <a:r>
              <a:rPr lang="vi-VN" dirty="0" smtClean="0"/>
              <a:t>nghĩa</a:t>
            </a:r>
            <a:endParaRPr lang="en-US" dirty="0" smtClean="0"/>
          </a:p>
          <a:p>
            <a:pPr lvl="1" algn="just"/>
            <a:r>
              <a:rPr lang="vi-VN" b="1" dirty="0" smtClean="0">
                <a:solidFill>
                  <a:srgbClr val="0070C0"/>
                </a:solidFill>
              </a:rPr>
              <a:t>danh_sach_bien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vi-VN" dirty="0" smtClean="0"/>
              <a:t>có </a:t>
            </a:r>
            <a:r>
              <a:rPr lang="vi-VN" dirty="0"/>
              <a:t>thể chứa một hoặc nhiều tên Identifier (Định danh) phân biệt nhau bởi dấu phảy. 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61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smtClean="0"/>
              <a:t>M</a:t>
            </a:r>
            <a:r>
              <a:rPr lang="vi-VN" dirty="0" smtClean="0"/>
              <a:t>ột </a:t>
            </a:r>
            <a:r>
              <a:rPr lang="vi-VN" dirty="0"/>
              <a:t>số khai báo hợp lệ trong C/C</a:t>
            </a:r>
            <a:r>
              <a:rPr lang="vi-VN" dirty="0" smtClean="0"/>
              <a:t>++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   flag1, flag2;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char   </a:t>
            </a:r>
            <a:r>
              <a:rPr lang="en-US" dirty="0">
                <a:solidFill>
                  <a:srgbClr val="0070C0"/>
                </a:solidFill>
              </a:rPr>
              <a:t>v, </a:t>
            </a:r>
            <a:r>
              <a:rPr lang="en-US" dirty="0" smtClean="0">
                <a:solidFill>
                  <a:srgbClr val="0070C0"/>
                </a:solidFill>
              </a:rPr>
              <a:t>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float 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dtb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double x, y, z;</a:t>
            </a:r>
          </a:p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flag1, </a:t>
            </a:r>
            <a:r>
              <a:rPr lang="en-US" dirty="0" smtClean="0">
                <a:solidFill>
                  <a:srgbClr val="0070C0"/>
                </a:solidFill>
              </a:rPr>
              <a:t>flag2 = 0;	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9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s-ES" dirty="0" err="1"/>
              <a:t>Biến</a:t>
            </a:r>
            <a:r>
              <a:rPr lang="es-ES" dirty="0"/>
              <a:t> </a:t>
            </a:r>
            <a:r>
              <a:rPr lang="es-ES" dirty="0" err="1"/>
              <a:t>cục</a:t>
            </a:r>
            <a:r>
              <a:rPr lang="es-ES" dirty="0"/>
              <a:t> </a:t>
            </a:r>
            <a:r>
              <a:rPr lang="es-ES" dirty="0" err="1"/>
              <a:t>bộ</a:t>
            </a:r>
            <a:r>
              <a:rPr lang="es-ES" dirty="0"/>
              <a:t> (local variables) </a:t>
            </a:r>
            <a:endParaRPr lang="es-ES" dirty="0" smtClean="0"/>
          </a:p>
          <a:p>
            <a:pPr lvl="1" algn="just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khai </a:t>
            </a:r>
            <a:r>
              <a:rPr lang="vi-VN" dirty="0"/>
              <a:t>báo bên trong một </a:t>
            </a:r>
            <a:r>
              <a:rPr lang="vi-VN" dirty="0" smtClean="0"/>
              <a:t>hàm. </a:t>
            </a:r>
            <a:endParaRPr lang="vi-VN" dirty="0"/>
          </a:p>
          <a:p>
            <a:pPr lvl="1" algn="just"/>
            <a:r>
              <a:rPr lang="en-US" dirty="0" smtClean="0"/>
              <a:t>C</a:t>
            </a:r>
            <a:r>
              <a:rPr lang="vi-VN" dirty="0" smtClean="0"/>
              <a:t>hỉ </a:t>
            </a:r>
            <a:r>
              <a:rPr lang="vi-VN" dirty="0"/>
              <a:t>được tham chiếu đến bởi những lệnh trong khối (block) có khai báo biến. </a:t>
            </a:r>
          </a:p>
          <a:p>
            <a:pPr lvl="1" algn="just"/>
            <a:r>
              <a:rPr lang="en-US" dirty="0" smtClean="0"/>
              <a:t>C</a:t>
            </a:r>
            <a:r>
              <a:rPr lang="vi-VN" dirty="0" smtClean="0"/>
              <a:t>hỉ </a:t>
            </a:r>
            <a:r>
              <a:rPr lang="vi-VN" dirty="0"/>
              <a:t>tồn tại trong khi khối chứa nó đang thực thi và bị hủy khi khối chứa nó thực thi xong. </a:t>
            </a:r>
          </a:p>
          <a:p>
            <a:pPr algn="just"/>
            <a:endParaRPr lang="en-US" dirty="0" smtClean="0"/>
          </a:p>
          <a:p>
            <a:pPr algn="just"/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37858"/>
            <a:ext cx="2286000" cy="304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439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Tham số hình thức(formal parameters)</a:t>
            </a:r>
          </a:p>
          <a:p>
            <a:pPr lvl="1" algn="just"/>
            <a:r>
              <a:rPr lang="vi-VN" dirty="0"/>
              <a:t>Nếu một hàm có nhận các đối số </a:t>
            </a:r>
            <a:r>
              <a:rPr lang="vi-VN" dirty="0" smtClean="0"/>
              <a:t>truyền </a:t>
            </a:r>
            <a:r>
              <a:rPr lang="vi-VN" dirty="0"/>
              <a:t>vào hàm  thì nó phải khai </a:t>
            </a:r>
            <a:r>
              <a:rPr lang="vi-VN" dirty="0" smtClean="0"/>
              <a:t>báo các </a:t>
            </a:r>
            <a:r>
              <a:rPr lang="vi-VN" dirty="0"/>
              <a:t>biến </a:t>
            </a:r>
            <a:r>
              <a:rPr lang="vi-VN" dirty="0" smtClean="0"/>
              <a:t>để </a:t>
            </a:r>
            <a:r>
              <a:rPr lang="vi-VN" smtClean="0"/>
              <a:t>nhận </a:t>
            </a:r>
            <a:r>
              <a:rPr lang="vi-VN" smtClean="0"/>
              <a:t>giá trị của </a:t>
            </a:r>
            <a:r>
              <a:rPr lang="vi-VN" dirty="0" smtClean="0"/>
              <a:t>các </a:t>
            </a:r>
            <a:r>
              <a:rPr lang="vi-VN" dirty="0"/>
              <a:t>đối </a:t>
            </a:r>
            <a:r>
              <a:rPr lang="vi-VN" dirty="0" smtClean="0"/>
              <a:t>số  khi hàm được </a:t>
            </a:r>
            <a:r>
              <a:rPr lang="vi-VN" dirty="0"/>
              <a:t>gọi. </a:t>
            </a:r>
          </a:p>
          <a:p>
            <a:pPr lvl="1" algn="just"/>
            <a:r>
              <a:rPr lang="vi-VN" dirty="0" smtClean="0"/>
              <a:t>Những biến </a:t>
            </a:r>
            <a:r>
              <a:rPr lang="vi-VN" dirty="0"/>
              <a:t>này </a:t>
            </a:r>
            <a:r>
              <a:rPr lang="vi-VN" dirty="0" smtClean="0"/>
              <a:t>gọi là </a:t>
            </a:r>
            <a:r>
              <a:rPr lang="vi-VN" dirty="0"/>
              <a:t>các </a:t>
            </a:r>
            <a:r>
              <a:rPr lang="vi-VN" dirty="0" smtClean="0"/>
              <a:t>tham số hình thức.</a:t>
            </a:r>
            <a:r>
              <a:rPr lang="en-US" dirty="0" smtClean="0"/>
              <a:t> </a:t>
            </a:r>
            <a:r>
              <a:rPr lang="vi-VN" dirty="0" smtClean="0"/>
              <a:t>Những </a:t>
            </a:r>
            <a:r>
              <a:rPr lang="vi-VN" dirty="0"/>
              <a:t>biến </a:t>
            </a:r>
            <a:r>
              <a:rPr lang="vi-VN" dirty="0" smtClean="0"/>
              <a:t>này </a:t>
            </a:r>
            <a:r>
              <a:rPr lang="vi-VN" dirty="0"/>
              <a:t>được sử dụng giống như các biến cục bộ.</a:t>
            </a:r>
          </a:p>
          <a:p>
            <a:pPr algn="just"/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517564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36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Biến toàn cục (global variables)</a:t>
            </a:r>
          </a:p>
          <a:p>
            <a:pPr lvl="1" algn="just"/>
            <a:r>
              <a:rPr lang="vi-VN" dirty="0"/>
              <a:t>Biến toàn cục có phạm vi là toàn bộ chương trình. </a:t>
            </a:r>
          </a:p>
          <a:p>
            <a:pPr lvl="1" algn="just"/>
            <a:r>
              <a:rPr lang="vi-VN" dirty="0"/>
              <a:t>Tất cả các </a:t>
            </a:r>
            <a:r>
              <a:rPr lang="vi-VN" dirty="0" smtClean="0"/>
              <a:t>lệnh </a:t>
            </a:r>
            <a:r>
              <a:rPr lang="vi-VN" dirty="0"/>
              <a:t>có </a:t>
            </a:r>
            <a:r>
              <a:rPr lang="vi-VN" dirty="0" smtClean="0"/>
              <a:t>trong chương </a:t>
            </a:r>
            <a:r>
              <a:rPr lang="vi-VN"/>
              <a:t>trình </a:t>
            </a:r>
            <a:r>
              <a:rPr lang="vi-VN" smtClean="0"/>
              <a:t>đều </a:t>
            </a:r>
            <a:r>
              <a:rPr lang="vi-VN" dirty="0" smtClean="0"/>
              <a:t>có thể </a:t>
            </a:r>
            <a:r>
              <a:rPr lang="vi-VN" dirty="0"/>
              <a:t>tham  </a:t>
            </a:r>
            <a:r>
              <a:rPr lang="vi-VN" dirty="0" smtClean="0"/>
              <a:t>chiếu đến biến </a:t>
            </a:r>
            <a:r>
              <a:rPr lang="vi-VN" dirty="0"/>
              <a:t>toàn cục. </a:t>
            </a:r>
          </a:p>
          <a:p>
            <a:pPr lvl="1" algn="just"/>
            <a:r>
              <a:rPr lang="vi-VN" dirty="0"/>
              <a:t>Biến toàn cục được khai báo bên ngoài tất cả hàm.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3505200" cy="342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547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es-E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952499"/>
            <a:ext cx="5705475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92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377</TotalTime>
  <Words>377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OK1</vt:lpstr>
      <vt:lpstr>SỬ DỤNG BIẾN TRONG C/C++</vt:lpstr>
      <vt:lpstr>Nội dung</vt:lpstr>
      <vt:lpstr>Khái niệm biến</vt:lpstr>
      <vt:lpstr>Khai báo biến trong C/C++</vt:lpstr>
      <vt:lpstr>Khai báo biến trong C/C++</vt:lpstr>
      <vt:lpstr>Phạm vi của biến</vt:lpstr>
      <vt:lpstr>Phạm vi của biến</vt:lpstr>
      <vt:lpstr>Phạm vi của biến</vt:lpstr>
      <vt:lpstr>Phạm vi của biến</vt:lpstr>
      <vt:lpstr>Từ khóa const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51</cp:revision>
  <dcterms:created xsi:type="dcterms:W3CDTF">2016-11-10T08:19:54Z</dcterms:created>
  <dcterms:modified xsi:type="dcterms:W3CDTF">2016-11-17T16:50:22Z</dcterms:modified>
</cp:coreProperties>
</file>