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6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0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SỬ DỤNG HẰNG TRONG C/C++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3009" y="2801515"/>
            <a:ext cx="1053280" cy="52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Hằng chuỗi chứa trong dấu nháy kép, ví dụ "abc</a:t>
            </a:r>
            <a:r>
              <a:rPr lang="vi-VN" dirty="0" smtClean="0"/>
              <a:t>".</a:t>
            </a:r>
            <a:endParaRPr lang="en-US" dirty="0" smtClean="0"/>
          </a:p>
          <a:p>
            <a:pPr algn="just"/>
            <a:r>
              <a:rPr lang="vi-VN" dirty="0" smtClean="0"/>
              <a:t>Một </a:t>
            </a:r>
            <a:r>
              <a:rPr lang="vi-VN" dirty="0"/>
              <a:t>chuỗi sẽ chứa các kí tự tương tự hằng kí tự, gồm các ký tự thuần, escape sequence, và các ký tự mở rộng.</a:t>
            </a:r>
          </a:p>
          <a:p>
            <a:pPr algn="just"/>
            <a:r>
              <a:rPr lang="vi-VN" dirty="0" smtClean="0"/>
              <a:t>Có </a:t>
            </a:r>
            <a:r>
              <a:rPr lang="vi-VN" dirty="0"/>
              <a:t>thể ngắt một dòng dài thành nhiều dòng bởi sử dụng hằng chuỗi và phân biệt chúng bởi sử dụng khoảng trắng (whitespace).</a:t>
            </a:r>
          </a:p>
          <a:p>
            <a:pPr algn="just"/>
            <a:r>
              <a:rPr lang="vi-VN" dirty="0" smtClean="0"/>
              <a:t>Xét </a:t>
            </a:r>
            <a:r>
              <a:rPr lang="vi-VN" dirty="0"/>
              <a:t>ví dụ một hằng chuỗi trong C/C++ thể hiện theo 3 cách khác nhau</a:t>
            </a:r>
            <a:r>
              <a:rPr lang="vi-VN" dirty="0" smtClean="0"/>
              <a:t>:</a:t>
            </a:r>
            <a:endParaRPr lang="en-US" dirty="0" smtClean="0"/>
          </a:p>
          <a:p>
            <a:pPr marL="800100" lvl="2" indent="0" algn="just">
              <a:buNone/>
            </a:pPr>
            <a:r>
              <a:rPr lang="vi-VN" dirty="0">
                <a:solidFill>
                  <a:srgbClr val="FF0000"/>
                </a:solidFill>
              </a:rPr>
              <a:t>"hoc, lap trinh"</a:t>
            </a:r>
          </a:p>
          <a:p>
            <a:pPr marL="800100" lvl="2" indent="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"</a:t>
            </a:r>
            <a:r>
              <a:rPr lang="vi-VN" dirty="0">
                <a:solidFill>
                  <a:srgbClr val="FF0000"/>
                </a:solidFill>
              </a:rPr>
              <a:t>hoc, \</a:t>
            </a:r>
          </a:p>
          <a:p>
            <a:pPr marL="800100" lvl="2" indent="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lap </a:t>
            </a:r>
            <a:r>
              <a:rPr lang="vi-VN" dirty="0">
                <a:solidFill>
                  <a:srgbClr val="FF0000"/>
                </a:solidFill>
              </a:rPr>
              <a:t>trinh"</a:t>
            </a:r>
          </a:p>
          <a:p>
            <a:pPr marL="800100" lvl="2" indent="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"</a:t>
            </a:r>
            <a:r>
              <a:rPr lang="vi-VN" dirty="0">
                <a:solidFill>
                  <a:srgbClr val="FF0000"/>
                </a:solidFill>
              </a:rPr>
              <a:t>hoc, " "lap" "trinh"</a:t>
            </a:r>
          </a:p>
        </p:txBody>
      </p:sp>
    </p:spTree>
    <p:extLst>
      <p:ext uri="{BB962C8B-B14F-4D97-AF65-F5344CB8AC3E}">
        <p14:creationId xmlns:p14="http://schemas.microsoft.com/office/powerpoint/2010/main" val="1143526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Có hai cách định nghĩa hằng trong C/C++ là:</a:t>
            </a:r>
          </a:p>
          <a:p>
            <a:pPr lvl="1" algn="just"/>
            <a:r>
              <a:rPr lang="vi-VN" dirty="0" smtClean="0"/>
              <a:t>Sử </a:t>
            </a:r>
            <a:r>
              <a:rPr lang="vi-VN" dirty="0"/>
              <a:t>dụng bộ tiền xử lý </a:t>
            </a:r>
            <a:r>
              <a:rPr lang="vi-VN" b="1" dirty="0"/>
              <a:t>#define</a:t>
            </a:r>
            <a:r>
              <a:rPr lang="vi-VN" dirty="0" smtClean="0"/>
              <a:t>.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#define </a:t>
            </a:r>
            <a:r>
              <a:rPr lang="en-US" dirty="0">
                <a:solidFill>
                  <a:srgbClr val="0070C0"/>
                </a:solidFill>
              </a:rPr>
              <a:t>identifier</a:t>
            </a:r>
            <a:r>
              <a:rPr lang="en-US" dirty="0"/>
              <a:t> value</a:t>
            </a:r>
            <a:endParaRPr lang="vi-VN" dirty="0"/>
          </a:p>
          <a:p>
            <a:pPr lvl="1" algn="just"/>
            <a:r>
              <a:rPr lang="vi-VN" dirty="0" smtClean="0"/>
              <a:t>Sử </a:t>
            </a:r>
            <a:r>
              <a:rPr lang="vi-VN" dirty="0"/>
              <a:t>dụng từ khóa </a:t>
            </a:r>
            <a:r>
              <a:rPr lang="vi-VN" b="1" dirty="0"/>
              <a:t>const</a:t>
            </a:r>
            <a:r>
              <a:rPr lang="vi-VN" dirty="0" smtClean="0"/>
              <a:t>.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kieu_gia_tri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 value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#define </a:t>
            </a:r>
            <a:r>
              <a:rPr lang="en-US" dirty="0" smtClean="0"/>
              <a:t>LONNHAT 10 </a:t>
            </a:r>
          </a:p>
          <a:p>
            <a:pPr marL="457200" lvl="1" indent="0" algn="just">
              <a:buNone/>
            </a:pPr>
            <a:r>
              <a:rPr lang="en-US" dirty="0"/>
              <a:t>#define XUONGDONG </a:t>
            </a:r>
            <a:r>
              <a:rPr lang="en-US" dirty="0" smtClean="0"/>
              <a:t>'\n‘</a:t>
            </a:r>
          </a:p>
          <a:p>
            <a:pPr marL="457200" lvl="1" indent="0" algn="just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NHONHAT = </a:t>
            </a:r>
            <a:r>
              <a:rPr lang="en-US" dirty="0"/>
              <a:t>5;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</a:t>
            </a:r>
            <a:r>
              <a:rPr lang="en-US" dirty="0" smtClean="0"/>
              <a:t>XUONGDONG = </a:t>
            </a:r>
            <a:r>
              <a:rPr lang="en-US" dirty="0"/>
              <a:t>'\n';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12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8495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7147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9859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1002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Hằng</a:t>
            </a:r>
            <a:r>
              <a:rPr lang="en-US" sz="2400" b="1" dirty="0">
                <a:solidFill>
                  <a:srgbClr val="FFFFFF"/>
                </a:solidFill>
              </a:rPr>
              <a:t> (Constant/Literal</a:t>
            </a:r>
            <a:r>
              <a:rPr lang="en-US" sz="2400" b="1" dirty="0" smtClean="0">
                <a:solidFill>
                  <a:srgbClr val="FFFFFF"/>
                </a:solidFill>
              </a:rPr>
              <a:t>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9575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Hằng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8163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Hằng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chuỗi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6893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8384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9812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078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936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8242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4572000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354263" y="46640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Define </a:t>
            </a:r>
            <a:r>
              <a:rPr lang="en-US" sz="2400" b="1" dirty="0" err="1" smtClean="0">
                <a:solidFill>
                  <a:srgbClr val="FFFFFF"/>
                </a:solidFill>
              </a:rPr>
              <a:t>và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Const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535487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4672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(Constant/Literal)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Hằng là những giá trị cố định </a:t>
            </a:r>
            <a:r>
              <a:rPr lang="en-US" dirty="0"/>
              <a:t>m</a:t>
            </a:r>
            <a:r>
              <a:rPr lang="vi-VN" dirty="0"/>
              <a:t>à chương trình không thể thay đổi. Hằng còn được gọi là literals. </a:t>
            </a:r>
            <a:endParaRPr lang="en-US" dirty="0"/>
          </a:p>
          <a:p>
            <a:pPr algn="just"/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vi-VN" dirty="0"/>
              <a:t>có thể là bất kỳ kiểu dữ liệu cơ bản nào trong C/C++, và có thể được phân chia thành hằng số nguyên, hằng số thực, hằng ký tự, hằng chuỗi</a:t>
            </a:r>
            <a:endParaRPr lang="en-US" dirty="0"/>
          </a:p>
          <a:p>
            <a:pPr algn="just"/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vi-VN" dirty="0"/>
              <a:t>giống như biến thông thường, ngoại trừ việc giá trị của chúng là không thể thay đổi sau khi định nghĩa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796073"/>
            <a:ext cx="5538787" cy="260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Hằng số nguyên có thể là decimal (cơ số 10), octal (cơ số 8) hay hexadecimal (cơ số 16). Giá trị có tiền tố (prefix) là 0 cho octal, là 0x hay 0X cho hexadecimal và không có gì cho decimal.</a:t>
            </a:r>
          </a:p>
          <a:p>
            <a:pPr algn="just"/>
            <a:r>
              <a:rPr lang="vi-VN" dirty="0" smtClean="0"/>
              <a:t>Một </a:t>
            </a:r>
            <a:r>
              <a:rPr lang="vi-VN" dirty="0"/>
              <a:t>hằng số nguyên cũng có các hậu tố (suffix) U hay L thể hiện kiểu unsigned hay long. Hậu tố có thể là chữ hoa hoặc chữ thường và có thể trong bất kỳ thứ tự nào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212 </a:t>
            </a:r>
            <a:r>
              <a:rPr lang="en-US" sz="2200" dirty="0"/>
              <a:t>// Hop le </a:t>
            </a:r>
            <a:endParaRPr lang="en-US" sz="2200" dirty="0" smtClean="0"/>
          </a:p>
          <a:p>
            <a:pPr marL="457200" lvl="1" indent="0" algn="just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215u</a:t>
            </a:r>
            <a:r>
              <a:rPr lang="en-US" sz="2200" dirty="0" smtClean="0"/>
              <a:t> </a:t>
            </a:r>
            <a:r>
              <a:rPr lang="en-US" sz="2200" dirty="0"/>
              <a:t>// Hop le </a:t>
            </a:r>
            <a:endParaRPr lang="en-US" sz="2200" dirty="0" smtClean="0"/>
          </a:p>
          <a:p>
            <a:pPr marL="457200" lvl="1" indent="0" algn="just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0xFeeL</a:t>
            </a:r>
            <a:r>
              <a:rPr lang="en-US" sz="2200" dirty="0" smtClean="0"/>
              <a:t> </a:t>
            </a:r>
            <a:r>
              <a:rPr lang="en-US" sz="2200" dirty="0"/>
              <a:t>// </a:t>
            </a:r>
            <a:r>
              <a:rPr lang="en-US" sz="2200" dirty="0" smtClean="0"/>
              <a:t>Hop </a:t>
            </a:r>
            <a:r>
              <a:rPr lang="en-US" sz="2200" dirty="0"/>
              <a:t>le </a:t>
            </a:r>
            <a:endParaRPr lang="en-US" sz="2200" dirty="0" smtClean="0"/>
          </a:p>
          <a:p>
            <a:pPr marL="457200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048</a:t>
            </a:r>
            <a:r>
              <a:rPr lang="en-US" sz="2200" dirty="0" smtClean="0"/>
              <a:t> </a:t>
            </a:r>
            <a:r>
              <a:rPr lang="en-US" sz="2200" dirty="0"/>
              <a:t>// </a:t>
            </a:r>
            <a:r>
              <a:rPr lang="en-US" sz="2200" dirty="0" err="1"/>
              <a:t>Khong</a:t>
            </a:r>
            <a:r>
              <a:rPr lang="en-US" sz="2200" dirty="0"/>
              <a:t> hop le: </a:t>
            </a:r>
            <a:r>
              <a:rPr lang="en-US" sz="2200" dirty="0" smtClean="0"/>
              <a:t>8 </a:t>
            </a:r>
            <a:r>
              <a:rPr lang="en-US" sz="2200" dirty="0" err="1"/>
              <a:t>khong</a:t>
            </a:r>
            <a:r>
              <a:rPr lang="en-US" sz="2200" dirty="0"/>
              <a:t> </a:t>
            </a:r>
            <a:r>
              <a:rPr lang="en-US" sz="2200" dirty="0" err="1"/>
              <a:t>phai</a:t>
            </a:r>
            <a:r>
              <a:rPr lang="en-US" sz="2200" dirty="0"/>
              <a:t> la mot </a:t>
            </a:r>
            <a:r>
              <a:rPr lang="en-US" sz="2200" dirty="0" err="1"/>
              <a:t>ky</a:t>
            </a:r>
            <a:r>
              <a:rPr lang="en-US" sz="2200" dirty="0"/>
              <a:t> so </a:t>
            </a:r>
            <a:r>
              <a:rPr lang="en-US" sz="2200" dirty="0" err="1"/>
              <a:t>trong</a:t>
            </a:r>
            <a:r>
              <a:rPr lang="en-US" sz="2200" dirty="0"/>
              <a:t> he octal </a:t>
            </a:r>
            <a:endParaRPr lang="en-US" sz="2200" dirty="0" smtClean="0"/>
          </a:p>
          <a:p>
            <a:pPr marL="457200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032UU</a:t>
            </a:r>
            <a:r>
              <a:rPr lang="en-US" sz="2200" dirty="0" smtClean="0"/>
              <a:t> </a:t>
            </a:r>
            <a:r>
              <a:rPr lang="en-US" sz="2200" dirty="0"/>
              <a:t>// </a:t>
            </a:r>
            <a:r>
              <a:rPr lang="en-US" sz="2200" dirty="0" err="1"/>
              <a:t>Khong</a:t>
            </a:r>
            <a:r>
              <a:rPr lang="en-US" sz="2200" dirty="0"/>
              <a:t> hop le: </a:t>
            </a:r>
            <a:r>
              <a:rPr lang="en-US" sz="2200" dirty="0" err="1"/>
              <a:t>hau</a:t>
            </a:r>
            <a:r>
              <a:rPr lang="en-US" sz="2200" dirty="0"/>
              <a:t> to (suffix) </a:t>
            </a:r>
            <a:r>
              <a:rPr lang="en-US" sz="2200" dirty="0" err="1"/>
              <a:t>khong</a:t>
            </a:r>
            <a:r>
              <a:rPr lang="en-US" sz="2200" dirty="0"/>
              <a:t> the bi lap</a:t>
            </a:r>
            <a:endParaRPr lang="en-US" sz="2200" dirty="0" smtClean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68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85         // Hang so dang decimal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0213       // Hang so dang octal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0x4b       // Hang so dang hexadecimal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30         // Hang so dang so </a:t>
            </a:r>
            <a:r>
              <a:rPr lang="en-US" sz="2200" dirty="0" err="1">
                <a:solidFill>
                  <a:srgbClr val="0070C0"/>
                </a:solidFill>
              </a:rPr>
              <a:t>nguyen</a:t>
            </a:r>
            <a:r>
              <a:rPr lang="en-US" sz="2200" dirty="0">
                <a:solidFill>
                  <a:srgbClr val="0070C0"/>
                </a:solidFill>
              </a:rPr>
              <a:t> (</a:t>
            </a:r>
            <a:r>
              <a:rPr lang="en-US" sz="2200" dirty="0" err="1">
                <a:solidFill>
                  <a:srgbClr val="0070C0"/>
                </a:solidFill>
              </a:rPr>
              <a:t>int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30u        // Hang so dang so </a:t>
            </a:r>
            <a:r>
              <a:rPr lang="en-US" sz="2200" dirty="0" err="1">
                <a:solidFill>
                  <a:srgbClr val="0070C0"/>
                </a:solidFill>
              </a:rPr>
              <a:t>nguyen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khong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dau</a:t>
            </a:r>
            <a:r>
              <a:rPr lang="en-US" sz="2200" dirty="0">
                <a:solidFill>
                  <a:srgbClr val="0070C0"/>
                </a:solidFill>
              </a:rPr>
              <a:t> (unsigned </a:t>
            </a:r>
            <a:r>
              <a:rPr lang="en-US" sz="2200" dirty="0" err="1">
                <a:solidFill>
                  <a:srgbClr val="0070C0"/>
                </a:solidFill>
              </a:rPr>
              <a:t>int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30l        // Hang so dang long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30ul       // Hang so dang unsigned long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0285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nguyên</a:t>
            </a:r>
            <a:r>
              <a:rPr lang="en-US" dirty="0">
                <a:solidFill>
                  <a:srgbClr val="0070C0"/>
                </a:solidFill>
              </a:rPr>
              <a:t> (integer part), 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Dấu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chấm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thập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phân</a:t>
            </a:r>
            <a:r>
              <a:rPr lang="en-US" dirty="0">
                <a:solidFill>
                  <a:srgbClr val="0070C0"/>
                </a:solidFill>
              </a:rPr>
              <a:t> (decimal point), 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P</a:t>
            </a:r>
            <a:r>
              <a:rPr lang="en-US" dirty="0" err="1" smtClean="0">
                <a:solidFill>
                  <a:srgbClr val="0070C0"/>
                </a:solidFill>
              </a:rPr>
              <a:t>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lẻ</a:t>
            </a:r>
            <a:r>
              <a:rPr lang="en-US" dirty="0">
                <a:solidFill>
                  <a:srgbClr val="0070C0"/>
                </a:solidFill>
              </a:rPr>
              <a:t> (fraction part) 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mũ</a:t>
            </a:r>
            <a:r>
              <a:rPr lang="en-US" dirty="0">
                <a:solidFill>
                  <a:srgbClr val="0070C0"/>
                </a:solidFill>
              </a:rPr>
              <a:t> (exponent part).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decimal hay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 smtClean="0"/>
              <a:t>.</a:t>
            </a:r>
          </a:p>
          <a:p>
            <a:pPr algn="just"/>
            <a:r>
              <a:rPr lang="vi-VN" dirty="0"/>
              <a:t>Khi thể hiện dạng decimal phải bao </a:t>
            </a:r>
            <a:r>
              <a:rPr lang="vi-VN" dirty="0" smtClean="0"/>
              <a:t>gồm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D</a:t>
            </a:r>
            <a:r>
              <a:rPr lang="vi-VN" dirty="0" smtClean="0"/>
              <a:t>ấu </a:t>
            </a:r>
            <a:r>
              <a:rPr lang="vi-VN" dirty="0"/>
              <a:t>chấm thập phân, phần mũ hoặc cả hai. </a:t>
            </a:r>
            <a:endParaRPr lang="en-US" dirty="0" smtClean="0"/>
          </a:p>
          <a:p>
            <a:pPr lvl="1" algn="just"/>
            <a:r>
              <a:rPr lang="vi-VN" dirty="0" smtClean="0"/>
              <a:t>Khi </a:t>
            </a:r>
            <a:r>
              <a:rPr lang="vi-VN" dirty="0"/>
              <a:t>thể hiện dạng mũ phải gồm phần nguyên, phần lẻ hoặc cả hai. Dạng mũ đi kèm với kí tự E hoặc e.</a:t>
            </a:r>
          </a:p>
        </p:txBody>
      </p:sp>
    </p:spTree>
    <p:extLst>
      <p:ext uri="{BB962C8B-B14F-4D97-AF65-F5344CB8AC3E}">
        <p14:creationId xmlns:p14="http://schemas.microsoft.com/office/powerpoint/2010/main" val="1564907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dirty="0" smtClean="0"/>
              <a:t>3.14 </a:t>
            </a:r>
            <a:r>
              <a:rPr lang="en-US" dirty="0"/>
              <a:t>// Hop le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314E-5L </a:t>
            </a:r>
            <a:r>
              <a:rPr lang="en-US" dirty="0"/>
              <a:t>// Hop le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10E </a:t>
            </a:r>
            <a:r>
              <a:rPr lang="en-US" dirty="0"/>
              <a:t>// </a:t>
            </a:r>
            <a:r>
              <a:rPr lang="en-US" dirty="0" err="1">
                <a:solidFill>
                  <a:srgbClr val="FF0000"/>
                </a:solidFill>
              </a:rPr>
              <a:t>Khong</a:t>
            </a:r>
            <a:r>
              <a:rPr lang="en-US" dirty="0">
                <a:solidFill>
                  <a:srgbClr val="FF0000"/>
                </a:solidFill>
              </a:rPr>
              <a:t> hop le: </a:t>
            </a:r>
            <a:r>
              <a:rPr lang="en-US" dirty="0" err="1">
                <a:solidFill>
                  <a:srgbClr val="FF0000"/>
                </a:solidFill>
              </a:rPr>
              <a:t>pham</a:t>
            </a:r>
            <a:r>
              <a:rPr lang="en-US" dirty="0">
                <a:solidFill>
                  <a:srgbClr val="FF0000"/>
                </a:solidFill>
              </a:rPr>
              <a:t> mu </a:t>
            </a:r>
            <a:r>
              <a:rPr lang="en-US" dirty="0" smtClean="0">
                <a:solidFill>
                  <a:srgbClr val="FF0000"/>
                </a:solidFill>
              </a:rPr>
              <a:t>con </a:t>
            </a:r>
            <a:r>
              <a:rPr lang="en-US" dirty="0" err="1">
                <a:solidFill>
                  <a:srgbClr val="FF0000"/>
                </a:solidFill>
              </a:rPr>
              <a:t>thieu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dirty="0" smtClean="0"/>
              <a:t>230f </a:t>
            </a:r>
            <a:r>
              <a:rPr lang="en-US" dirty="0"/>
              <a:t>// </a:t>
            </a:r>
            <a:r>
              <a:rPr lang="en-US" dirty="0" err="1">
                <a:solidFill>
                  <a:srgbClr val="FF0000"/>
                </a:solidFill>
              </a:rPr>
              <a:t>Khong</a:t>
            </a:r>
            <a:r>
              <a:rPr lang="en-US" dirty="0">
                <a:solidFill>
                  <a:srgbClr val="FF0000"/>
                </a:solidFill>
              </a:rPr>
              <a:t> hop le: </a:t>
            </a:r>
            <a:r>
              <a:rPr lang="en-US" dirty="0" err="1">
                <a:solidFill>
                  <a:srgbClr val="FF0000"/>
                </a:solidFill>
              </a:rPr>
              <a:t>khong</a:t>
            </a:r>
            <a:r>
              <a:rPr lang="en-US" dirty="0">
                <a:solidFill>
                  <a:srgbClr val="FF0000"/>
                </a:solidFill>
              </a:rPr>
              <a:t> co </a:t>
            </a:r>
            <a:r>
              <a:rPr lang="en-US" dirty="0" err="1">
                <a:solidFill>
                  <a:srgbClr val="FF0000"/>
                </a:solidFill>
              </a:rPr>
              <a:t>phan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decimal </a:t>
            </a:r>
            <a:r>
              <a:rPr lang="en-US" dirty="0" err="1">
                <a:solidFill>
                  <a:srgbClr val="FF0000"/>
                </a:solidFill>
              </a:rPr>
              <a:t>hoac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mu</a:t>
            </a:r>
          </a:p>
          <a:p>
            <a:pPr marL="457200" lvl="1" indent="0" algn="just">
              <a:buNone/>
            </a:pPr>
            <a:r>
              <a:rPr lang="en-US" dirty="0" smtClean="0"/>
              <a:t>.</a:t>
            </a:r>
            <a:r>
              <a:rPr lang="en-US" dirty="0"/>
              <a:t>e55 // </a:t>
            </a:r>
            <a:r>
              <a:rPr lang="en-US" dirty="0" err="1">
                <a:solidFill>
                  <a:srgbClr val="FF0000"/>
                </a:solidFill>
              </a:rPr>
              <a:t>Khong</a:t>
            </a:r>
            <a:r>
              <a:rPr lang="en-US" dirty="0">
                <a:solidFill>
                  <a:srgbClr val="FF0000"/>
                </a:solidFill>
              </a:rPr>
              <a:t> hop le: </a:t>
            </a:r>
            <a:r>
              <a:rPr lang="en-US" dirty="0" err="1">
                <a:solidFill>
                  <a:srgbClr val="FF0000"/>
                </a:solidFill>
              </a:rPr>
              <a:t>thieu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nguyen</a:t>
            </a:r>
            <a:r>
              <a:rPr lang="en-US" dirty="0">
                <a:solidFill>
                  <a:srgbClr val="FF0000"/>
                </a:solidFill>
              </a:rPr>
              <a:t> integer </a:t>
            </a:r>
            <a:r>
              <a:rPr lang="en-US" dirty="0" err="1">
                <a:solidFill>
                  <a:srgbClr val="FF0000"/>
                </a:solidFill>
              </a:rPr>
              <a:t>hoac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phan</a:t>
            </a:r>
            <a:r>
              <a:rPr lang="en-US" dirty="0" smtClean="0">
                <a:solidFill>
                  <a:srgbClr val="FF0000"/>
                </a:solidFill>
              </a:rPr>
              <a:t> le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03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Hằ</a:t>
            </a:r>
            <a:r>
              <a:rPr lang="vi-VN" dirty="0" smtClean="0"/>
              <a:t>ng </a:t>
            </a:r>
            <a:r>
              <a:rPr lang="vi-VN" dirty="0"/>
              <a:t>kí tự </a:t>
            </a:r>
            <a:r>
              <a:rPr lang="vi-VN" dirty="0" smtClean="0"/>
              <a:t>mở 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kết </a:t>
            </a:r>
            <a:r>
              <a:rPr lang="vi-VN" dirty="0"/>
              <a:t>thúc bởi dấu nháy đơn. </a:t>
            </a:r>
          </a:p>
          <a:p>
            <a:pPr algn="just"/>
            <a:r>
              <a:rPr lang="vi-VN" dirty="0"/>
              <a:t>Hằng kí tự có thể </a:t>
            </a:r>
            <a:r>
              <a:rPr lang="vi-VN" dirty="0" smtClean="0"/>
              <a:t>là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M</a:t>
            </a:r>
            <a:r>
              <a:rPr lang="vi-VN" dirty="0" smtClean="0"/>
              <a:t>ột </a:t>
            </a:r>
            <a:r>
              <a:rPr lang="vi-VN" dirty="0"/>
              <a:t>kí tự (như 'X'), </a:t>
            </a:r>
            <a:endParaRPr lang="en-US" dirty="0" smtClean="0"/>
          </a:p>
          <a:p>
            <a:pPr lvl="1" algn="just"/>
            <a:r>
              <a:rPr lang="en-US" dirty="0" smtClean="0"/>
              <a:t>M</a:t>
            </a:r>
            <a:r>
              <a:rPr lang="vi-VN" dirty="0" smtClean="0"/>
              <a:t>ột </a:t>
            </a:r>
            <a:r>
              <a:rPr lang="vi-VN" dirty="0"/>
              <a:t>escape sequence (như '\t') </a:t>
            </a:r>
            <a:endParaRPr lang="en-US" dirty="0" smtClean="0"/>
          </a:p>
          <a:p>
            <a:pPr lvl="1" algn="just"/>
            <a:r>
              <a:rPr lang="en-US" dirty="0" smtClean="0"/>
              <a:t>M</a:t>
            </a:r>
            <a:r>
              <a:rPr lang="vi-VN" dirty="0" smtClean="0"/>
              <a:t>ột </a:t>
            </a:r>
            <a:r>
              <a:rPr lang="vi-VN" dirty="0"/>
              <a:t>kí tự mở rộng (như '\u02c0′).</a:t>
            </a:r>
          </a:p>
          <a:p>
            <a:pPr algn="just"/>
            <a:r>
              <a:rPr lang="vi-VN" dirty="0" smtClean="0"/>
              <a:t>Một </a:t>
            </a:r>
            <a:r>
              <a:rPr lang="vi-VN" dirty="0"/>
              <a:t>số kí tự trong C/C++ khi được đứng trước bởi dấu \ thì chúng sẽ mang một ý nghĩa đặc biệt </a:t>
            </a:r>
            <a:r>
              <a:rPr lang="vi-VN" dirty="0" smtClean="0"/>
              <a:t>như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B</a:t>
            </a:r>
            <a:r>
              <a:rPr lang="vi-VN" dirty="0" smtClean="0"/>
              <a:t>ắt </a:t>
            </a:r>
            <a:r>
              <a:rPr lang="vi-VN" dirty="0"/>
              <a:t>đầu dòng mới '\n' </a:t>
            </a:r>
            <a:endParaRPr lang="en-US" dirty="0" smtClean="0"/>
          </a:p>
          <a:p>
            <a:pPr lvl="1" algn="just"/>
            <a:r>
              <a:rPr lang="en-US" dirty="0" smtClean="0"/>
              <a:t>T</a:t>
            </a:r>
            <a:r>
              <a:rPr lang="vi-VN" dirty="0" smtClean="0"/>
              <a:t>ạo </a:t>
            </a:r>
            <a:r>
              <a:rPr lang="vi-VN" dirty="0"/>
              <a:t>một tab '\t'. </a:t>
            </a:r>
            <a:endParaRPr lang="en-US" dirty="0" smtClean="0"/>
          </a:p>
          <a:p>
            <a:pPr algn="just"/>
            <a:r>
              <a:rPr lang="vi-VN" dirty="0" smtClean="0"/>
              <a:t>Chúng </a:t>
            </a:r>
            <a:r>
              <a:rPr lang="vi-VN" dirty="0"/>
              <a:t>được biết như là escape sequence (dãy thoát). 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04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Bảng </a:t>
            </a:r>
            <a:r>
              <a:rPr lang="vi-VN" dirty="0" smtClean="0"/>
              <a:t>thể </a:t>
            </a:r>
            <a:r>
              <a:rPr lang="vi-VN" dirty="0"/>
              <a:t>hiện một số mã escape sequence phổ </a:t>
            </a:r>
            <a:r>
              <a:rPr lang="vi-VN" dirty="0" smtClean="0"/>
              <a:t>biến</a:t>
            </a:r>
            <a:endParaRPr lang="vi-VN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06837"/>
              </p:ext>
            </p:extLst>
          </p:nvPr>
        </p:nvGraphicFramePr>
        <p:xfrm>
          <a:off x="1524000" y="1397000"/>
          <a:ext cx="693420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Escape sequence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Ý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nghĩa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\\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Ký tự \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Ký tự '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Ký tự 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Ký tự ?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Cảnh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báo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Form feed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Newline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tab ngang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\v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tab </a:t>
                      </a:r>
                      <a:r>
                        <a:rPr lang="en-US" sz="1600" dirty="0" err="1">
                          <a:effectLst/>
                        </a:rPr>
                        <a:t>dọc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61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430</TotalTime>
  <Words>802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OK1</vt:lpstr>
      <vt:lpstr>SỬ DỤNG HẰNG TRONG C/C++</vt:lpstr>
      <vt:lpstr>Nội dung</vt:lpstr>
      <vt:lpstr>Hằng (Constant/Literal) trong C/C++</vt:lpstr>
      <vt:lpstr>Hằng số nguyên trong C/C++</vt:lpstr>
      <vt:lpstr>Hằng số nguyên trong C/C++</vt:lpstr>
      <vt:lpstr>Hằng số thực trong C/C++</vt:lpstr>
      <vt:lpstr>Hằng số thực trong C/C++</vt:lpstr>
      <vt:lpstr>Hằng ký tự trong C/C++</vt:lpstr>
      <vt:lpstr>Hằng ký tự trong C/C++</vt:lpstr>
      <vt:lpstr>Hằng chuỗi trong C/C++</vt:lpstr>
      <vt:lpstr>Định nghĩa hằng trong C/C++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58</cp:revision>
  <dcterms:created xsi:type="dcterms:W3CDTF">2016-11-10T08:19:54Z</dcterms:created>
  <dcterms:modified xsi:type="dcterms:W3CDTF">2016-11-17T17:13:27Z</dcterms:modified>
</cp:coreProperties>
</file>