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305" r:id="rId5"/>
    <p:sldId id="313" r:id="rId6"/>
    <p:sldId id="306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6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CÁC PHÉP TOÁN TRONG C/C++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pt-BR" dirty="0" smtClean="0"/>
              <a:t>Ví </a:t>
            </a:r>
            <a:r>
              <a:rPr lang="pt-BR" dirty="0"/>
              <a:t>dụ:</a:t>
            </a:r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4038600" cy="498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316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pt-BR" dirty="0" smtClean="0"/>
              <a:t>Kết luận toán tử ++ và – có 2 dạng</a:t>
            </a:r>
          </a:p>
          <a:p>
            <a:pPr lvl="1" algn="just"/>
            <a:r>
              <a:rPr lang="vi-VN" dirty="0"/>
              <a:t>Tiền tố (prefix): Toán tử ++/-- đặt trước toán hạng, hành động tăng/giảm trên toán hạng được  thực hiện trước, sau đó giá trị mới của toán hạng sẽ tham gia định trị của biểu thức</a:t>
            </a:r>
            <a:r>
              <a:rPr lang="vi-VN" dirty="0" smtClean="0"/>
              <a:t>.</a:t>
            </a:r>
            <a:endParaRPr lang="en-US" dirty="0" smtClean="0"/>
          </a:p>
          <a:p>
            <a:pPr lvl="1" algn="just"/>
            <a:r>
              <a:rPr lang="vi-VN" dirty="0"/>
              <a:t>Hậu tố (postfix): Toán tử ++/-- đặt sau toán hạng, giá trị trong toán hạng được tăng/giảm sau khi đã tính toán.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int</a:t>
            </a:r>
            <a:r>
              <a:rPr lang="en-US" sz="1800" dirty="0" smtClean="0"/>
              <a:t> x </a:t>
            </a:r>
            <a:r>
              <a:rPr lang="en-US" sz="1800" dirty="0"/>
              <a:t>= 100;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n,m</a:t>
            </a:r>
            <a:r>
              <a:rPr lang="en-US" sz="1800" dirty="0"/>
              <a:t>; </a:t>
            </a:r>
          </a:p>
          <a:p>
            <a:pPr lvl="1">
              <a:buNone/>
            </a:pPr>
            <a:r>
              <a:rPr lang="en-US" sz="1800" dirty="0" smtClean="0"/>
              <a:t>		n </a:t>
            </a:r>
            <a:r>
              <a:rPr lang="en-US" sz="1800" dirty="0"/>
              <a:t>= ++x + 1; // n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102 (1) </a:t>
            </a:r>
          </a:p>
          <a:p>
            <a:pPr lvl="1">
              <a:buNone/>
            </a:pPr>
            <a:r>
              <a:rPr lang="en-US" sz="1800" dirty="0" smtClean="0"/>
              <a:t>		n </a:t>
            </a:r>
            <a:r>
              <a:rPr lang="en-US" sz="1800" dirty="0"/>
              <a:t>= x++ + 1; // n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101 (2)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(1), (2) </a:t>
            </a:r>
            <a:r>
              <a:rPr lang="en-US" sz="1800" dirty="0" err="1"/>
              <a:t>thì</a:t>
            </a:r>
            <a:r>
              <a:rPr lang="en-US" sz="1800" dirty="0"/>
              <a:t> x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101 </a:t>
            </a:r>
          </a:p>
          <a:p>
            <a:pPr lvl="1">
              <a:buNone/>
            </a:pPr>
            <a:r>
              <a:rPr lang="en-US" sz="1800" dirty="0" smtClean="0"/>
              <a:t>		m </a:t>
            </a:r>
            <a:r>
              <a:rPr lang="en-US" sz="1800" dirty="0"/>
              <a:t>= --x + 1; // m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100 (3) </a:t>
            </a:r>
          </a:p>
          <a:p>
            <a:pPr lvl="1">
              <a:buNone/>
            </a:pPr>
            <a:r>
              <a:rPr lang="en-US" sz="1800" dirty="0" smtClean="0"/>
              <a:t>		m </a:t>
            </a:r>
            <a:r>
              <a:rPr lang="en-US" sz="1800" dirty="0"/>
              <a:t>= x-- + 1; // m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101 (4)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(3), (4) </a:t>
            </a:r>
            <a:r>
              <a:rPr lang="en-US" sz="1800" dirty="0" err="1"/>
              <a:t>thì</a:t>
            </a:r>
            <a:r>
              <a:rPr lang="en-US" sz="1800" dirty="0"/>
              <a:t> x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99 </a:t>
            </a:r>
          </a:p>
          <a:p>
            <a:pPr lvl="1" algn="just"/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8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pt-BR" dirty="0" smtClean="0"/>
              <a:t>Thứ tự ưu tiên: </a:t>
            </a:r>
            <a:r>
              <a:rPr lang="vi-VN" dirty="0"/>
              <a:t>Khi các toán tử số học xuất hiện trong một biểu thức, thì độ ưu tiên thực hiện như sau: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457200" lvl="1" indent="0" algn="just">
              <a:buNone/>
            </a:pP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35542"/>
              </p:ext>
            </p:extLst>
          </p:nvPr>
        </p:nvGraphicFramePr>
        <p:xfrm>
          <a:off x="1524000" y="2057400"/>
          <a:ext cx="6096000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tử</a:t>
                      </a:r>
                      <a:endParaRPr lang="en-US" sz="2400" dirty="0">
                        <a:solidFill>
                          <a:srgbClr val="C00000"/>
                        </a:solidFill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Độ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ưu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+mj-lt"/>
                          <a:ea typeface="Times New Roman"/>
                          <a:cs typeface="Tahoma" pitchFamily="34" charset="0"/>
                        </a:rPr>
                        <a:t>tiên</a:t>
                      </a:r>
                      <a:endParaRPr lang="en-US" sz="2400" dirty="0">
                        <a:solidFill>
                          <a:srgbClr val="C00000"/>
                        </a:solidFill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cs typeface="Tahoma" pitchFamily="34" charset="0"/>
                        </a:rPr>
                        <a:t>++   – – 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ea typeface="Times New Roman"/>
                          <a:cs typeface="Tahoma" pitchFamily="34" charset="0"/>
                        </a:rPr>
                        <a:t>1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cs typeface="Tahoma" pitchFamily="34" charset="0"/>
                        </a:rPr>
                        <a:t> – (</a:t>
                      </a:r>
                      <a:r>
                        <a:rPr lang="en-US" sz="2400" dirty="0" err="1" smtClean="0">
                          <a:latin typeface="+mj-lt"/>
                          <a:cs typeface="Tahoma" pitchFamily="34" charset="0"/>
                        </a:rPr>
                        <a:t>số</a:t>
                      </a:r>
                      <a:r>
                        <a:rPr lang="en-US" sz="2400" baseline="0" dirty="0" smtClean="0">
                          <a:latin typeface="+mj-lt"/>
                          <a:cs typeface="Tahoma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+mj-lt"/>
                          <a:cs typeface="Tahoma" pitchFamily="34" charset="0"/>
                        </a:rPr>
                        <a:t>âm</a:t>
                      </a:r>
                      <a:r>
                        <a:rPr lang="en-US" sz="2400" dirty="0" smtClean="0">
                          <a:latin typeface="+mj-lt"/>
                          <a:cs typeface="Tahoma" pitchFamily="34" charset="0"/>
                        </a:rPr>
                        <a:t>) 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ea typeface="Times New Roman"/>
                          <a:cs typeface="Tahoma" pitchFamily="34" charset="0"/>
                        </a:rPr>
                        <a:t>2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+mj-lt"/>
                          <a:cs typeface="Tahoma" pitchFamily="34" charset="0"/>
                        </a:rPr>
                        <a:t>*    /    % </a:t>
                      </a:r>
                      <a:endParaRPr lang="en-US" sz="240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ea typeface="Times New Roman"/>
                          <a:cs typeface="Tahoma" pitchFamily="34" charset="0"/>
                        </a:rPr>
                        <a:t>3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+mj-lt"/>
                          <a:cs typeface="Tahoma" pitchFamily="34" charset="0"/>
                        </a:rPr>
                        <a:t> +    – </a:t>
                      </a:r>
                      <a:endParaRPr lang="en-US" sz="240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j-lt"/>
                          <a:ea typeface="Times New Roman"/>
                          <a:cs typeface="Tahoma" pitchFamily="34" charset="0"/>
                        </a:rPr>
                        <a:t>4</a:t>
                      </a:r>
                      <a:endParaRPr lang="en-US" sz="2400" dirty="0">
                        <a:latin typeface="+mj-lt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0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pt-BR" dirty="0" smtClean="0"/>
              <a:t>Thứ tự ưu tiên: </a:t>
            </a:r>
            <a:r>
              <a:rPr lang="vi-VN" dirty="0"/>
              <a:t>Khi các toán tử số học xuất hiện trong một biểu thức, thì độ ưu tiên thực hiện như sau: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457200" lvl="1" indent="0" algn="just">
              <a:buNone/>
            </a:pP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67802"/>
              </p:ext>
            </p:extLst>
          </p:nvPr>
        </p:nvGraphicFramePr>
        <p:xfrm>
          <a:off x="762000" y="1828800"/>
          <a:ext cx="807720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3429000"/>
                <a:gridCol w="3581400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Toán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tử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Miêu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tả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Ví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dụ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==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bằng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12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==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12 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1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!=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không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bằng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!=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5  // kết quả 0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nhỏ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hơn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8.5 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1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&lt;=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sánh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nhỏ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hơn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hoặc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bằng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in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54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&lt;=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54  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1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sánh lớn hơn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12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&gt;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12.5 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0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&gt;=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So sánh lớn hơn hoặc bằng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6.3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3 //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ina" pitchFamily="34" charset="0"/>
                          <a:cs typeface="Tahoma" pitchFamily="34" charset="0"/>
                        </a:rPr>
                        <a:t> quả1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(5 == 5) // kết quả là 0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 &lt; 6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 &lt; 6//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0</a:t>
                      </a: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 &lt; 6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||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6 &lt; 5 //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kết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quả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010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vi-VN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457200" lvl="1" indent="0" algn="just">
              <a:buNone/>
            </a:pP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58965"/>
              </p:ext>
            </p:extLst>
          </p:nvPr>
        </p:nvGraphicFramePr>
        <p:xfrm>
          <a:off x="609600" y="1828800"/>
          <a:ext cx="8077200" cy="289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404"/>
                <a:gridCol w="1817370"/>
                <a:gridCol w="1898142"/>
                <a:gridCol w="1898142"/>
                <a:gridCol w="1898142"/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vi-VN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457200" lvl="1" indent="0" algn="just">
              <a:buNone/>
            </a:pP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6995"/>
              </p:ext>
            </p:extLst>
          </p:nvPr>
        </p:nvGraphicFramePr>
        <p:xfrm>
          <a:off x="1600200" y="1828800"/>
          <a:ext cx="57912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0"/>
                <a:gridCol w="28956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tử</a:t>
                      </a:r>
                      <a:endParaRPr lang="en-US" sz="2400" dirty="0">
                        <a:solidFill>
                          <a:srgbClr val="C000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Độ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ưu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C000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tiên</a:t>
                      </a:r>
                      <a:endParaRPr lang="en-US" sz="2400" dirty="0">
                        <a:solidFill>
                          <a:srgbClr val="C000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! 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</a:t>
                      </a:r>
                      <a:endParaRPr lang="en-US" sz="240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&gt;   &gt;=   &lt;   &lt;=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</a:t>
                      </a:r>
                      <a:endParaRPr lang="en-US" sz="240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==   !=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3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&amp;&amp; </a:t>
                      </a:r>
                      <a:endParaRPr lang="en-US" sz="240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|| </a:t>
                      </a:r>
                      <a:endParaRPr lang="en-US" sz="240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5</a:t>
                      </a:r>
                      <a:endParaRPr lang="en-US" sz="240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3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 biểu thức: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C00000"/>
                </a:solidFill>
              </a:rPr>
              <a:t>(</a:t>
            </a:r>
            <a:r>
              <a:rPr lang="vi-VN" dirty="0">
                <a:solidFill>
                  <a:srgbClr val="C00000"/>
                </a:solidFill>
              </a:rPr>
              <a:t>10&gt;9 &amp;&amp; 8!=7) &amp;&amp; (6&lt;=5 || 5&gt;4) </a:t>
            </a:r>
          </a:p>
          <a:p>
            <a:pPr algn="just"/>
            <a:r>
              <a:rPr lang="vi-VN" dirty="0"/>
              <a:t>Được định trị như sau: </a:t>
            </a:r>
            <a:endParaRPr lang="pt-BR" dirty="0" smtClean="0"/>
          </a:p>
          <a:p>
            <a:pPr algn="just"/>
            <a:endParaRPr lang="pt-BR" dirty="0" smtClean="0"/>
          </a:p>
          <a:p>
            <a:pPr marL="457200" lvl="1" indent="0" algn="just">
              <a:buNone/>
            </a:pP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0"/>
            <a:ext cx="4267200" cy="38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014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Toán tử ? là một toán tử ba ngôi do đó phải có ba toán hạng. </a:t>
            </a:r>
          </a:p>
          <a:p>
            <a:pPr algn="just"/>
            <a:r>
              <a:rPr lang="vi-VN" dirty="0"/>
              <a:t>Dạng tổng quát của toán tử ? là: 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Exp1 ? Exp2 : Exp3; 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Exp1, Exp2, và Exp3 là các biểu thức. </a:t>
            </a:r>
          </a:p>
          <a:p>
            <a:pPr algn="just"/>
            <a:r>
              <a:rPr lang="vi-VN" dirty="0"/>
              <a:t>Ý nghĩa: </a:t>
            </a:r>
          </a:p>
          <a:p>
            <a:pPr lvl="1" algn="just"/>
            <a:r>
              <a:rPr lang="vi-VN" dirty="0"/>
              <a:t>Nếu Exp1 đúng thì Exp2 được định trị và nó trở thành giá trị của biểu thức.</a:t>
            </a:r>
          </a:p>
          <a:p>
            <a:pPr lvl="1" algn="just"/>
            <a:r>
              <a:rPr lang="vi-VN" dirty="0"/>
              <a:t>Ngược lại, nếu Exp1 sai, Exp3 được định  trị và trở thành giá trị của biểu thức.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vi-VN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540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min = 1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" y="1524000"/>
            <a:ext cx="8810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227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6480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087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29527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223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338262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gán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195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học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0543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tăng</a:t>
            </a:r>
            <a:r>
              <a:rPr lang="en-US" sz="2400" b="1" dirty="0" smtClean="0">
                <a:solidFill>
                  <a:srgbClr val="FFFFFF"/>
                </a:solidFill>
              </a:rPr>
              <a:t>/</a:t>
            </a:r>
            <a:r>
              <a:rPr lang="en-US" sz="2400" b="1" dirty="0" err="1" smtClean="0">
                <a:solidFill>
                  <a:srgbClr val="FFFFFF"/>
                </a:solidFill>
              </a:rPr>
              <a:t>giảm</a:t>
            </a:r>
            <a:r>
              <a:rPr lang="en-US" sz="2400" b="1" dirty="0" smtClean="0">
                <a:solidFill>
                  <a:srgbClr val="FFFFFF"/>
                </a:solidFill>
              </a:rPr>
              <a:t> (++/--)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273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076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219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316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174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062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3810000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3902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773487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3910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1662" y="4694237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38387" y="480853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r>
              <a:rPr lang="en-US" sz="2400" b="1" dirty="0" smtClean="0">
                <a:solidFill>
                  <a:srgbClr val="FFFFFF"/>
                </a:solidFill>
              </a:rPr>
              <a:t> ?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689475"/>
            <a:ext cx="792162" cy="949325"/>
          </a:xfrm>
          <a:prstGeom prst="rect">
            <a:avLst/>
          </a:prstGeom>
          <a:noFill/>
        </p:spPr>
      </p:pic>
      <p:sp>
        <p:nvSpPr>
          <p:cNvPr id="43" name="Text Box 32"/>
          <p:cNvSpPr txBox="1">
            <a:spLocks noChangeArrowheads="1"/>
          </p:cNvSpPr>
          <p:nvPr/>
        </p:nvSpPr>
        <p:spPr bwMode="gray">
          <a:xfrm>
            <a:off x="1997075" y="47863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1883683" y="5538787"/>
            <a:ext cx="5311775" cy="688975"/>
            <a:chOff x="720" y="1392"/>
            <a:chExt cx="4058" cy="480"/>
          </a:xfrm>
        </p:grpSpPr>
        <p:sp>
          <p:nvSpPr>
            <p:cNvPr id="4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Text Box 23"/>
          <p:cNvSpPr txBox="1">
            <a:spLocks noChangeArrowheads="1"/>
          </p:cNvSpPr>
          <p:nvPr/>
        </p:nvSpPr>
        <p:spPr bwMode="black">
          <a:xfrm>
            <a:off x="2361521" y="56467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Độ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ưu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tiên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toán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tử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0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9533" y="5603875"/>
            <a:ext cx="792163" cy="949325"/>
          </a:xfrm>
          <a:prstGeom prst="rect">
            <a:avLst/>
          </a:prstGeom>
          <a:noFill/>
        </p:spPr>
      </p:pic>
      <p:sp>
        <p:nvSpPr>
          <p:cNvPr id="51" name="Text Box 33"/>
          <p:cNvSpPr txBox="1">
            <a:spLocks noChangeArrowheads="1"/>
          </p:cNvSpPr>
          <p:nvPr/>
        </p:nvSpPr>
        <p:spPr bwMode="gray">
          <a:xfrm>
            <a:off x="2021796" y="5626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6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(assignment </a:t>
            </a:r>
            <a:r>
              <a:rPr lang="en-US" dirty="0" smtClean="0"/>
              <a:t>operator)</a:t>
            </a:r>
          </a:p>
          <a:p>
            <a:pPr marL="457200" lvl="1" indent="0"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variableName </a:t>
            </a:r>
            <a:r>
              <a:rPr lang="vi-VN" dirty="0">
                <a:solidFill>
                  <a:srgbClr val="0070C0"/>
                </a:solidFill>
              </a:rPr>
              <a:t>= expression; </a:t>
            </a:r>
          </a:p>
          <a:p>
            <a:pPr lvl="2" algn="just"/>
            <a:r>
              <a:rPr lang="vi-VN" dirty="0"/>
              <a:t>variableName: Tên biến </a:t>
            </a:r>
          </a:p>
          <a:p>
            <a:pPr lvl="2" algn="just"/>
            <a:r>
              <a:rPr lang="vi-VN" dirty="0"/>
              <a:t>expression: Biểu thức </a:t>
            </a:r>
          </a:p>
          <a:p>
            <a:pPr algn="just"/>
            <a:r>
              <a:rPr lang="vi-VN" dirty="0"/>
              <a:t>Lưu ý: phía bên trái dấu = phải là một biến hay con trỏ và không thể là hàm hay hằng. </a:t>
            </a:r>
          </a:p>
          <a:p>
            <a:pPr algn="just"/>
            <a:r>
              <a:rPr lang="vi-VN" dirty="0"/>
              <a:t>Ví dụ: </a:t>
            </a:r>
          </a:p>
          <a:p>
            <a:pPr marL="914400" lvl="2" indent="0" algn="just">
              <a:buNone/>
            </a:pPr>
            <a:r>
              <a:rPr lang="vi-VN" sz="2400" dirty="0"/>
              <a:t>total = a + b + c + d;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Đối với câu lệnh gán, giá trị của biểu thức  bên  phải dấu </a:t>
            </a:r>
            <a:r>
              <a:rPr lang="en-US" dirty="0" smtClean="0"/>
              <a:t>“</a:t>
            </a:r>
            <a:r>
              <a:rPr lang="vi-VN" dirty="0" smtClean="0"/>
              <a:t>=</a:t>
            </a:r>
            <a:r>
              <a:rPr lang="en-US" dirty="0" smtClean="0"/>
              <a:t>“</a:t>
            </a:r>
            <a:r>
              <a:rPr lang="vi-VN" dirty="0" smtClean="0"/>
              <a:t> </a:t>
            </a:r>
            <a:r>
              <a:rPr lang="vi-VN" dirty="0"/>
              <a:t>được tự động chuyển thành kiểu dữ liệu của biến bên trái dấu </a:t>
            </a:r>
            <a:r>
              <a:rPr lang="en-US" dirty="0" smtClean="0"/>
              <a:t>“</a:t>
            </a:r>
            <a:r>
              <a:rPr lang="vi-VN" dirty="0" smtClean="0"/>
              <a:t>=</a:t>
            </a:r>
            <a:r>
              <a:rPr lang="en-US" dirty="0" smtClean="0"/>
              <a:t>“</a:t>
            </a:r>
            <a:endParaRPr lang="vi-VN" dirty="0"/>
          </a:p>
          <a:p>
            <a:pPr algn="just"/>
            <a:r>
              <a:rPr lang="vi-VN" dirty="0"/>
              <a:t>Ví dụ: </a:t>
            </a:r>
          </a:p>
          <a:p>
            <a:pPr marL="457200" lvl="1" indent="0" algn="just">
              <a:buNone/>
            </a:pPr>
            <a:r>
              <a:rPr lang="vi-VN" dirty="0"/>
              <a:t>int i=100; </a:t>
            </a:r>
          </a:p>
          <a:p>
            <a:pPr marL="457200" lvl="1" indent="0" algn="just">
              <a:buNone/>
            </a:pPr>
            <a:r>
              <a:rPr lang="vi-VN" dirty="0"/>
              <a:t>double d = 123.456;   </a:t>
            </a:r>
          </a:p>
          <a:p>
            <a:pPr algn="just"/>
            <a:r>
              <a:rPr lang="vi-VN" dirty="0">
                <a:solidFill>
                  <a:srgbClr val="0070C0"/>
                </a:solidFill>
              </a:rPr>
              <a:t>Nếu thực thi lệnh </a:t>
            </a:r>
            <a:r>
              <a:rPr lang="vi-VN" dirty="0">
                <a:solidFill>
                  <a:srgbClr val="FF0000"/>
                </a:solidFill>
              </a:rPr>
              <a:t>i = d; </a:t>
            </a:r>
            <a:r>
              <a:rPr lang="vi-VN" dirty="0">
                <a:solidFill>
                  <a:srgbClr val="0070C0"/>
                </a:solidFill>
              </a:rPr>
              <a:t>thì </a:t>
            </a:r>
            <a:r>
              <a:rPr lang="vi-VN" dirty="0">
                <a:solidFill>
                  <a:srgbClr val="FF0000"/>
                </a:solidFill>
              </a:rPr>
              <a:t>i = 123 </a:t>
            </a:r>
            <a:r>
              <a:rPr lang="vi-VN" dirty="0">
                <a:solidFill>
                  <a:srgbClr val="0070C0"/>
                </a:solidFill>
              </a:rPr>
              <a:t>(chuyển đổi kiểu mất mát thông tin).</a:t>
            </a:r>
          </a:p>
          <a:p>
            <a:pPr algn="just"/>
            <a:r>
              <a:rPr lang="vi-VN" dirty="0">
                <a:solidFill>
                  <a:srgbClr val="0070C0"/>
                </a:solidFill>
              </a:rPr>
              <a:t>Nếu thực thi lệnh </a:t>
            </a:r>
            <a:r>
              <a:rPr lang="vi-VN" dirty="0">
                <a:solidFill>
                  <a:srgbClr val="FF0000"/>
                </a:solidFill>
              </a:rPr>
              <a:t>d = i; </a:t>
            </a:r>
            <a:r>
              <a:rPr lang="vi-VN" dirty="0">
                <a:solidFill>
                  <a:srgbClr val="0070C0"/>
                </a:solidFill>
              </a:rPr>
              <a:t>thì </a:t>
            </a:r>
            <a:r>
              <a:rPr lang="vi-VN" dirty="0">
                <a:solidFill>
                  <a:srgbClr val="FF0000"/>
                </a:solidFill>
              </a:rPr>
              <a:t>d =100.0 </a:t>
            </a:r>
            <a:r>
              <a:rPr lang="vi-VN" dirty="0">
                <a:solidFill>
                  <a:srgbClr val="0070C0"/>
                </a:solidFill>
              </a:rPr>
              <a:t>(chuyển đổi kiểu không mất mát thông tin).</a:t>
            </a:r>
          </a:p>
        </p:txBody>
      </p:sp>
    </p:spTree>
    <p:extLst>
      <p:ext uri="{BB962C8B-B14F-4D97-AF65-F5344CB8AC3E}">
        <p14:creationId xmlns:p14="http://schemas.microsoft.com/office/powerpoint/2010/main" val="305268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char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int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long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float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double</a:t>
            </a:r>
            <a:r>
              <a:rPr lang="en-US" dirty="0"/>
              <a:t>, </a:t>
            </a:r>
            <a:endParaRPr lang="en-US" dirty="0" smtClean="0"/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double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float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long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int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char</a:t>
            </a:r>
            <a:r>
              <a:rPr lang="en-US" dirty="0"/>
              <a:t>, </a:t>
            </a:r>
            <a:endParaRPr lang="en-US" dirty="0" smtClean="0"/>
          </a:p>
          <a:p>
            <a:pPr lvl="1" algn="just">
              <a:spcBef>
                <a:spcPts val="1200"/>
              </a:spcBef>
            </a:pP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 tin</a:t>
            </a:r>
          </a:p>
        </p:txBody>
      </p:sp>
    </p:spTree>
    <p:extLst>
      <p:ext uri="{BB962C8B-B14F-4D97-AF65-F5344CB8AC3E}">
        <p14:creationId xmlns:p14="http://schemas.microsoft.com/office/powerpoint/2010/main" val="256340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22676"/>
              </p:ext>
            </p:extLst>
          </p:nvPr>
        </p:nvGraphicFramePr>
        <p:xfrm>
          <a:off x="533400" y="1661160"/>
          <a:ext cx="8229600" cy="451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406908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Toán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tử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Miêu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tả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Ví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dụ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Toán tử gán đơn giản. Gán giá trị toán hạng bên phải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 = A + B sẽ gán giá trị của A + B vào trong C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Thêm giá trị toán hạng phải tới toán hạng trái và gán giá trị đó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C += A tương đương với C = C +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Trừ đi giá trị toán hạng phải từ toán hạng trái và gán giá trị này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C -= A tương đương với C = C -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Nhân giá trị toán hạng phải với toán hạng trái và gán giá trị này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C *= A tương đương với C = C *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Chia toán hạng trái cho toán hạng phải và gán giá trị này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>
                          <a:effectLst/>
                        </a:rPr>
                        <a:t>C /= A tương đương với C = C / 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Lấy phần dư của phép chia toán hạng trái cho toán hạng phải và gán cho toán hạng trái.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 dirty="0">
                          <a:effectLst/>
                        </a:rPr>
                        <a:t>C %= A tương đương với C = C % A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28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70305"/>
              </p:ext>
            </p:extLst>
          </p:nvPr>
        </p:nvGraphicFramePr>
        <p:xfrm>
          <a:off x="533400" y="1661160"/>
          <a:ext cx="82296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406908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Toán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tử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Miêu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tả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Ví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</a:rPr>
                        <a:t>dụ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Dịch trái toán hạng trái sang số vị trí là giá trị toán hạng phải.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C &lt;&lt;= 2 tương đương với C = C &lt;&lt;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Dịch phải toán hạng trái sang số vị trí là giá trị toán hạng phải.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C &gt;&gt;= 2 tương đương với C = C &gt;&gt;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&amp;=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Phép AND 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C &amp;= 2 tương đương với C = C &amp;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^=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Phép OR loại trừ 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>
                          <a:effectLst/>
                        </a:rPr>
                        <a:t>C ^= 2 tương đương với C = C ^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|=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Phép OR bit.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600" dirty="0">
                          <a:effectLst/>
                        </a:rPr>
                        <a:t>C |= 2 tương đương với C = C | 2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52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i="1" dirty="0" err="1">
                <a:solidFill>
                  <a:srgbClr val="C00000"/>
                </a:solidFill>
              </a:rPr>
              <a:t>Khi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tử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số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và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mẫu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số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của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phép</a:t>
            </a:r>
            <a:r>
              <a:rPr lang="en-US" i="1" dirty="0">
                <a:solidFill>
                  <a:srgbClr val="C00000"/>
                </a:solidFill>
              </a:rPr>
              <a:t> chia </a:t>
            </a:r>
            <a:r>
              <a:rPr lang="en-US" i="1" dirty="0" err="1">
                <a:solidFill>
                  <a:srgbClr val="C00000"/>
                </a:solidFill>
              </a:rPr>
              <a:t>là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số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nguyên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thì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đó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là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phép</a:t>
            </a:r>
            <a:r>
              <a:rPr lang="en-US" i="1" dirty="0">
                <a:solidFill>
                  <a:srgbClr val="C00000"/>
                </a:solidFill>
              </a:rPr>
              <a:t> chia </a:t>
            </a:r>
            <a:r>
              <a:rPr lang="en-US" i="1" dirty="0" err="1">
                <a:solidFill>
                  <a:srgbClr val="C00000"/>
                </a:solidFill>
              </a:rPr>
              <a:t>nguyên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nên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phần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dư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của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phép</a:t>
            </a:r>
            <a:r>
              <a:rPr lang="en-US" i="1" dirty="0">
                <a:solidFill>
                  <a:srgbClr val="C00000"/>
                </a:solidFill>
              </a:rPr>
              <a:t> chia </a:t>
            </a:r>
            <a:r>
              <a:rPr lang="en-US" i="1" dirty="0" err="1">
                <a:solidFill>
                  <a:srgbClr val="C00000"/>
                </a:solidFill>
              </a:rPr>
              <a:t>nguyên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bị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cắt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bỏ</a:t>
            </a:r>
            <a:r>
              <a:rPr lang="en-US" i="1" dirty="0">
                <a:solidFill>
                  <a:srgbClr val="C00000"/>
                </a:solidFill>
              </a:rPr>
              <a:t>.</a:t>
            </a:r>
            <a:endParaRPr lang="vi-VN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62010"/>
              </p:ext>
            </p:extLst>
          </p:nvPr>
        </p:nvGraphicFramePr>
        <p:xfrm>
          <a:off x="533400" y="1661160"/>
          <a:ext cx="8229600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406908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Toán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tử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Miêu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tả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Ví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C00000"/>
                          </a:solidFill>
                          <a:effectLst/>
                        </a:rPr>
                        <a:t>dụ</a:t>
                      </a:r>
                      <a:endParaRPr lang="en-US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Cộng hai toán hạng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effectLst/>
                        </a:rPr>
                        <a:t>A + B kết quả là 30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2000">
                          <a:effectLst/>
                        </a:rPr>
                        <a:t>Trừ toán hạng thứ hai từ toán hạng đầu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effectLst/>
                        </a:rPr>
                        <a:t>A - B kết quả là -10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Nhân hai toán hạng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effectLst/>
                        </a:rPr>
                        <a:t>A * B kết quả là 200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Phép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chia (</a:t>
                      </a:r>
                      <a:r>
                        <a:rPr lang="en-US" sz="2000" dirty="0" err="1" smtClean="0">
                          <a:effectLst/>
                        </a:rPr>
                        <a:t>lấy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phần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nguyên</a:t>
                      </a:r>
                      <a:r>
                        <a:rPr lang="en-US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effectLst/>
                        </a:rPr>
                        <a:t>B / A kết quả là 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2000" dirty="0">
                          <a:effectLst/>
                        </a:rPr>
                        <a:t>Phép lấy số </a:t>
                      </a:r>
                      <a:r>
                        <a:rPr lang="vi-VN" sz="2000" dirty="0" smtClean="0">
                          <a:effectLst/>
                        </a:rPr>
                        <a:t>dư</a:t>
                      </a:r>
                      <a:r>
                        <a:rPr lang="en-US" sz="2000" dirty="0" smtClean="0">
                          <a:effectLst/>
                        </a:rPr>
                        <a:t> (</a:t>
                      </a:r>
                      <a:r>
                        <a:rPr lang="en-US" sz="2000" dirty="0" err="1" smtClean="0">
                          <a:effectLst/>
                        </a:rPr>
                        <a:t>chỉ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áp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dụng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số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nguyên</a:t>
                      </a:r>
                      <a:r>
                        <a:rPr lang="en-US" sz="2000" baseline="0" dirty="0" smtClean="0">
                          <a:effectLst/>
                        </a:rPr>
                        <a:t>)</a:t>
                      </a:r>
                      <a:endParaRPr lang="vi-VN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effectLst/>
                        </a:rPr>
                        <a:t>B % A </a:t>
                      </a:r>
                      <a:r>
                        <a:rPr lang="fr-FR" sz="2000" dirty="0" err="1">
                          <a:effectLst/>
                        </a:rPr>
                        <a:t>kết</a:t>
                      </a:r>
                      <a:r>
                        <a:rPr lang="fr-FR" sz="2000" dirty="0">
                          <a:effectLst/>
                        </a:rPr>
                        <a:t> </a:t>
                      </a:r>
                      <a:r>
                        <a:rPr lang="fr-FR" sz="2000" dirty="0" err="1">
                          <a:effectLst/>
                        </a:rPr>
                        <a:t>quả</a:t>
                      </a:r>
                      <a:r>
                        <a:rPr lang="fr-FR" sz="2000" dirty="0">
                          <a:effectLst/>
                        </a:rPr>
                        <a:t> là 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51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++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++ </a:t>
            </a:r>
            <a:r>
              <a:rPr lang="en-US" dirty="0" err="1" smtClean="0"/>
              <a:t>và</a:t>
            </a:r>
            <a:r>
              <a:rPr lang="en-US" dirty="0" smtClean="0"/>
              <a:t> -- (increment </a:t>
            </a:r>
            <a:r>
              <a:rPr lang="en-US" dirty="0"/>
              <a:t>and decrement operators)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algn="just"/>
            <a:r>
              <a:rPr lang="pt-BR" dirty="0"/>
              <a:t>Ví dụ:</a:t>
            </a:r>
          </a:p>
          <a:p>
            <a:pPr algn="just"/>
            <a:endParaRPr lang="pt-BR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6290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65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467</TotalTime>
  <Words>1201</Words>
  <Application>Microsoft Office PowerPoint</Application>
  <PresentationFormat>On-screen Show (4:3)</PresentationFormat>
  <Paragraphs>318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OK1</vt:lpstr>
      <vt:lpstr>CÁC PHÉP TOÁN TRONG C/C++</vt:lpstr>
      <vt:lpstr>Nội dung</vt:lpstr>
      <vt:lpstr>Toán tử gán</vt:lpstr>
      <vt:lpstr>Chuyển đổi kiểu dữ liệu</vt:lpstr>
      <vt:lpstr>Chuyển đổi kiểu dữ liệu</vt:lpstr>
      <vt:lpstr>Toán tử gán</vt:lpstr>
      <vt:lpstr>Toán tử gán</vt:lpstr>
      <vt:lpstr>Toán tử số học</vt:lpstr>
      <vt:lpstr>Toán tử ++ và --</vt:lpstr>
      <vt:lpstr>Toán tử ++ và --</vt:lpstr>
      <vt:lpstr>Toán tử ++ và --</vt:lpstr>
      <vt:lpstr>Toán tử ++ và --</vt:lpstr>
      <vt:lpstr>Toán tử luận lý</vt:lpstr>
      <vt:lpstr>Toán tử luận lý</vt:lpstr>
      <vt:lpstr>Toán tử luận lý</vt:lpstr>
      <vt:lpstr>Toán tử luận lý</vt:lpstr>
      <vt:lpstr>Toán tử ?</vt:lpstr>
      <vt:lpstr>Toán tử ?</vt:lpstr>
      <vt:lpstr>Độ ưu tiên các toán tử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66</cp:revision>
  <dcterms:created xsi:type="dcterms:W3CDTF">2016-11-10T08:19:54Z</dcterms:created>
  <dcterms:modified xsi:type="dcterms:W3CDTF">2016-11-17T17:18:24Z</dcterms:modified>
</cp:coreProperties>
</file>