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96" r:id="rId4"/>
    <p:sldId id="328" r:id="rId5"/>
    <p:sldId id="305" r:id="rId6"/>
    <p:sldId id="30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KHÁI NIỆM CẤU TRÚC ĐIỀU KHIỂN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14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2935287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1876425" y="3800475"/>
            <a:ext cx="5311775" cy="688975"/>
            <a:chOff x="720" y="1392"/>
            <a:chExt cx="4058" cy="480"/>
          </a:xfrm>
        </p:grpSpPr>
        <p:sp>
          <p:nvSpPr>
            <p:cNvPr id="6964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2071687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343150" y="2185987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Khái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niệm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354263" y="3043237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Phân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loại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cấu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trúc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điều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khiển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black">
          <a:xfrm>
            <a:off x="2438400" y="390207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Lệnh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và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khối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lệnh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6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775075"/>
            <a:ext cx="792163" cy="949325"/>
          </a:xfrm>
          <a:prstGeom prst="rect">
            <a:avLst/>
          </a:prstGeom>
          <a:noFill/>
        </p:spPr>
      </p:pic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924175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2066925"/>
            <a:ext cx="792162" cy="949325"/>
          </a:xfrm>
          <a:prstGeom prst="rect">
            <a:avLst/>
          </a:prstGeom>
          <a:noFill/>
        </p:spPr>
      </p:pic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216376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3022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gray">
          <a:xfrm>
            <a:off x="2014538" y="39100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Cấu trúc điều khiển được sử dụng để điều khiển luồng chạy của ứng dụng</a:t>
            </a:r>
            <a:r>
              <a:rPr lang="vi-VN" dirty="0" smtClean="0"/>
              <a:t>.</a:t>
            </a:r>
            <a:endParaRPr lang="en-US" dirty="0" smtClean="0"/>
          </a:p>
          <a:p>
            <a:pPr algn="just"/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Cấu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trúc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tuần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tự</a:t>
            </a:r>
            <a:r>
              <a:rPr lang="en-US" dirty="0">
                <a:solidFill>
                  <a:srgbClr val="0070C0"/>
                </a:solidFill>
              </a:rPr>
              <a:t> (sequence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lvl="1" algn="just"/>
            <a:r>
              <a:rPr lang="vi-VN" dirty="0" smtClean="0">
                <a:solidFill>
                  <a:srgbClr val="0070C0"/>
                </a:solidFill>
              </a:rPr>
              <a:t>Cấu </a:t>
            </a:r>
            <a:r>
              <a:rPr lang="vi-VN" dirty="0">
                <a:solidFill>
                  <a:srgbClr val="0070C0"/>
                </a:solidFill>
              </a:rPr>
              <a:t>trúc lựa chọn (</a:t>
            </a:r>
            <a:r>
              <a:rPr lang="vi-VN" dirty="0" smtClean="0">
                <a:solidFill>
                  <a:srgbClr val="0070C0"/>
                </a:solidFill>
              </a:rPr>
              <a:t>selection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lvl="1" algn="just"/>
            <a:r>
              <a:rPr lang="vi-VN" dirty="0" smtClean="0">
                <a:solidFill>
                  <a:srgbClr val="0070C0"/>
                </a:solidFill>
              </a:rPr>
              <a:t>Cấu </a:t>
            </a:r>
            <a:r>
              <a:rPr lang="vi-VN" dirty="0">
                <a:solidFill>
                  <a:srgbClr val="0070C0"/>
                </a:solidFill>
              </a:rPr>
              <a:t>trúc </a:t>
            </a:r>
            <a:r>
              <a:rPr lang="vi-VN" dirty="0" smtClean="0">
                <a:solidFill>
                  <a:srgbClr val="0070C0"/>
                </a:solidFill>
              </a:rPr>
              <a:t>lặp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vi-VN" dirty="0" smtClean="0">
                <a:solidFill>
                  <a:srgbClr val="0070C0"/>
                </a:solidFill>
              </a:rPr>
              <a:t>(repetition </a:t>
            </a:r>
            <a:r>
              <a:rPr lang="vi-VN" dirty="0">
                <a:solidFill>
                  <a:srgbClr val="0070C0"/>
                </a:solidFill>
              </a:rPr>
              <a:t>or </a:t>
            </a:r>
            <a:r>
              <a:rPr lang="vi-VN" dirty="0" smtClean="0">
                <a:solidFill>
                  <a:srgbClr val="0070C0"/>
                </a:solidFill>
              </a:rPr>
              <a:t>loop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vi-VN" dirty="0">
              <a:solidFill>
                <a:srgbClr val="0070C0"/>
              </a:solidFill>
            </a:endParaRP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69118" y="990360"/>
            <a:ext cx="8001000" cy="5090263"/>
            <a:chOff x="1371600" y="1763713"/>
            <a:chExt cx="6361113" cy="3736975"/>
          </a:xfrm>
        </p:grpSpPr>
        <p:sp>
          <p:nvSpPr>
            <p:cNvPr id="32" name="AutoShape 2"/>
            <p:cNvSpPr>
              <a:spLocks noChangeArrowheads="1"/>
            </p:cNvSpPr>
            <p:nvPr/>
          </p:nvSpPr>
          <p:spPr bwMode="gray">
            <a:xfrm>
              <a:off x="1371600" y="4622800"/>
              <a:ext cx="6361113" cy="8778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3"/>
            <p:cNvSpPr>
              <a:spLocks noChangeArrowheads="1"/>
            </p:cNvSpPr>
            <p:nvPr/>
          </p:nvSpPr>
          <p:spPr bwMode="gray">
            <a:xfrm>
              <a:off x="1371600" y="3327400"/>
              <a:ext cx="6361113" cy="8778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4"/>
            <p:cNvSpPr>
              <a:spLocks noChangeArrowheads="1"/>
            </p:cNvSpPr>
            <p:nvPr/>
          </p:nvSpPr>
          <p:spPr bwMode="gray">
            <a:xfrm>
              <a:off x="1371600" y="2025650"/>
              <a:ext cx="6361113" cy="8778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6"/>
            <p:cNvGrpSpPr>
              <a:grpSpLocks/>
            </p:cNvGrpSpPr>
            <p:nvPr/>
          </p:nvGrpSpPr>
          <p:grpSpPr bwMode="auto">
            <a:xfrm>
              <a:off x="2200275" y="3055938"/>
              <a:ext cx="4686300" cy="361950"/>
              <a:chOff x="720" y="1392"/>
              <a:chExt cx="4058" cy="480"/>
            </a:xfrm>
          </p:grpSpPr>
          <p:sp>
            <p:nvSpPr>
              <p:cNvPr id="36" name="AutoShape 7"/>
              <p:cNvSpPr>
                <a:spLocks noChangeArrowheads="1"/>
              </p:cNvSpPr>
              <p:nvPr/>
            </p:nvSpPr>
            <p:spPr bwMode="lt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92157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8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38" name="AutoShape 9"/>
                <p:cNvSpPr>
                  <a:spLocks noChangeArrowheads="1"/>
                </p:cNvSpPr>
                <p:nvPr/>
              </p:nvSpPr>
              <p:spPr bwMode="lt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>
                        <a:gamma/>
                        <a:tint val="1921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AutoShape 10"/>
                <p:cNvSpPr>
                  <a:spLocks noChangeArrowheads="1"/>
                </p:cNvSpPr>
                <p:nvPr/>
              </p:nvSpPr>
              <p:spPr bwMode="lt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tint val="15686"/>
                        <a:invGamma/>
                      </a:schemeClr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" name="Group 11"/>
            <p:cNvGrpSpPr>
              <a:grpSpLocks/>
            </p:cNvGrpSpPr>
            <p:nvPr/>
          </p:nvGrpSpPr>
          <p:grpSpPr bwMode="auto">
            <a:xfrm>
              <a:off x="2173288" y="4394200"/>
              <a:ext cx="4686300" cy="361950"/>
              <a:chOff x="720" y="1392"/>
              <a:chExt cx="4058" cy="480"/>
            </a:xfrm>
          </p:grpSpPr>
          <p:sp>
            <p:nvSpPr>
              <p:cNvPr id="41" name="AutoShape 12"/>
              <p:cNvSpPr>
                <a:spLocks noChangeArrowheads="1"/>
              </p:cNvSpPr>
              <p:nvPr/>
            </p:nvSpPr>
            <p:spPr bwMode="lt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hlink"/>
                  </a:gs>
                  <a:gs pos="50000">
                    <a:schemeClr val="hlink">
                      <a:gamma/>
                      <a:shade val="92157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" name="Group 13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43" name="AutoShape 14"/>
                <p:cNvSpPr>
                  <a:spLocks noChangeArrowheads="1"/>
                </p:cNvSpPr>
                <p:nvPr/>
              </p:nvSpPr>
              <p:spPr bwMode="lt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hlink">
                        <a:alpha val="0"/>
                      </a:schemeClr>
                    </a:gs>
                    <a:gs pos="100000">
                      <a:schemeClr val="hlink">
                        <a:gamma/>
                        <a:tint val="2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AutoShape 15"/>
                <p:cNvSpPr>
                  <a:spLocks noChangeArrowheads="1"/>
                </p:cNvSpPr>
                <p:nvPr/>
              </p:nvSpPr>
              <p:spPr bwMode="lt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tint val="19216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" name="Group 16"/>
            <p:cNvGrpSpPr>
              <a:grpSpLocks/>
            </p:cNvGrpSpPr>
            <p:nvPr/>
          </p:nvGrpSpPr>
          <p:grpSpPr bwMode="auto">
            <a:xfrm>
              <a:off x="2203450" y="1763713"/>
              <a:ext cx="4686300" cy="361950"/>
              <a:chOff x="1388" y="1159"/>
              <a:chExt cx="2952" cy="228"/>
            </a:xfrm>
          </p:grpSpPr>
          <p:sp>
            <p:nvSpPr>
              <p:cNvPr id="46" name="AutoShape 17"/>
              <p:cNvSpPr>
                <a:spLocks noChangeArrowheads="1"/>
              </p:cNvSpPr>
              <p:nvPr/>
            </p:nvSpPr>
            <p:spPr bwMode="ltGray">
              <a:xfrm>
                <a:off x="1388" y="1159"/>
                <a:ext cx="2952" cy="228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92157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" name="Group 18"/>
              <p:cNvGrpSpPr>
                <a:grpSpLocks/>
              </p:cNvGrpSpPr>
              <p:nvPr/>
            </p:nvGrpSpPr>
            <p:grpSpPr bwMode="auto">
              <a:xfrm>
                <a:off x="1395" y="1166"/>
                <a:ext cx="2941" cy="211"/>
                <a:chOff x="1395" y="1166"/>
                <a:chExt cx="2941" cy="211"/>
              </a:xfrm>
            </p:grpSpPr>
            <p:sp>
              <p:nvSpPr>
                <p:cNvPr id="48" name="AutoShape 19"/>
                <p:cNvSpPr>
                  <a:spLocks noChangeArrowheads="1"/>
                </p:cNvSpPr>
                <p:nvPr/>
              </p:nvSpPr>
              <p:spPr bwMode="ltGray">
                <a:xfrm>
                  <a:off x="1395" y="1322"/>
                  <a:ext cx="2941" cy="5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gamma/>
                        <a:tint val="2000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utoShape 20"/>
                <p:cNvSpPr>
                  <a:spLocks noChangeArrowheads="1"/>
                </p:cNvSpPr>
                <p:nvPr/>
              </p:nvSpPr>
              <p:spPr bwMode="ltGray">
                <a:xfrm>
                  <a:off x="1395" y="1166"/>
                  <a:ext cx="2941" cy="5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tint val="22353"/>
                        <a:invGamma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0" name="Rectangle 21"/>
            <p:cNvSpPr>
              <a:spLocks noChangeArrowheads="1"/>
            </p:cNvSpPr>
            <p:nvPr/>
          </p:nvSpPr>
          <p:spPr bwMode="black">
            <a:xfrm>
              <a:off x="3089461" y="1805801"/>
              <a:ext cx="2911102" cy="293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1F3F5F"/>
                </a:buClr>
              </a:pPr>
              <a:r>
                <a:rPr lang="en-US" sz="1600" b="1" dirty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>
                  <a:solidFill>
                    <a:srgbClr val="FFFFFF"/>
                  </a:solidFill>
                </a:rPr>
                <a:t>Cấu</a:t>
              </a:r>
              <a:r>
                <a:rPr lang="en-US" sz="2000" b="1" dirty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>
                  <a:solidFill>
                    <a:srgbClr val="FFFFFF"/>
                  </a:solidFill>
                </a:rPr>
                <a:t>trúc</a:t>
              </a:r>
              <a:r>
                <a:rPr lang="en-US" sz="2000" b="1" dirty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>
                  <a:solidFill>
                    <a:srgbClr val="FFFFFF"/>
                  </a:solidFill>
                </a:rPr>
                <a:t>tuần</a:t>
              </a:r>
              <a:r>
                <a:rPr lang="en-US" sz="2000" b="1" dirty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>
                  <a:solidFill>
                    <a:srgbClr val="FFFFFF"/>
                  </a:solidFill>
                </a:rPr>
                <a:t>tự</a:t>
              </a:r>
              <a:r>
                <a:rPr lang="en-US" sz="2000" b="1" dirty="0">
                  <a:solidFill>
                    <a:srgbClr val="FFFFFF"/>
                  </a:solidFill>
                </a:rPr>
                <a:t> (sequence)</a:t>
              </a: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black">
            <a:xfrm>
              <a:off x="3034024" y="3092458"/>
              <a:ext cx="3021979" cy="293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1F3F5F"/>
                </a:buClr>
              </a:pPr>
              <a:r>
                <a:rPr lang="en-US" sz="2000" b="1" dirty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>
                  <a:solidFill>
                    <a:srgbClr val="FFFFFF"/>
                  </a:solidFill>
                </a:rPr>
                <a:t>Cấu</a:t>
              </a:r>
              <a:r>
                <a:rPr lang="en-US" sz="2000" b="1" dirty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>
                  <a:solidFill>
                    <a:srgbClr val="FFFFFF"/>
                  </a:solidFill>
                </a:rPr>
                <a:t>trúc</a:t>
              </a:r>
              <a:r>
                <a:rPr lang="en-US" sz="2000" b="1" dirty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>
                  <a:solidFill>
                    <a:srgbClr val="FFFFFF"/>
                  </a:solidFill>
                </a:rPr>
                <a:t>lựa</a:t>
              </a:r>
              <a:r>
                <a:rPr lang="en-US" sz="2000" b="1" dirty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>
                  <a:solidFill>
                    <a:srgbClr val="FFFFFF"/>
                  </a:solidFill>
                </a:rPr>
                <a:t>chọn</a:t>
              </a:r>
              <a:r>
                <a:rPr lang="en-US" sz="2000" b="1" dirty="0">
                  <a:solidFill>
                    <a:srgbClr val="FFFFFF"/>
                  </a:solidFill>
                </a:rPr>
                <a:t> (selection)</a:t>
              </a: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black">
            <a:xfrm>
              <a:off x="2926970" y="4435057"/>
              <a:ext cx="3236087" cy="293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1F3F5F"/>
                </a:buClr>
              </a:pPr>
              <a:r>
                <a:rPr lang="en-US" sz="1600" b="1" dirty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>
                  <a:solidFill>
                    <a:srgbClr val="FFFFFF"/>
                  </a:solidFill>
                </a:rPr>
                <a:t>Cấu</a:t>
              </a:r>
              <a:r>
                <a:rPr lang="en-US" sz="2000" b="1" dirty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>
                  <a:solidFill>
                    <a:srgbClr val="FFFFFF"/>
                  </a:solidFill>
                </a:rPr>
                <a:t>trúc</a:t>
              </a:r>
              <a:r>
                <a:rPr lang="en-US" sz="2000" b="1" dirty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>
                  <a:solidFill>
                    <a:srgbClr val="FFFFFF"/>
                  </a:solidFill>
                </a:rPr>
                <a:t>lặp</a:t>
              </a:r>
              <a:r>
                <a:rPr lang="en-US" sz="2000" b="1" dirty="0">
                  <a:solidFill>
                    <a:srgbClr val="FFFFFF"/>
                  </a:solidFill>
                </a:rPr>
                <a:t> (repetition or loop)</a:t>
              </a:r>
            </a:p>
          </p:txBody>
        </p:sp>
        <p:sp>
          <p:nvSpPr>
            <p:cNvPr id="53" name="Rectangle 25"/>
            <p:cNvSpPr>
              <a:spLocks noChangeArrowheads="1"/>
            </p:cNvSpPr>
            <p:nvPr/>
          </p:nvSpPr>
          <p:spPr bwMode="auto">
            <a:xfrm>
              <a:off x="1503363" y="3505200"/>
              <a:ext cx="6091237" cy="4978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r>
                <a:rPr lang="vi-VN" dirty="0" smtClean="0">
                  <a:solidFill>
                    <a:srgbClr val="000000"/>
                  </a:solidFill>
                </a:rPr>
                <a:t>ựa </a:t>
              </a:r>
              <a:r>
                <a:rPr lang="vi-VN" dirty="0">
                  <a:solidFill>
                    <a:srgbClr val="000000"/>
                  </a:solidFill>
                </a:rPr>
                <a:t>vào kết quả của biểu thức điều kiện mà những lệnh tương ứng sẽ được thực hiện. Các cấu trúc lựa chọn </a:t>
              </a:r>
              <a:r>
                <a:rPr lang="vi-VN" dirty="0" smtClean="0">
                  <a:solidFill>
                    <a:srgbClr val="000000"/>
                  </a:solidFill>
                </a:rPr>
                <a:t>gồm</a:t>
              </a:r>
              <a:r>
                <a:rPr lang="en-US" dirty="0" smtClean="0">
                  <a:solidFill>
                    <a:srgbClr val="000000"/>
                  </a:solidFill>
                </a:rPr>
                <a:t>: if </a:t>
              </a:r>
              <a:r>
                <a:rPr lang="en-US" dirty="0" err="1" smtClean="0">
                  <a:solidFill>
                    <a:srgbClr val="000000"/>
                  </a:solidFill>
                </a:rPr>
                <a:t>và</a:t>
              </a:r>
              <a:r>
                <a:rPr lang="en-US" dirty="0" smtClean="0">
                  <a:solidFill>
                    <a:srgbClr val="000000"/>
                  </a:solidFill>
                </a:rPr>
                <a:t> switch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1503363" y="2286000"/>
              <a:ext cx="6091237" cy="274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>
                  <a:solidFill>
                    <a:srgbClr val="000000"/>
                  </a:solidFill>
                </a:rPr>
                <a:t>hiện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 err="1">
                  <a:solidFill>
                    <a:srgbClr val="000000"/>
                  </a:solidFill>
                </a:rPr>
                <a:t>các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 err="1">
                  <a:solidFill>
                    <a:srgbClr val="000000"/>
                  </a:solidFill>
                </a:rPr>
                <a:t>lệnh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 err="1">
                  <a:solidFill>
                    <a:srgbClr val="000000"/>
                  </a:solidFill>
                </a:rPr>
                <a:t>theo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 err="1">
                  <a:solidFill>
                    <a:srgbClr val="000000"/>
                  </a:solidFill>
                </a:rPr>
                <a:t>thứ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 err="1">
                  <a:solidFill>
                    <a:srgbClr val="000000"/>
                  </a:solidFill>
                </a:rPr>
                <a:t>tự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 err="1">
                  <a:solidFill>
                    <a:srgbClr val="000000"/>
                  </a:solidFill>
                </a:rPr>
                <a:t>từ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 err="1">
                  <a:solidFill>
                    <a:srgbClr val="000000"/>
                  </a:solidFill>
                </a:rPr>
                <a:t>trên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 err="1">
                  <a:solidFill>
                    <a:srgbClr val="000000"/>
                  </a:solidFill>
                </a:rPr>
                <a:t>xuống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734849" y="5089672"/>
            <a:ext cx="7661549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dirty="0" smtClean="0">
                <a:solidFill>
                  <a:srgbClr val="000000"/>
                </a:solidFill>
              </a:rPr>
              <a:t>L</a:t>
            </a:r>
            <a:r>
              <a:rPr lang="vi-VN" dirty="0" smtClean="0">
                <a:solidFill>
                  <a:srgbClr val="000000"/>
                </a:solidFill>
              </a:rPr>
              <a:t>ặp lại 1 hay nhiều lệnh cho đến khi biểu thức điều kiện có giá trị sai. Các cấu trúc lặp gồm:</a:t>
            </a:r>
            <a:r>
              <a:rPr lang="en-US" dirty="0" smtClean="0">
                <a:solidFill>
                  <a:srgbClr val="000000"/>
                </a:solidFill>
              </a:rPr>
              <a:t> for; while; do…while. T</a:t>
            </a:r>
            <a:r>
              <a:rPr lang="vi-VN" dirty="0" smtClean="0">
                <a:solidFill>
                  <a:srgbClr val="000000"/>
                </a:solidFill>
              </a:rPr>
              <a:t>hứ </a:t>
            </a:r>
            <a:r>
              <a:rPr lang="vi-VN" dirty="0">
                <a:solidFill>
                  <a:srgbClr val="000000"/>
                </a:solidFill>
              </a:rPr>
              <a:t>tự thực hiện các lệnh của chương trình còn bị chi phối bởi các lệnh nhảy như continue, break, goto. </a:t>
            </a:r>
          </a:p>
          <a:p>
            <a:pPr eaLnBrk="0" hangingPunct="0">
              <a:lnSpc>
                <a:spcPct val="110000"/>
              </a:lnSpc>
            </a:pPr>
            <a:endParaRPr lang="vi-V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518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ltGray">
          <a:xfrm>
            <a:off x="1232649" y="1025524"/>
            <a:ext cx="7530351" cy="1946276"/>
          </a:xfrm>
          <a:prstGeom prst="roundRect">
            <a:avLst>
              <a:gd name="adj" fmla="val 16449"/>
            </a:avLst>
          </a:prstGeom>
          <a:gradFill rotWithShape="1">
            <a:gsLst>
              <a:gs pos="0">
                <a:srgbClr val="C0C0C0">
                  <a:gamma/>
                  <a:tint val="91765"/>
                  <a:invGamma/>
                </a:srgbClr>
              </a:gs>
              <a:gs pos="50000">
                <a:srgbClr val="C0C0C0">
                  <a:alpha val="30000"/>
                </a:srgbClr>
              </a:gs>
              <a:gs pos="100000">
                <a:srgbClr val="C0C0C0">
                  <a:gamma/>
                  <a:tint val="91765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ltGray">
          <a:xfrm>
            <a:off x="1238704" y="3056532"/>
            <a:ext cx="7505935" cy="3490139"/>
          </a:xfrm>
          <a:prstGeom prst="roundRect">
            <a:avLst>
              <a:gd name="adj" fmla="val 22019"/>
            </a:avLst>
          </a:prstGeom>
          <a:gradFill rotWithShape="1">
            <a:gsLst>
              <a:gs pos="0">
                <a:srgbClr val="C0C0C0">
                  <a:gamma/>
                  <a:tint val="91765"/>
                  <a:invGamma/>
                </a:srgbClr>
              </a:gs>
              <a:gs pos="50000">
                <a:srgbClr val="C0C0C0">
                  <a:alpha val="30000"/>
                </a:srgbClr>
              </a:gs>
              <a:gs pos="100000">
                <a:srgbClr val="C0C0C0">
                  <a:gamma/>
                  <a:tint val="91765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gray">
          <a:xfrm>
            <a:off x="2786811" y="1301750"/>
            <a:ext cx="5904551" cy="16312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1450" indent="-171450"/>
            <a:r>
              <a:rPr lang="en-US" sz="2000" dirty="0" err="1">
                <a:solidFill>
                  <a:srgbClr val="080808"/>
                </a:solidFill>
              </a:rPr>
              <a:t>một</a:t>
            </a:r>
            <a:r>
              <a:rPr lang="en-US" sz="2000" dirty="0">
                <a:solidFill>
                  <a:srgbClr val="080808"/>
                </a:solidFill>
              </a:rPr>
              <a:t> </a:t>
            </a:r>
            <a:r>
              <a:rPr lang="en-US" sz="2000" dirty="0" err="1">
                <a:solidFill>
                  <a:srgbClr val="080808"/>
                </a:solidFill>
              </a:rPr>
              <a:t>biểu</a:t>
            </a:r>
            <a:r>
              <a:rPr lang="en-US" sz="2000" dirty="0">
                <a:solidFill>
                  <a:srgbClr val="080808"/>
                </a:solidFill>
              </a:rPr>
              <a:t> </a:t>
            </a:r>
            <a:r>
              <a:rPr lang="en-US" sz="2000" dirty="0" err="1">
                <a:solidFill>
                  <a:srgbClr val="080808"/>
                </a:solidFill>
              </a:rPr>
              <a:t>thức</a:t>
            </a:r>
            <a:r>
              <a:rPr lang="en-US" sz="2000" dirty="0">
                <a:solidFill>
                  <a:srgbClr val="080808"/>
                </a:solidFill>
              </a:rPr>
              <a:t> </a:t>
            </a:r>
            <a:r>
              <a:rPr lang="en-US" sz="2000" dirty="0" err="1">
                <a:solidFill>
                  <a:srgbClr val="080808"/>
                </a:solidFill>
              </a:rPr>
              <a:t>kết</a:t>
            </a:r>
            <a:r>
              <a:rPr lang="en-US" sz="2000" dirty="0">
                <a:solidFill>
                  <a:srgbClr val="080808"/>
                </a:solidFill>
              </a:rPr>
              <a:t> </a:t>
            </a:r>
            <a:r>
              <a:rPr lang="en-US" sz="2000" dirty="0" err="1">
                <a:solidFill>
                  <a:srgbClr val="080808"/>
                </a:solidFill>
              </a:rPr>
              <a:t>thúc</a:t>
            </a:r>
            <a:r>
              <a:rPr lang="en-US" sz="2000" dirty="0">
                <a:solidFill>
                  <a:srgbClr val="080808"/>
                </a:solidFill>
              </a:rPr>
              <a:t> </a:t>
            </a:r>
            <a:r>
              <a:rPr lang="en-US" sz="2000" dirty="0" err="1">
                <a:solidFill>
                  <a:srgbClr val="080808"/>
                </a:solidFill>
              </a:rPr>
              <a:t>bởi</a:t>
            </a:r>
            <a:r>
              <a:rPr lang="en-US" sz="2000" dirty="0">
                <a:solidFill>
                  <a:srgbClr val="080808"/>
                </a:solidFill>
              </a:rPr>
              <a:t> 1 </a:t>
            </a:r>
            <a:r>
              <a:rPr lang="en-US" sz="2000" dirty="0" err="1">
                <a:solidFill>
                  <a:srgbClr val="080808"/>
                </a:solidFill>
              </a:rPr>
              <a:t>dấu</a:t>
            </a:r>
            <a:r>
              <a:rPr lang="en-US" sz="2000" dirty="0">
                <a:solidFill>
                  <a:srgbClr val="080808"/>
                </a:solidFill>
              </a:rPr>
              <a:t> </a:t>
            </a:r>
            <a:r>
              <a:rPr lang="en-US" sz="2000" dirty="0" err="1">
                <a:solidFill>
                  <a:srgbClr val="080808"/>
                </a:solidFill>
              </a:rPr>
              <a:t>chấm</a:t>
            </a:r>
            <a:r>
              <a:rPr lang="en-US" sz="2000" dirty="0">
                <a:solidFill>
                  <a:srgbClr val="080808"/>
                </a:solidFill>
              </a:rPr>
              <a:t> </a:t>
            </a:r>
            <a:r>
              <a:rPr lang="en-US" sz="2000" dirty="0" err="1">
                <a:solidFill>
                  <a:srgbClr val="080808"/>
                </a:solidFill>
              </a:rPr>
              <a:t>phẩy</a:t>
            </a:r>
            <a:r>
              <a:rPr lang="en-US" sz="2000" dirty="0">
                <a:solidFill>
                  <a:srgbClr val="080808"/>
                </a:solidFill>
              </a:rPr>
              <a:t> </a:t>
            </a:r>
            <a:r>
              <a:rPr lang="en-US" sz="2000" dirty="0" err="1">
                <a:solidFill>
                  <a:srgbClr val="080808"/>
                </a:solidFill>
              </a:rPr>
              <a:t>gọi</a:t>
            </a:r>
            <a:r>
              <a:rPr lang="en-US" sz="2000" dirty="0">
                <a:solidFill>
                  <a:srgbClr val="080808"/>
                </a:solidFill>
              </a:rPr>
              <a:t> </a:t>
            </a:r>
            <a:r>
              <a:rPr lang="en-US" sz="2000" dirty="0" err="1" smtClean="0">
                <a:solidFill>
                  <a:srgbClr val="080808"/>
                </a:solidFill>
              </a:rPr>
              <a:t>là</a:t>
            </a:r>
            <a:r>
              <a:rPr lang="en-US" sz="2000" dirty="0" smtClean="0">
                <a:solidFill>
                  <a:srgbClr val="080808"/>
                </a:solidFill>
              </a:rPr>
              <a:t> 1 </a:t>
            </a:r>
            <a:r>
              <a:rPr lang="en-US" sz="2000" dirty="0" err="1" smtClean="0">
                <a:solidFill>
                  <a:srgbClr val="080808"/>
                </a:solidFill>
              </a:rPr>
              <a:t>lệnh</a:t>
            </a:r>
            <a:endParaRPr lang="en-US" sz="2000" dirty="0" smtClean="0">
              <a:solidFill>
                <a:srgbClr val="080808"/>
              </a:solidFill>
            </a:endParaRPr>
          </a:p>
          <a:p>
            <a:pPr marL="171450" indent="-171450"/>
            <a:r>
              <a:rPr lang="en-US" sz="2000" dirty="0" err="1" smtClean="0">
                <a:solidFill>
                  <a:srgbClr val="080808"/>
                </a:solidFill>
              </a:rPr>
              <a:t>Ví</a:t>
            </a:r>
            <a:r>
              <a:rPr lang="en-US" sz="2000" dirty="0" smtClean="0">
                <a:solidFill>
                  <a:srgbClr val="080808"/>
                </a:solidFill>
              </a:rPr>
              <a:t> du: </a:t>
            </a:r>
          </a:p>
          <a:p>
            <a:pPr marL="1085850" lvl="2" indent="-171450"/>
            <a:r>
              <a:rPr lang="en-US" sz="2000" dirty="0" err="1" smtClean="0">
                <a:solidFill>
                  <a:srgbClr val="080808"/>
                </a:solidFill>
              </a:rPr>
              <a:t>int</a:t>
            </a:r>
            <a:r>
              <a:rPr lang="en-US" sz="2000" dirty="0" smtClean="0">
                <a:solidFill>
                  <a:srgbClr val="080808"/>
                </a:solidFill>
              </a:rPr>
              <a:t> x;</a:t>
            </a:r>
          </a:p>
          <a:p>
            <a:pPr marL="1085850" lvl="2" indent="-171450"/>
            <a:r>
              <a:rPr lang="en-US" sz="2000" dirty="0" smtClean="0">
                <a:solidFill>
                  <a:srgbClr val="080808"/>
                </a:solidFill>
              </a:rPr>
              <a:t>x=10;</a:t>
            </a:r>
            <a:endParaRPr lang="en-US" sz="2000" dirty="0">
              <a:solidFill>
                <a:srgbClr val="080808"/>
              </a:solidFill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ltGray">
          <a:xfrm>
            <a:off x="442074" y="1192213"/>
            <a:ext cx="2307361" cy="11881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">
          <a:xfrm>
            <a:off x="469061" y="1295400"/>
            <a:ext cx="2210039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8F8F8"/>
                </a:solidFill>
              </a:rPr>
              <a:t>Lệnh</a:t>
            </a:r>
            <a:r>
              <a:rPr lang="en-US" sz="2400" b="1" dirty="0" smtClean="0">
                <a:solidFill>
                  <a:srgbClr val="F8F8F8"/>
                </a:solidFill>
              </a:rPr>
              <a:t> (statement) </a:t>
            </a:r>
            <a:endParaRPr lang="en-US" sz="2400" b="1" dirty="0">
              <a:solidFill>
                <a:srgbClr val="F8F8F8"/>
              </a:solidFill>
            </a:endParaRPr>
          </a:p>
        </p:txBody>
      </p:sp>
      <p:sp>
        <p:nvSpPr>
          <p:cNvPr id="28" name="AutoShape 15"/>
          <p:cNvSpPr>
            <a:spLocks noChangeArrowheads="1"/>
          </p:cNvSpPr>
          <p:nvPr/>
        </p:nvSpPr>
        <p:spPr bwMode="ltGray">
          <a:xfrm>
            <a:off x="430667" y="3199408"/>
            <a:ext cx="2316721" cy="11929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black">
          <a:xfrm>
            <a:off x="471942" y="3332758"/>
            <a:ext cx="219457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F8F8F8"/>
                </a:solidFill>
              </a:rPr>
              <a:t>Khối</a:t>
            </a:r>
            <a:r>
              <a:rPr lang="en-US" sz="2400" b="1" dirty="0">
                <a:solidFill>
                  <a:srgbClr val="F8F8F8"/>
                </a:solidFill>
              </a:rPr>
              <a:t> </a:t>
            </a:r>
            <a:r>
              <a:rPr lang="en-US" sz="2400" b="1" dirty="0" err="1">
                <a:solidFill>
                  <a:srgbClr val="F8F8F8"/>
                </a:solidFill>
              </a:rPr>
              <a:t>lệnh</a:t>
            </a:r>
            <a:r>
              <a:rPr lang="en-US" sz="2400" b="1" dirty="0">
                <a:solidFill>
                  <a:srgbClr val="F8F8F8"/>
                </a:solidFill>
              </a:rPr>
              <a:t> (block</a:t>
            </a:r>
            <a:r>
              <a:rPr lang="en-US" sz="2400" b="1" dirty="0" smtClean="0">
                <a:solidFill>
                  <a:srgbClr val="F8F8F8"/>
                </a:solidFill>
              </a:rPr>
              <a:t>)</a:t>
            </a:r>
            <a:endParaRPr lang="en-US" sz="2400" b="1" dirty="0">
              <a:solidFill>
                <a:srgbClr val="F8F8F8"/>
              </a:solidFill>
            </a:endParaRP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gray">
          <a:xfrm>
            <a:off x="2762703" y="3320058"/>
            <a:ext cx="5715001" cy="33855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1450" indent="-171450"/>
            <a:r>
              <a:rPr lang="vi-VN" sz="2000" dirty="0">
                <a:solidFill>
                  <a:srgbClr val="080808"/>
                </a:solidFill>
              </a:rPr>
              <a:t>một hay nhiều lệnh được bao quanh bởi cặp dấu { } gọi là một khối lệnh. Về mặt cú pháp, khối lệnh tương đương 1 câu lệnh </a:t>
            </a:r>
            <a:r>
              <a:rPr lang="vi-VN" sz="2000" dirty="0" smtClean="0">
                <a:solidFill>
                  <a:srgbClr val="080808"/>
                </a:solidFill>
              </a:rPr>
              <a:t>đơn</a:t>
            </a:r>
            <a:endParaRPr lang="en-US" sz="2000" dirty="0" smtClean="0">
              <a:solidFill>
                <a:srgbClr val="080808"/>
              </a:solidFill>
            </a:endParaRPr>
          </a:p>
          <a:p>
            <a:pPr marL="171450" indent="-171450"/>
            <a:r>
              <a:rPr lang="en-US" sz="2000" dirty="0" err="1" smtClean="0">
                <a:solidFill>
                  <a:srgbClr val="080808"/>
                </a:solidFill>
              </a:rPr>
              <a:t>Ví</a:t>
            </a:r>
            <a:r>
              <a:rPr lang="en-US" sz="2000" dirty="0" smtClean="0">
                <a:solidFill>
                  <a:srgbClr val="080808"/>
                </a:solidFill>
              </a:rPr>
              <a:t> </a:t>
            </a:r>
            <a:r>
              <a:rPr lang="en-US" sz="2000" dirty="0" err="1" smtClean="0">
                <a:solidFill>
                  <a:srgbClr val="080808"/>
                </a:solidFill>
              </a:rPr>
              <a:t>dụ</a:t>
            </a:r>
            <a:r>
              <a:rPr lang="en-US" sz="2000" dirty="0" smtClean="0">
                <a:solidFill>
                  <a:srgbClr val="080808"/>
                </a:solidFill>
              </a:rPr>
              <a:t>: </a:t>
            </a:r>
          </a:p>
          <a:p>
            <a:pPr lvl="3">
              <a:buFontTx/>
              <a:buNone/>
              <a:defRPr/>
            </a:pPr>
            <a:r>
              <a:rPr lang="en-US" b="1" dirty="0"/>
              <a:t>if (a&lt;b) </a:t>
            </a:r>
          </a:p>
          <a:p>
            <a:pPr lvl="3">
              <a:buFontTx/>
              <a:buNone/>
              <a:defRPr/>
            </a:pPr>
            <a:r>
              <a:rPr lang="en-US" b="1" dirty="0"/>
              <a:t>{   </a:t>
            </a:r>
          </a:p>
          <a:p>
            <a:pPr lvl="5">
              <a:buFontTx/>
              <a:buNone/>
              <a:defRPr/>
            </a:pPr>
            <a:r>
              <a:rPr lang="en-US" b="1" dirty="0"/>
              <a:t>  </a:t>
            </a:r>
            <a:r>
              <a:rPr lang="en-US" sz="2000" b="1" dirty="0" smtClean="0"/>
              <a:t>a = b; </a:t>
            </a:r>
            <a:endParaRPr lang="en-US" sz="2000" b="1" dirty="0"/>
          </a:p>
          <a:p>
            <a:pPr lvl="5">
              <a:buFontTx/>
              <a:buNone/>
              <a:defRPr/>
            </a:pPr>
            <a:r>
              <a:rPr lang="en-US" sz="2000" b="1" dirty="0" smtClean="0"/>
              <a:t>  b = c; </a:t>
            </a:r>
            <a:endParaRPr lang="en-US" sz="2000" b="1" dirty="0"/>
          </a:p>
          <a:p>
            <a:pPr lvl="5">
              <a:buFontTx/>
              <a:buNone/>
              <a:defRPr/>
            </a:pPr>
            <a:r>
              <a:rPr lang="en-US" sz="2000" b="1" dirty="0"/>
              <a:t>  </a:t>
            </a:r>
            <a:r>
              <a:rPr lang="en-US" sz="2000" b="1" dirty="0" smtClean="0"/>
              <a:t>c = a; </a:t>
            </a:r>
            <a:endParaRPr lang="en-US" sz="2000" b="1" dirty="0"/>
          </a:p>
          <a:p>
            <a:pPr lvl="3">
              <a:buFontTx/>
              <a:buNone/>
              <a:defRPr/>
            </a:pPr>
            <a:r>
              <a:rPr lang="en-US" b="1" dirty="0"/>
              <a:t>} </a:t>
            </a:r>
          </a:p>
          <a:p>
            <a:pPr marL="171450" indent="-171450"/>
            <a:endParaRPr lang="en-US" sz="2000" dirty="0">
              <a:solidFill>
                <a:srgbClr val="080808"/>
              </a:solidFill>
            </a:endParaRPr>
          </a:p>
        </p:txBody>
      </p:sp>
      <p:pic>
        <p:nvPicPr>
          <p:cNvPr id="33" name="Picture 23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986" y="1219200"/>
            <a:ext cx="2157322" cy="312244"/>
          </a:xfrm>
          <a:prstGeom prst="rect">
            <a:avLst/>
          </a:prstGeom>
          <a:noFill/>
        </p:spPr>
      </p:pic>
      <p:pic>
        <p:nvPicPr>
          <p:cNvPr id="35" name="Picture 25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404" y="3234333"/>
            <a:ext cx="2166076" cy="3135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2689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506</TotalTime>
  <Words>289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OK1</vt:lpstr>
      <vt:lpstr>KHÁI NIỆM CẤU TRÚC ĐIỀU KHIỂN</vt:lpstr>
      <vt:lpstr>Nội dung</vt:lpstr>
      <vt:lpstr>Khái niệm</vt:lpstr>
      <vt:lpstr>Phân loại cấu trúc điều khiển</vt:lpstr>
      <vt:lpstr>Lệnh và khối lệnh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69</cp:revision>
  <dcterms:created xsi:type="dcterms:W3CDTF">2016-11-10T08:19:54Z</dcterms:created>
  <dcterms:modified xsi:type="dcterms:W3CDTF">2016-11-18T16:11:00Z</dcterms:modified>
</cp:coreProperties>
</file>