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96" r:id="rId4"/>
    <p:sldId id="305" r:id="rId5"/>
    <p:sldId id="306" r:id="rId6"/>
    <p:sldId id="307" r:id="rId7"/>
    <p:sldId id="30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1527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CÂU LỆNH IF…ELSE LỒNG NHAU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16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59" name="Group 2"/>
          <p:cNvGrpSpPr>
            <a:grpSpLocks/>
          </p:cNvGrpSpPr>
          <p:nvPr/>
        </p:nvGrpSpPr>
        <p:grpSpPr bwMode="auto">
          <a:xfrm>
            <a:off x="1876425" y="3405187"/>
            <a:ext cx="5311775" cy="688975"/>
            <a:chOff x="720" y="1392"/>
            <a:chExt cx="4058" cy="480"/>
          </a:xfrm>
        </p:grpSpPr>
        <p:sp>
          <p:nvSpPr>
            <p:cNvPr id="60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2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" name="Group 17"/>
          <p:cNvGrpSpPr>
            <a:grpSpLocks/>
          </p:cNvGrpSpPr>
          <p:nvPr/>
        </p:nvGrpSpPr>
        <p:grpSpPr bwMode="auto">
          <a:xfrm>
            <a:off x="1876425" y="2541587"/>
            <a:ext cx="5311775" cy="688975"/>
            <a:chOff x="720" y="1392"/>
            <a:chExt cx="4058" cy="480"/>
          </a:xfrm>
        </p:grpSpPr>
        <p:sp>
          <p:nvSpPr>
            <p:cNvPr id="7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" name="Text Box 22"/>
          <p:cNvSpPr txBox="1">
            <a:spLocks noChangeArrowheads="1"/>
          </p:cNvSpPr>
          <p:nvPr/>
        </p:nvSpPr>
        <p:spPr bwMode="black">
          <a:xfrm>
            <a:off x="2343150" y="2655887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Cấu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trúc</a:t>
            </a:r>
            <a:r>
              <a:rPr lang="en-US" sz="2400" b="1" dirty="0" smtClean="0">
                <a:solidFill>
                  <a:srgbClr val="FFFFFF"/>
                </a:solidFill>
              </a:rPr>
              <a:t> if…else </a:t>
            </a:r>
            <a:r>
              <a:rPr lang="en-US" sz="2400" b="1" dirty="0" err="1" smtClean="0">
                <a:solidFill>
                  <a:srgbClr val="FFFFFF"/>
                </a:solidFill>
              </a:rPr>
              <a:t>lồng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nhau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black">
          <a:xfrm>
            <a:off x="2354263" y="3513137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Bài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tập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thực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hành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78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394075"/>
            <a:ext cx="792163" cy="949325"/>
          </a:xfrm>
          <a:prstGeom prst="rect">
            <a:avLst/>
          </a:prstGeom>
          <a:noFill/>
        </p:spPr>
      </p:pic>
      <p:pic>
        <p:nvPicPr>
          <p:cNvPr id="79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2536825"/>
            <a:ext cx="792162" cy="949325"/>
          </a:xfrm>
          <a:prstGeom prst="rect">
            <a:avLst/>
          </a:prstGeom>
          <a:noFill/>
        </p:spPr>
      </p:pic>
      <p:sp>
        <p:nvSpPr>
          <p:cNvPr id="80" name="Text Box 32"/>
          <p:cNvSpPr txBox="1">
            <a:spLocks noChangeArrowheads="1"/>
          </p:cNvSpPr>
          <p:nvPr/>
        </p:nvSpPr>
        <p:spPr bwMode="gray">
          <a:xfrm>
            <a:off x="2001838" y="263366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gray">
          <a:xfrm>
            <a:off x="2014538" y="34925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if…else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8" name="Rectangle 7" descr="Pink tissue paper"/>
          <p:cNvSpPr>
            <a:spLocks noChangeArrowheads="1"/>
          </p:cNvSpPr>
          <p:nvPr/>
        </p:nvSpPr>
        <p:spPr bwMode="auto">
          <a:xfrm>
            <a:off x="609600" y="1447800"/>
            <a:ext cx="3505200" cy="2819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200" dirty="0" smtClean="0">
                <a:solidFill>
                  <a:srgbClr val="0000CC"/>
                </a:solidFill>
              </a:rPr>
              <a:t>if (</a:t>
            </a:r>
            <a:r>
              <a:rPr lang="vi-VN" sz="2400" dirty="0" smtClean="0">
                <a:solidFill>
                  <a:srgbClr val="FF0000"/>
                </a:solidFill>
              </a:rPr>
              <a:t>expression</a:t>
            </a:r>
            <a:r>
              <a:rPr lang="en-US" sz="2400" dirty="0" smtClean="0">
                <a:solidFill>
                  <a:srgbClr val="FF0000"/>
                </a:solidFill>
              </a:rPr>
              <a:t> 1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	</a:t>
            </a:r>
            <a:r>
              <a:rPr lang="vi-VN" sz="2400" dirty="0" smtClean="0">
                <a:solidFill>
                  <a:srgbClr val="FF0000"/>
                </a:solidFill>
              </a:rPr>
              <a:t>statement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200" dirty="0" smtClean="0">
                <a:solidFill>
                  <a:srgbClr val="0000CC"/>
                </a:solidFill>
              </a:rPr>
              <a:t>;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else </a:t>
            </a:r>
            <a:r>
              <a:rPr lang="en-US" sz="2000" dirty="0">
                <a:solidFill>
                  <a:srgbClr val="0000CC"/>
                </a:solidFill>
              </a:rPr>
              <a:t>if (</a:t>
            </a:r>
            <a:r>
              <a:rPr lang="vi-VN" sz="2000" dirty="0">
                <a:solidFill>
                  <a:srgbClr val="FF0000"/>
                </a:solidFill>
              </a:rPr>
              <a:t>expression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vi-VN" sz="2000" dirty="0">
                <a:solidFill>
                  <a:srgbClr val="FF0000"/>
                </a:solidFill>
              </a:rPr>
              <a:t>statement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0000CC"/>
                </a:solidFill>
              </a:rPr>
              <a:t>;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200" dirty="0" smtClean="0">
                <a:solidFill>
                  <a:srgbClr val="0000CC"/>
                </a:solidFill>
              </a:rPr>
              <a:t>	else </a:t>
            </a:r>
            <a:r>
              <a:rPr lang="en-US" sz="2000" dirty="0">
                <a:solidFill>
                  <a:srgbClr val="0000CC"/>
                </a:solidFill>
              </a:rPr>
              <a:t>if (</a:t>
            </a:r>
            <a:r>
              <a:rPr lang="vi-VN" sz="2000" dirty="0">
                <a:solidFill>
                  <a:srgbClr val="FF0000"/>
                </a:solidFill>
              </a:rPr>
              <a:t>expression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3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smtClean="0">
                <a:solidFill>
                  <a:srgbClr val="0000CC"/>
                </a:solidFill>
              </a:rPr>
              <a:t>	</a:t>
            </a:r>
            <a:r>
              <a:rPr lang="vi-VN" sz="2000" dirty="0" smtClean="0">
                <a:solidFill>
                  <a:srgbClr val="FF0000"/>
                </a:solidFill>
              </a:rPr>
              <a:t>statement </a:t>
            </a:r>
            <a:r>
              <a:rPr lang="en-US" sz="2000" dirty="0" smtClean="0">
                <a:solidFill>
                  <a:srgbClr val="FF0000"/>
                </a:solidFill>
              </a:rPr>
              <a:t>3</a:t>
            </a:r>
            <a:r>
              <a:rPr lang="en-US" sz="2000" dirty="0" smtClean="0">
                <a:solidFill>
                  <a:srgbClr val="0000CC"/>
                </a:solidFill>
              </a:rPr>
              <a:t>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smtClean="0">
                <a:solidFill>
                  <a:srgbClr val="0000CC"/>
                </a:solidFill>
              </a:rPr>
              <a:t>…</a:t>
            </a:r>
            <a:endParaRPr lang="en-US" sz="2200" dirty="0"/>
          </a:p>
        </p:txBody>
      </p:sp>
      <p:sp>
        <p:nvSpPr>
          <p:cNvPr id="10" name="Rectangle 9" descr="Pink tissue paper"/>
          <p:cNvSpPr>
            <a:spLocks noChangeArrowheads="1"/>
          </p:cNvSpPr>
          <p:nvPr/>
        </p:nvSpPr>
        <p:spPr bwMode="auto">
          <a:xfrm>
            <a:off x="4724400" y="1447800"/>
            <a:ext cx="4038600" cy="4876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200" dirty="0" smtClean="0">
                <a:solidFill>
                  <a:srgbClr val="0000CC"/>
                </a:solidFill>
              </a:rPr>
              <a:t>if (</a:t>
            </a:r>
            <a:r>
              <a:rPr lang="vi-VN" sz="2400" dirty="0" smtClean="0">
                <a:solidFill>
                  <a:srgbClr val="FF0000"/>
                </a:solidFill>
              </a:rPr>
              <a:t>expression</a:t>
            </a:r>
            <a:r>
              <a:rPr lang="en-US" sz="2400" dirty="0" smtClean="0">
                <a:solidFill>
                  <a:srgbClr val="FF0000"/>
                </a:solidFill>
              </a:rPr>
              <a:t> 1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{</a:t>
            </a:r>
            <a:r>
              <a:rPr lang="en-US" sz="2200" dirty="0" smtClean="0">
                <a:solidFill>
                  <a:srgbClr val="0000CC"/>
                </a:solidFill>
              </a:rPr>
              <a:t>	</a:t>
            </a:r>
          </a:p>
          <a:p>
            <a:r>
              <a:rPr lang="en-US" sz="2200" dirty="0">
                <a:solidFill>
                  <a:srgbClr val="0000CC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block 1</a:t>
            </a:r>
            <a:r>
              <a:rPr lang="en-US" sz="2200" dirty="0" smtClean="0">
                <a:solidFill>
                  <a:srgbClr val="0000CC"/>
                </a:solidFill>
              </a:rPr>
              <a:t>;	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}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else </a:t>
            </a:r>
            <a:r>
              <a:rPr lang="en-US" sz="2000" dirty="0">
                <a:solidFill>
                  <a:srgbClr val="0000CC"/>
                </a:solidFill>
              </a:rPr>
              <a:t>if (</a:t>
            </a:r>
            <a:r>
              <a:rPr lang="vi-VN" sz="2000" dirty="0">
                <a:solidFill>
                  <a:srgbClr val="FF0000"/>
                </a:solidFill>
              </a:rPr>
              <a:t>expression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	{	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smtClean="0">
                <a:solidFill>
                  <a:srgbClr val="0000CC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block 2</a:t>
            </a:r>
            <a:r>
              <a:rPr lang="en-US" sz="2000" dirty="0" smtClean="0">
                <a:solidFill>
                  <a:srgbClr val="0000CC"/>
                </a:solidFill>
              </a:rPr>
              <a:t>;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	}</a:t>
            </a:r>
            <a:endParaRPr lang="en-US" sz="2000" dirty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200" dirty="0" smtClean="0">
                <a:solidFill>
                  <a:srgbClr val="0000CC"/>
                </a:solidFill>
              </a:rPr>
              <a:t>	else </a:t>
            </a:r>
            <a:r>
              <a:rPr lang="en-US" sz="2000" dirty="0">
                <a:solidFill>
                  <a:srgbClr val="0000CC"/>
                </a:solidFill>
              </a:rPr>
              <a:t>if (</a:t>
            </a:r>
            <a:r>
              <a:rPr lang="vi-VN" sz="2000" dirty="0">
                <a:solidFill>
                  <a:srgbClr val="FF0000"/>
                </a:solidFill>
              </a:rPr>
              <a:t>expression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3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smtClean="0">
                <a:solidFill>
                  <a:srgbClr val="0000CC"/>
                </a:solidFill>
              </a:rPr>
              <a:t>	</a:t>
            </a:r>
            <a:r>
              <a:rPr lang="en-US" sz="2000" dirty="0">
                <a:solidFill>
                  <a:srgbClr val="0000CC"/>
                </a:solidFill>
              </a:rPr>
              <a:t>{	</a:t>
            </a: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smtClean="0">
                <a:solidFill>
                  <a:srgbClr val="0000CC"/>
                </a:solidFill>
              </a:rPr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block 3</a:t>
            </a:r>
            <a:r>
              <a:rPr lang="en-US" sz="2000" dirty="0" smtClean="0">
                <a:solidFill>
                  <a:srgbClr val="0000CC"/>
                </a:solidFill>
              </a:rPr>
              <a:t>;</a:t>
            </a:r>
            <a:r>
              <a:rPr lang="en-US" sz="2000" dirty="0">
                <a:solidFill>
                  <a:srgbClr val="0000CC"/>
                </a:solidFill>
              </a:rPr>
              <a:t>	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		}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smtClean="0">
                <a:solidFill>
                  <a:srgbClr val="0000CC"/>
                </a:solidFill>
              </a:rPr>
              <a:t>…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Ví dụ: Viết chương trình nhập vào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vi-VN" dirty="0" smtClean="0"/>
              <a:t>số </a:t>
            </a:r>
            <a:r>
              <a:rPr lang="vi-VN" dirty="0"/>
              <a:t>nguyên </a:t>
            </a:r>
            <a:r>
              <a:rPr lang="vi-VN" dirty="0" smtClean="0"/>
              <a:t>a</a:t>
            </a:r>
            <a:r>
              <a:rPr lang="en-US" dirty="0" smtClean="0"/>
              <a:t>, b, c</a:t>
            </a:r>
            <a:r>
              <a:rPr lang="vi-VN" dirty="0" smtClean="0"/>
              <a:t>. </a:t>
            </a:r>
            <a:r>
              <a:rPr lang="vi-VN" dirty="0"/>
              <a:t>In ra màn hình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vi-VN" dirty="0" smtClean="0"/>
              <a:t>.</a:t>
            </a:r>
            <a:endParaRPr lang="en-US" dirty="0" smtClean="0"/>
          </a:p>
          <a:p>
            <a:pPr algn="just"/>
            <a:endParaRPr lang="vi-VN" dirty="0"/>
          </a:p>
          <a:p>
            <a:pPr lvl="1" algn="just"/>
            <a:endParaRPr lang="vi-VN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553200" cy="469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240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Ví dụ: Nhập điểm trung bình của học sinh, rồi xếp loại như sau: </a:t>
            </a:r>
          </a:p>
          <a:p>
            <a:pPr lvl="1">
              <a:spcBef>
                <a:spcPct val="50000"/>
              </a:spcBef>
            </a:pPr>
            <a:r>
              <a:rPr lang="en-US" dirty="0" smtClean="0">
                <a:solidFill>
                  <a:srgbClr val="0000CC"/>
                </a:solidFill>
              </a:rPr>
              <a:t>ĐTB </a:t>
            </a:r>
            <a:r>
              <a:rPr lang="en-US" dirty="0">
                <a:solidFill>
                  <a:srgbClr val="0000CC"/>
                </a:solidFill>
              </a:rPr>
              <a:t>&lt; 5.0	 		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0000CC"/>
                </a:solidFill>
                <a:sym typeface="Wingdings" pitchFamily="2" charset="2"/>
              </a:rPr>
              <a:t>kém</a:t>
            </a:r>
            <a:endParaRPr lang="en-US" dirty="0">
              <a:solidFill>
                <a:srgbClr val="0000CC"/>
              </a:solidFill>
              <a:sym typeface="Wingdings" pitchFamily="2" charset="2"/>
            </a:endParaRPr>
          </a:p>
          <a:p>
            <a:pPr lvl="1">
              <a:spcBef>
                <a:spcPct val="50000"/>
              </a:spcBef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ĐTB </a:t>
            </a:r>
            <a:r>
              <a:rPr lang="en-US" dirty="0" err="1">
                <a:solidFill>
                  <a:srgbClr val="0000CC"/>
                </a:solidFill>
                <a:sym typeface="Wingdings" pitchFamily="2" charset="2"/>
              </a:rPr>
              <a:t>từ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5 </a:t>
            </a:r>
            <a:r>
              <a:rPr lang="en-US" dirty="0" err="1">
                <a:solidFill>
                  <a:srgbClr val="0000CC"/>
                </a:solidFill>
                <a:sym typeface="Wingdings" pitchFamily="2" charset="2"/>
              </a:rPr>
              <a:t>đến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0000CC"/>
                </a:solidFill>
                <a:sym typeface="Wingdings" pitchFamily="2" charset="2"/>
              </a:rPr>
              <a:t>cận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7.0 	 </a:t>
            </a:r>
            <a:r>
              <a:rPr lang="en-US" dirty="0" err="1">
                <a:solidFill>
                  <a:srgbClr val="0000CC"/>
                </a:solidFill>
                <a:sym typeface="Wingdings" pitchFamily="2" charset="2"/>
              </a:rPr>
              <a:t>trung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0000CC"/>
                </a:solidFill>
                <a:sym typeface="Wingdings" pitchFamily="2" charset="2"/>
              </a:rPr>
              <a:t>bình</a:t>
            </a:r>
            <a:endParaRPr lang="en-US" dirty="0">
              <a:solidFill>
                <a:srgbClr val="0000CC"/>
              </a:solidFill>
              <a:sym typeface="Wingdings" pitchFamily="2" charset="2"/>
            </a:endParaRPr>
          </a:p>
          <a:p>
            <a:pPr lvl="1">
              <a:spcBef>
                <a:spcPct val="50000"/>
              </a:spcBef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ĐTB </a:t>
            </a:r>
            <a:r>
              <a:rPr lang="en-US" dirty="0" err="1">
                <a:solidFill>
                  <a:srgbClr val="0000CC"/>
                </a:solidFill>
                <a:sym typeface="Wingdings" pitchFamily="2" charset="2"/>
              </a:rPr>
              <a:t>từ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7.0 </a:t>
            </a:r>
            <a:r>
              <a:rPr lang="en-US" dirty="0" err="1">
                <a:solidFill>
                  <a:srgbClr val="0000CC"/>
                </a:solidFill>
                <a:sym typeface="Wingdings" pitchFamily="2" charset="2"/>
              </a:rPr>
              <a:t>đến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0000CC"/>
                </a:solidFill>
                <a:sym typeface="Wingdings" pitchFamily="2" charset="2"/>
              </a:rPr>
              <a:t>cận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8.0 	 </a:t>
            </a:r>
            <a:r>
              <a:rPr lang="en-US" dirty="0" err="1">
                <a:solidFill>
                  <a:srgbClr val="0000CC"/>
                </a:solidFill>
                <a:sym typeface="Wingdings" pitchFamily="2" charset="2"/>
              </a:rPr>
              <a:t>khá</a:t>
            </a:r>
            <a:endParaRPr lang="en-US" dirty="0">
              <a:solidFill>
                <a:srgbClr val="0000CC"/>
              </a:solidFill>
              <a:sym typeface="Wingdings" pitchFamily="2" charset="2"/>
            </a:endParaRPr>
          </a:p>
          <a:p>
            <a:pPr lvl="1">
              <a:spcBef>
                <a:spcPct val="50000"/>
              </a:spcBef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ĐTB </a:t>
            </a:r>
            <a:r>
              <a:rPr lang="en-US" dirty="0" err="1">
                <a:solidFill>
                  <a:srgbClr val="0000CC"/>
                </a:solidFill>
                <a:sym typeface="Wingdings" pitchFamily="2" charset="2"/>
              </a:rPr>
              <a:t>từ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8.0 </a:t>
            </a:r>
            <a:r>
              <a:rPr lang="en-US" dirty="0" err="1">
                <a:solidFill>
                  <a:srgbClr val="0000CC"/>
                </a:solidFill>
                <a:sym typeface="Wingdings" pitchFamily="2" charset="2"/>
              </a:rPr>
              <a:t>đến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0000CC"/>
                </a:solidFill>
                <a:sym typeface="Wingdings" pitchFamily="2" charset="2"/>
              </a:rPr>
              <a:t>cận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9.0	 </a:t>
            </a:r>
            <a:r>
              <a:rPr lang="en-US" dirty="0" err="1">
                <a:solidFill>
                  <a:srgbClr val="0000CC"/>
                </a:solidFill>
                <a:sym typeface="Wingdings" pitchFamily="2" charset="2"/>
              </a:rPr>
              <a:t>giỏi</a:t>
            </a:r>
            <a:endParaRPr lang="en-US" dirty="0">
              <a:solidFill>
                <a:srgbClr val="0000CC"/>
              </a:solidFill>
              <a:sym typeface="Wingdings" pitchFamily="2" charset="2"/>
            </a:endParaRPr>
          </a:p>
          <a:p>
            <a:pPr lvl="1">
              <a:spcBef>
                <a:spcPct val="50000"/>
              </a:spcBef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ĐTB 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từ</a:t>
            </a:r>
            <a:r>
              <a:rPr lang="en-US" dirty="0">
                <a:solidFill>
                  <a:srgbClr val="0000CC"/>
                </a:solidFill>
              </a:rPr>
              <a:t> 9.0 </a:t>
            </a:r>
            <a:r>
              <a:rPr lang="en-US" dirty="0" err="1">
                <a:solidFill>
                  <a:srgbClr val="0000CC"/>
                </a:solidFill>
              </a:rPr>
              <a:t>đến</a:t>
            </a:r>
            <a:r>
              <a:rPr lang="en-US" dirty="0">
                <a:solidFill>
                  <a:srgbClr val="0000CC"/>
                </a:solidFill>
              </a:rPr>
              <a:t> 10 		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0000CC"/>
                </a:solidFill>
                <a:sym typeface="Wingdings" pitchFamily="2" charset="2"/>
              </a:rPr>
              <a:t>xuất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0000CC"/>
                </a:solidFill>
                <a:sym typeface="Wingdings" pitchFamily="2" charset="2"/>
              </a:rPr>
              <a:t>sắc</a:t>
            </a:r>
            <a:endParaRPr lang="en-US" dirty="0">
              <a:solidFill>
                <a:srgbClr val="0000CC"/>
              </a:solidFill>
              <a:sym typeface="Wingdings" pitchFamily="2" charset="2"/>
            </a:endParaRPr>
          </a:p>
          <a:p>
            <a:pPr algn="just"/>
            <a:endParaRPr lang="vi-VN" dirty="0"/>
          </a:p>
          <a:p>
            <a:pPr lvl="1" algn="just"/>
            <a:endParaRPr lang="vi-VN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99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endParaRPr lang="vi-VN" dirty="0"/>
          </a:p>
          <a:p>
            <a:pPr lvl="1" algn="just"/>
            <a:endParaRPr lang="vi-VN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53526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159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560</TotalTime>
  <Words>96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OK1</vt:lpstr>
      <vt:lpstr>CÂU LỆNH IF…ELSE LỒNG NHAU</vt:lpstr>
      <vt:lpstr>Nội dung</vt:lpstr>
      <vt:lpstr>Cấu trúc if…else lồng nhau</vt:lpstr>
      <vt:lpstr>Bài tập thực hành</vt:lpstr>
      <vt:lpstr>Bài tập thực hành</vt:lpstr>
      <vt:lpstr>Bài tập thực hành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79</cp:revision>
  <dcterms:created xsi:type="dcterms:W3CDTF">2016-11-10T08:19:54Z</dcterms:created>
  <dcterms:modified xsi:type="dcterms:W3CDTF">2016-11-18T16:37:05Z</dcterms:modified>
</cp:coreProperties>
</file>