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96" r:id="rId4"/>
    <p:sldId id="308" r:id="rId5"/>
    <p:sldId id="309" r:id="rId6"/>
    <p:sldId id="305" r:id="rId7"/>
    <p:sldId id="304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B9D7"/>
    <a:srgbClr val="808080"/>
    <a:srgbClr val="969696"/>
    <a:srgbClr val="FF7F00"/>
    <a:srgbClr val="000000"/>
    <a:srgbClr val="333333"/>
    <a:srgbClr val="EC2C0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60"/>
  </p:normalViewPr>
  <p:slideViewPr>
    <p:cSldViewPr>
      <p:cViewPr varScale="1">
        <p:scale>
          <a:sx n="91" d="100"/>
          <a:sy n="91" d="100"/>
        </p:scale>
        <p:origin x="-74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0EF85-4A41-45D6-A549-9AEC42253074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F200B-8160-4A3D-ABF0-2A267F00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2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F2EDDF-53BD-43A0-BA3A-2C1DA5B1E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0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0" y="1134"/>
              </a:cxn>
              <a:cxn ang="0">
                <a:pos x="1406" y="0"/>
              </a:cxn>
              <a:cxn ang="0">
                <a:pos x="1406" y="91"/>
              </a:cxn>
              <a:cxn ang="0">
                <a:pos x="0" y="1678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0" y="2"/>
              </a:cxn>
              <a:cxn ang="0">
                <a:pos x="1124" y="1373"/>
              </a:cxn>
              <a:cxn ang="0">
                <a:pos x="1124" y="2036"/>
              </a:cxn>
              <a:cxn ang="0">
                <a:pos x="889" y="4343"/>
              </a:cxn>
              <a:cxn ang="0">
                <a:pos x="526" y="4343"/>
              </a:cxn>
              <a:cxn ang="0">
                <a:pos x="1079" y="2031"/>
              </a:cxn>
              <a:cxn ang="0">
                <a:pos x="1079" y="1383"/>
              </a:cxn>
              <a:cxn ang="0">
                <a:pos x="0" y="0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507" y="1379"/>
              </a:cxn>
              <a:cxn ang="0">
                <a:pos x="1507" y="2036"/>
              </a:cxn>
              <a:cxn ang="0">
                <a:pos x="727" y="4334"/>
              </a:cxn>
              <a:cxn ang="0">
                <a:pos x="2" y="4334"/>
              </a:cxn>
              <a:cxn ang="0">
                <a:pos x="2" y="4162"/>
              </a:cxn>
              <a:cxn ang="0">
                <a:pos x="1441" y="1936"/>
              </a:cxn>
              <a:cxn ang="0">
                <a:pos x="1441" y="1447"/>
              </a:cxn>
              <a:cxn ang="0">
                <a:pos x="8" y="434"/>
              </a:cxn>
              <a:cxn ang="0">
                <a:pos x="0" y="6"/>
              </a:cxn>
              <a:cxn ang="0">
                <a:pos x="181" y="0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/>
            <a:ahLst/>
            <a:cxnLst>
              <a:cxn ang="0">
                <a:pos x="1904" y="0"/>
              </a:cxn>
              <a:cxn ang="0">
                <a:pos x="1178" y="0"/>
              </a:cxn>
              <a:cxn ang="0">
                <a:pos x="0" y="1342"/>
              </a:cxn>
              <a:cxn ang="0">
                <a:pos x="0" y="1950"/>
              </a:cxn>
              <a:cxn ang="0">
                <a:pos x="498" y="4354"/>
              </a:cxn>
              <a:cxn ang="0">
                <a:pos x="1088" y="4354"/>
              </a:cxn>
              <a:cxn ang="0">
                <a:pos x="44" y="1985"/>
              </a:cxn>
              <a:cxn ang="0">
                <a:pos x="44" y="1361"/>
              </a:cxn>
              <a:cxn ang="0">
                <a:pos x="1904" y="0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/>
            <a:ahLst/>
            <a:cxnLst>
              <a:cxn ang="0">
                <a:pos x="1708" y="1"/>
              </a:cxn>
              <a:cxn ang="0">
                <a:pos x="1379" y="0"/>
              </a:cxn>
              <a:cxn ang="0">
                <a:pos x="0" y="1189"/>
              </a:cxn>
              <a:cxn ang="0">
                <a:pos x="1708" y="1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/>
            <a:ahLst/>
            <a:cxnLst>
              <a:cxn ang="0">
                <a:pos x="3665" y="0"/>
              </a:cxn>
              <a:cxn ang="0">
                <a:pos x="2122" y="0"/>
              </a:cxn>
              <a:cxn ang="0">
                <a:pos x="0" y="1339"/>
              </a:cxn>
              <a:cxn ang="0">
                <a:pos x="0" y="1950"/>
              </a:cxn>
              <a:cxn ang="0">
                <a:pos x="1215" y="4354"/>
              </a:cxn>
              <a:cxn ang="0">
                <a:pos x="1941" y="4354"/>
              </a:cxn>
              <a:cxn ang="0">
                <a:pos x="72" y="1877"/>
              </a:cxn>
              <a:cxn ang="0">
                <a:pos x="72" y="1361"/>
              </a:cxn>
              <a:cxn ang="0">
                <a:pos x="3846" y="0"/>
              </a:cxn>
              <a:cxn ang="0">
                <a:pos x="2122" y="0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5" y="1197"/>
              </a:cxn>
              <a:cxn ang="0">
                <a:pos x="1415" y="1862"/>
              </a:cxn>
              <a:cxn ang="0">
                <a:pos x="0" y="3770"/>
              </a:cxn>
              <a:cxn ang="0">
                <a:pos x="0" y="3272"/>
              </a:cxn>
              <a:cxn ang="0">
                <a:pos x="1376" y="1801"/>
              </a:cxn>
              <a:cxn ang="0">
                <a:pos x="1376" y="1272"/>
              </a:cxn>
              <a:cxn ang="0">
                <a:pos x="6" y="962"/>
              </a:cxn>
              <a:cxn ang="0">
                <a:pos x="0" y="0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/>
            <a:ahLst/>
            <a:cxnLst>
              <a:cxn ang="0">
                <a:pos x="4115" y="0"/>
              </a:cxn>
              <a:cxn ang="0">
                <a:pos x="4120" y="500"/>
              </a:cxn>
              <a:cxn ang="0">
                <a:pos x="61" y="1059"/>
              </a:cxn>
              <a:cxn ang="0">
                <a:pos x="61" y="1466"/>
              </a:cxn>
              <a:cxn ang="0">
                <a:pos x="2419" y="3915"/>
              </a:cxn>
              <a:cxn ang="0">
                <a:pos x="1830" y="3915"/>
              </a:cxn>
              <a:cxn ang="0">
                <a:pos x="0" y="1449"/>
              </a:cxn>
              <a:cxn ang="0">
                <a:pos x="0" y="967"/>
              </a:cxn>
              <a:cxn ang="0">
                <a:pos x="4115" y="0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/>
            <a:ahLst/>
            <a:cxnLst>
              <a:cxn ang="0">
                <a:pos x="4131" y="0"/>
              </a:cxn>
              <a:cxn ang="0">
                <a:pos x="4126" y="494"/>
              </a:cxn>
              <a:cxn ang="0">
                <a:pos x="55" y="1404"/>
              </a:cxn>
              <a:cxn ang="0">
                <a:pos x="55" y="1853"/>
              </a:cxn>
              <a:cxn ang="0">
                <a:pos x="3156" y="4348"/>
              </a:cxn>
              <a:cxn ang="0">
                <a:pos x="2067" y="4348"/>
              </a:cxn>
              <a:cxn ang="0">
                <a:pos x="0" y="1882"/>
              </a:cxn>
              <a:cxn ang="0">
                <a:pos x="0" y="1355"/>
              </a:cxn>
              <a:cxn ang="0">
                <a:pos x="3615" y="0"/>
              </a:cxn>
              <a:cxn ang="0">
                <a:pos x="4131" y="0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2858" y="0"/>
              </a:cxn>
              <a:cxn ang="0">
                <a:pos x="3629" y="0"/>
              </a:cxn>
              <a:cxn ang="0">
                <a:pos x="0" y="1315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2" y="2495"/>
              </a:cxn>
              <a:cxn ang="0">
                <a:pos x="1814" y="2495"/>
              </a:cxn>
              <a:cxn ang="0">
                <a:pos x="0" y="0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/>
            <a:ahLst/>
            <a:cxnLst>
              <a:cxn ang="0">
                <a:pos x="1425" y="1206"/>
              </a:cxn>
              <a:cxn ang="0">
                <a:pos x="0" y="0"/>
              </a:cxn>
              <a:cxn ang="0">
                <a:pos x="0" y="186"/>
              </a:cxn>
              <a:cxn ang="0">
                <a:pos x="1425" y="1206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/>
            <a:ahLst/>
            <a:cxnLst>
              <a:cxn ang="0">
                <a:pos x="0" y="2248"/>
              </a:cxn>
              <a:cxn ang="0">
                <a:pos x="1466" y="0"/>
              </a:cxn>
              <a:cxn ang="0">
                <a:pos x="194" y="2370"/>
              </a:cxn>
              <a:cxn ang="0">
                <a:pos x="4" y="2364"/>
              </a:cxn>
              <a:cxn ang="0">
                <a:pos x="0" y="2248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643"/>
              </a:cxn>
              <a:cxn ang="0">
                <a:pos x="1410" y="564"/>
              </a:cxn>
              <a:cxn ang="0">
                <a:pos x="1410" y="1049"/>
              </a:cxn>
              <a:cxn ang="0">
                <a:pos x="0" y="2852"/>
              </a:cxn>
              <a:cxn ang="0">
                <a:pos x="0" y="3317"/>
              </a:cxn>
              <a:cxn ang="0">
                <a:pos x="1460" y="1062"/>
              </a:cxn>
              <a:cxn ang="0">
                <a:pos x="1460" y="505"/>
              </a:cxn>
              <a:cxn ang="0">
                <a:pos x="6" y="0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32" name="Group 36"/>
          <p:cNvGrpSpPr>
            <a:grpSpLocks/>
          </p:cNvGrpSpPr>
          <p:nvPr userDrawn="1"/>
        </p:nvGrpSpPr>
        <p:grpSpPr bwMode="auto">
          <a:xfrm>
            <a:off x="0" y="0"/>
            <a:ext cx="9153525" cy="6886575"/>
            <a:chOff x="0" y="0"/>
            <a:chExt cx="5760" cy="4326"/>
          </a:xfrm>
        </p:grpSpPr>
        <p:pic>
          <p:nvPicPr>
            <p:cNvPr id="4131" name="Picture 35" descr="11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</p:spPr>
        </p:pic>
        <p:sp>
          <p:nvSpPr>
            <p:cNvPr id="4123" name="Rectangle 27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076575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37550" y="6550025"/>
            <a:ext cx="577850" cy="30797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24B4B975-FFD3-492F-80D6-2F8E30D6D4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76200"/>
            <a:ext cx="8326437" cy="630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8288" y="6593392"/>
            <a:ext cx="505760" cy="3048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B8312829-49E3-4E17-B3A1-69417714C4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60" y="6583878"/>
            <a:ext cx="40864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4453330E-6C32-4BFE-8810-01D51B7355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4440" y="6576950"/>
            <a:ext cx="42956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7B6DCF0-D2CB-4FE5-BA28-8D3CBF35D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416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02CAFE-1915-4C47-8B69-5B6D3A95C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79F10D-A928-4C9A-BDF9-033C4E4BA2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312" y="0"/>
              </a:cxn>
              <a:cxn ang="0">
                <a:pos x="528" y="444"/>
              </a:cxn>
              <a:cxn ang="0">
                <a:pos x="696" y="960"/>
              </a:cxn>
              <a:cxn ang="0">
                <a:pos x="426" y="4314"/>
              </a:cxn>
              <a:cxn ang="0">
                <a:pos x="108" y="4314"/>
              </a:cxn>
              <a:cxn ang="0">
                <a:pos x="648" y="960"/>
              </a:cxn>
              <a:cxn ang="0">
                <a:pos x="456" y="432"/>
              </a:cxn>
              <a:cxn ang="0">
                <a:pos x="0" y="0"/>
              </a:cxn>
              <a:cxn ang="0">
                <a:pos x="312" y="0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0"/>
              </a:cxn>
              <a:cxn ang="0">
                <a:pos x="4590" y="450"/>
              </a:cxn>
              <a:cxn ang="0">
                <a:pos x="4752" y="972"/>
              </a:cxn>
              <a:cxn ang="0">
                <a:pos x="3600" y="4320"/>
              </a:cxn>
              <a:cxn ang="0">
                <a:pos x="3312" y="4320"/>
              </a:cxn>
              <a:cxn ang="0">
                <a:pos x="4712" y="994"/>
              </a:cxn>
              <a:cxn ang="0">
                <a:pos x="4518" y="524"/>
              </a:cxn>
              <a:cxn ang="0">
                <a:pos x="0" y="0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384" y="3276"/>
              </a:cxn>
              <a:cxn ang="0">
                <a:pos x="1884" y="0"/>
              </a:cxn>
              <a:cxn ang="0">
                <a:pos x="0" y="3276"/>
              </a:cxn>
              <a:cxn ang="0">
                <a:pos x="384" y="3276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82" y="475"/>
              </a:cxn>
              <a:cxn ang="0">
                <a:pos x="3210" y="936"/>
              </a:cxn>
              <a:cxn ang="0">
                <a:pos x="1728" y="4320"/>
              </a:cxn>
              <a:cxn ang="0">
                <a:pos x="1872" y="4320"/>
              </a:cxn>
              <a:cxn ang="0">
                <a:pos x="3258" y="912"/>
              </a:cxn>
              <a:cxn ang="0">
                <a:pos x="3120" y="432"/>
              </a:cxn>
              <a:cxn ang="0">
                <a:pos x="1296" y="0"/>
              </a:cxn>
              <a:cxn ang="0">
                <a:pos x="0" y="0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96"/>
              </a:cxn>
              <a:cxn ang="0">
                <a:pos x="354" y="690"/>
              </a:cxn>
              <a:cxn ang="0">
                <a:pos x="480" y="720"/>
              </a:cxn>
              <a:cxn ang="0">
                <a:pos x="480" y="576"/>
              </a:cxn>
              <a:cxn ang="0">
                <a:pos x="48" y="96"/>
              </a:cxn>
              <a:cxn ang="0">
                <a:pos x="89" y="0"/>
              </a:cxn>
              <a:cxn ang="0">
                <a:pos x="48" y="0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0"/>
              </a:cxn>
              <a:cxn ang="0">
                <a:pos x="336" y="240"/>
              </a:cxn>
              <a:cxn ang="0">
                <a:pos x="336" y="336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0"/>
                </a:cxn>
                <a:cxn ang="0">
                  <a:pos x="1854" y="402"/>
                </a:cxn>
                <a:cxn ang="0">
                  <a:pos x="2058" y="972"/>
                </a:cxn>
                <a:cxn ang="0">
                  <a:pos x="1296" y="4320"/>
                </a:cxn>
                <a:cxn ang="0">
                  <a:pos x="720" y="4320"/>
                </a:cxn>
                <a:cxn ang="0">
                  <a:pos x="1920" y="912"/>
                </a:cxn>
                <a:cxn ang="0">
                  <a:pos x="1776" y="432"/>
                </a:cxn>
                <a:cxn ang="0">
                  <a:pos x="0" y="0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/>
              <a:ahLst/>
              <a:cxnLst>
                <a:cxn ang="0">
                  <a:pos x="0" y="3264"/>
                </a:cxn>
                <a:cxn ang="0">
                  <a:pos x="1152" y="0"/>
                </a:cxn>
                <a:cxn ang="0">
                  <a:pos x="96" y="3264"/>
                </a:cxn>
                <a:cxn ang="0">
                  <a:pos x="0" y="3264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 userDrawn="1"/>
        </p:nvGrpSpPr>
        <p:grpSpPr bwMode="auto">
          <a:xfrm>
            <a:off x="142875" y="685800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gray">
          <a:xfrm>
            <a:off x="261939" y="218570"/>
            <a:ext cx="371475" cy="3714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65163" y="76200"/>
            <a:ext cx="80978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803872"/>
            <a:ext cx="8572500" cy="574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0" r:id="rId6"/>
  </p:sldLayoutIdLst>
  <p:transition/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152775"/>
            <a:ext cx="6172200" cy="8858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CÂU LỆNH SWITCH … CASE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28194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17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67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grpSp>
        <p:nvGrpSpPr>
          <p:cNvPr id="59" name="Group 2"/>
          <p:cNvGrpSpPr>
            <a:grpSpLocks/>
          </p:cNvGrpSpPr>
          <p:nvPr/>
        </p:nvGrpSpPr>
        <p:grpSpPr bwMode="auto">
          <a:xfrm>
            <a:off x="1876425" y="3405187"/>
            <a:ext cx="5311775" cy="688975"/>
            <a:chOff x="720" y="1392"/>
            <a:chExt cx="4058" cy="480"/>
          </a:xfrm>
        </p:grpSpPr>
        <p:sp>
          <p:nvSpPr>
            <p:cNvPr id="60" name="AutoShape 3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1" name="Group 4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2" name="AutoShape 5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AutoShape 6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9" name="Group 17"/>
          <p:cNvGrpSpPr>
            <a:grpSpLocks/>
          </p:cNvGrpSpPr>
          <p:nvPr/>
        </p:nvGrpSpPr>
        <p:grpSpPr bwMode="auto">
          <a:xfrm>
            <a:off x="1876425" y="2541587"/>
            <a:ext cx="5311775" cy="688975"/>
            <a:chOff x="720" y="1392"/>
            <a:chExt cx="4058" cy="480"/>
          </a:xfrm>
        </p:grpSpPr>
        <p:sp>
          <p:nvSpPr>
            <p:cNvPr id="70" name="AutoShape 18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1" name="Group 1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2" name="AutoShape 20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AutoShape 21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4" name="Text Box 22"/>
          <p:cNvSpPr txBox="1">
            <a:spLocks noChangeArrowheads="1"/>
          </p:cNvSpPr>
          <p:nvPr/>
        </p:nvSpPr>
        <p:spPr bwMode="black">
          <a:xfrm>
            <a:off x="2343150" y="2655887"/>
            <a:ext cx="4495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Cấu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trúc</a:t>
            </a:r>
            <a:r>
              <a:rPr lang="en-US" sz="2400" b="1" dirty="0" smtClean="0">
                <a:solidFill>
                  <a:srgbClr val="FFFFFF"/>
                </a:solidFill>
              </a:rPr>
              <a:t> switch…case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75" name="Text Box 23"/>
          <p:cNvSpPr txBox="1">
            <a:spLocks noChangeArrowheads="1"/>
          </p:cNvSpPr>
          <p:nvPr/>
        </p:nvSpPr>
        <p:spPr bwMode="black">
          <a:xfrm>
            <a:off x="2354263" y="3513137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Bài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tập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thực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hành</a:t>
            </a:r>
            <a:endParaRPr lang="en-US" sz="2400" b="1" dirty="0">
              <a:solidFill>
                <a:srgbClr val="FFFFFF"/>
              </a:solidFill>
            </a:endParaRPr>
          </a:p>
        </p:txBody>
      </p:sp>
      <p:pic>
        <p:nvPicPr>
          <p:cNvPr id="78" name="Picture 29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92275" y="3394075"/>
            <a:ext cx="792163" cy="949325"/>
          </a:xfrm>
          <a:prstGeom prst="rect">
            <a:avLst/>
          </a:prstGeom>
          <a:noFill/>
        </p:spPr>
      </p:pic>
      <p:pic>
        <p:nvPicPr>
          <p:cNvPr id="79" name="Picture 30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81163" y="2536825"/>
            <a:ext cx="792162" cy="949325"/>
          </a:xfrm>
          <a:prstGeom prst="rect">
            <a:avLst/>
          </a:prstGeom>
          <a:noFill/>
        </p:spPr>
      </p:pic>
      <p:sp>
        <p:nvSpPr>
          <p:cNvPr id="80" name="Text Box 32"/>
          <p:cNvSpPr txBox="1">
            <a:spLocks noChangeArrowheads="1"/>
          </p:cNvSpPr>
          <p:nvPr/>
        </p:nvSpPr>
        <p:spPr bwMode="gray">
          <a:xfrm>
            <a:off x="2001838" y="2633662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1</a:t>
            </a:r>
          </a:p>
        </p:txBody>
      </p:sp>
      <p:sp>
        <p:nvSpPr>
          <p:cNvPr id="81" name="Text Box 33"/>
          <p:cNvSpPr txBox="1">
            <a:spLocks noChangeArrowheads="1"/>
          </p:cNvSpPr>
          <p:nvPr/>
        </p:nvSpPr>
        <p:spPr bwMode="gray">
          <a:xfrm>
            <a:off x="2014538" y="34925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switch…case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vi-VN" dirty="0"/>
              <a:t>Cấu </a:t>
            </a:r>
            <a:r>
              <a:rPr lang="vi-VN" dirty="0" smtClean="0"/>
              <a:t>trúc </a:t>
            </a:r>
            <a:r>
              <a:rPr lang="vi-VN" dirty="0"/>
              <a:t>switch là một cấu trúc lựa chọn có nhiều nhánh, được sử dụng khi có nhiều lựa chọn.</a:t>
            </a:r>
          </a:p>
          <a:p>
            <a:pPr algn="just"/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10" name="Rectangle 9" descr="Pink tissue paper"/>
          <p:cNvSpPr>
            <a:spLocks noChangeArrowheads="1"/>
          </p:cNvSpPr>
          <p:nvPr/>
        </p:nvSpPr>
        <p:spPr bwMode="auto">
          <a:xfrm>
            <a:off x="838200" y="2438400"/>
            <a:ext cx="6553200" cy="2971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2200" dirty="0" smtClean="0">
                <a:solidFill>
                  <a:srgbClr val="0000CC"/>
                </a:solidFill>
              </a:rPr>
              <a:t>switch (</a:t>
            </a:r>
            <a:r>
              <a:rPr lang="vi-VN" sz="2400" dirty="0" smtClean="0">
                <a:solidFill>
                  <a:srgbClr val="FF0000"/>
                </a:solidFill>
              </a:rPr>
              <a:t>expression</a:t>
            </a:r>
            <a:r>
              <a:rPr lang="en-US" sz="2200" dirty="0" smtClean="0">
                <a:solidFill>
                  <a:srgbClr val="0000CC"/>
                </a:solidFill>
              </a:rPr>
              <a:t>)</a:t>
            </a:r>
          </a:p>
          <a:p>
            <a:r>
              <a:rPr lang="en-US" sz="2200" dirty="0">
                <a:solidFill>
                  <a:srgbClr val="0000CC"/>
                </a:solidFill>
              </a:rPr>
              <a:t>{</a:t>
            </a:r>
            <a:r>
              <a:rPr lang="en-US" sz="2200" dirty="0" smtClean="0">
                <a:solidFill>
                  <a:srgbClr val="0000CC"/>
                </a:solidFill>
              </a:rPr>
              <a:t>	</a:t>
            </a:r>
          </a:p>
          <a:p>
            <a:r>
              <a:rPr lang="en-US" sz="2200" dirty="0">
                <a:solidFill>
                  <a:srgbClr val="0000CC"/>
                </a:solidFill>
              </a:rPr>
              <a:t>	</a:t>
            </a:r>
            <a:r>
              <a:rPr lang="en-US" sz="2200" dirty="0" smtClean="0">
                <a:solidFill>
                  <a:srgbClr val="0000CC"/>
                </a:solidFill>
              </a:rPr>
              <a:t>case value1: </a:t>
            </a:r>
            <a:r>
              <a:rPr lang="en-US" sz="2400" dirty="0" smtClean="0">
                <a:solidFill>
                  <a:srgbClr val="FF0000"/>
                </a:solidFill>
              </a:rPr>
              <a:t>statement 1</a:t>
            </a:r>
            <a:r>
              <a:rPr lang="en-US" sz="2200" dirty="0" smtClean="0">
                <a:solidFill>
                  <a:srgbClr val="0000CC"/>
                </a:solidFill>
              </a:rPr>
              <a:t>; break;</a:t>
            </a:r>
          </a:p>
          <a:p>
            <a:r>
              <a:rPr lang="en-US" sz="2200" dirty="0">
                <a:solidFill>
                  <a:srgbClr val="0000CC"/>
                </a:solidFill>
              </a:rPr>
              <a:t>	</a:t>
            </a:r>
            <a:r>
              <a:rPr lang="en-US" sz="2200" dirty="0" smtClean="0">
                <a:solidFill>
                  <a:srgbClr val="0000CC"/>
                </a:solidFill>
              </a:rPr>
              <a:t>…</a:t>
            </a:r>
          </a:p>
          <a:p>
            <a:r>
              <a:rPr lang="en-US" sz="2200" dirty="0">
                <a:solidFill>
                  <a:srgbClr val="0000CC"/>
                </a:solidFill>
              </a:rPr>
              <a:t>	case </a:t>
            </a:r>
            <a:r>
              <a:rPr lang="en-US" sz="2200" dirty="0" smtClean="0">
                <a:solidFill>
                  <a:srgbClr val="0000CC"/>
                </a:solidFill>
              </a:rPr>
              <a:t>value n: </a:t>
            </a:r>
            <a:r>
              <a:rPr lang="en-US" sz="2400" dirty="0">
                <a:solidFill>
                  <a:srgbClr val="FF0000"/>
                </a:solidFill>
              </a:rPr>
              <a:t>statement </a:t>
            </a:r>
            <a:r>
              <a:rPr lang="en-US" sz="2400" dirty="0" smtClean="0">
                <a:solidFill>
                  <a:srgbClr val="FF0000"/>
                </a:solidFill>
              </a:rPr>
              <a:t>n</a:t>
            </a:r>
            <a:r>
              <a:rPr lang="en-US" sz="2200" dirty="0" smtClean="0">
                <a:solidFill>
                  <a:srgbClr val="0000CC"/>
                </a:solidFill>
              </a:rPr>
              <a:t>; </a:t>
            </a:r>
            <a:r>
              <a:rPr lang="en-US" sz="2200" dirty="0">
                <a:solidFill>
                  <a:srgbClr val="0000CC"/>
                </a:solidFill>
              </a:rPr>
              <a:t>break;</a:t>
            </a:r>
          </a:p>
          <a:p>
            <a:r>
              <a:rPr lang="en-US" sz="2200" dirty="0">
                <a:solidFill>
                  <a:srgbClr val="0000CC"/>
                </a:solidFill>
              </a:rPr>
              <a:t>	</a:t>
            </a:r>
            <a:r>
              <a:rPr lang="en-US" sz="2200" dirty="0">
                <a:solidFill>
                  <a:srgbClr val="FF0000"/>
                </a:solidFill>
              </a:rPr>
              <a:t>[default : statement;] </a:t>
            </a:r>
          </a:p>
          <a:p>
            <a:endParaRPr lang="en-US" sz="2200" dirty="0" smtClean="0">
              <a:solidFill>
                <a:srgbClr val="0000CC"/>
              </a:solidFill>
            </a:endParaRPr>
          </a:p>
          <a:p>
            <a:r>
              <a:rPr lang="en-US" sz="2200" dirty="0" smtClean="0">
                <a:solidFill>
                  <a:srgbClr val="0000CC"/>
                </a:solidFill>
              </a:rPr>
              <a:t>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530038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switch…case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: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1026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966236"/>
            <a:ext cx="5486400" cy="571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4589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switch…case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vi-VN" dirty="0" smtClean="0">
                <a:solidFill>
                  <a:srgbClr val="FF0000"/>
                </a:solidFill>
              </a:rPr>
              <a:t>Expression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vi-VN" dirty="0" smtClean="0"/>
              <a:t>(</a:t>
            </a:r>
            <a:r>
              <a:rPr lang="vi-VN" dirty="0"/>
              <a:t>biểu thức) phải có </a:t>
            </a:r>
            <a:r>
              <a:rPr lang="vi-VN" dirty="0">
                <a:solidFill>
                  <a:srgbClr val="0070C0"/>
                </a:solidFill>
              </a:rPr>
              <a:t>kết quả là trị nguyên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De</a:t>
            </a:r>
            <a:r>
              <a:rPr lang="vi-VN" dirty="0" smtClean="0">
                <a:solidFill>
                  <a:srgbClr val="FF0000"/>
                </a:solidFill>
              </a:rPr>
              <a:t>fault</a:t>
            </a:r>
            <a:r>
              <a:rPr lang="vi-VN" dirty="0" smtClean="0"/>
              <a:t> </a:t>
            </a:r>
            <a:r>
              <a:rPr lang="vi-VN" dirty="0"/>
              <a:t>là thành phần </a:t>
            </a:r>
            <a:r>
              <a:rPr lang="vi-VN" dirty="0">
                <a:solidFill>
                  <a:srgbClr val="0070C0"/>
                </a:solidFill>
              </a:rPr>
              <a:t>không bắt buộc</a:t>
            </a:r>
            <a:r>
              <a:rPr lang="vi-VN" dirty="0" smtClean="0">
                <a:solidFill>
                  <a:srgbClr val="0070C0"/>
                </a:solidFill>
              </a:rPr>
              <a:t>.</a:t>
            </a:r>
            <a:endParaRPr lang="en-US" dirty="0" smtClean="0">
              <a:solidFill>
                <a:srgbClr val="0070C0"/>
              </a:solidFill>
            </a:endParaRPr>
          </a:p>
          <a:p>
            <a:pPr algn="just"/>
            <a:r>
              <a:rPr lang="vi-VN" dirty="0"/>
              <a:t>Các giá trị sau </a:t>
            </a:r>
            <a:r>
              <a:rPr lang="vi-VN" dirty="0">
                <a:solidFill>
                  <a:srgbClr val="FF0000"/>
                </a:solidFill>
              </a:rPr>
              <a:t>case</a:t>
            </a:r>
            <a:r>
              <a:rPr lang="vi-VN" dirty="0"/>
              <a:t> phải là hằng nguyên. </a:t>
            </a:r>
          </a:p>
          <a:p>
            <a:pPr algn="just"/>
            <a:r>
              <a:rPr lang="vi-VN" dirty="0" smtClean="0"/>
              <a:t>Khi </a:t>
            </a:r>
            <a:r>
              <a:rPr lang="vi-VN" dirty="0">
                <a:solidFill>
                  <a:srgbClr val="FF0000"/>
                </a:solidFill>
              </a:rPr>
              <a:t>expression </a:t>
            </a:r>
            <a:r>
              <a:rPr lang="vi-VN" dirty="0" smtClean="0"/>
              <a:t>không </a:t>
            </a:r>
            <a:r>
              <a:rPr lang="vi-VN" dirty="0"/>
              <a:t>thoả điều kiện nào thì sẽ nhảy tới câu lệnh có nhãn </a:t>
            </a:r>
            <a:r>
              <a:rPr lang="vi-VN" dirty="0">
                <a:solidFill>
                  <a:srgbClr val="FF0000"/>
                </a:solidFill>
              </a:rPr>
              <a:t>default</a:t>
            </a:r>
            <a:r>
              <a:rPr lang="vi-VN" dirty="0"/>
              <a:t>, nếu không có </a:t>
            </a:r>
            <a:r>
              <a:rPr lang="vi-VN" dirty="0">
                <a:solidFill>
                  <a:srgbClr val="FF0000"/>
                </a:solidFill>
              </a:rPr>
              <a:t>default</a:t>
            </a:r>
            <a:r>
              <a:rPr lang="vi-VN" dirty="0"/>
              <a:t> thì sẽ thoát ra khỏi </a:t>
            </a:r>
            <a:r>
              <a:rPr lang="vi-VN" dirty="0">
                <a:solidFill>
                  <a:srgbClr val="FF0000"/>
                </a:solidFill>
              </a:rPr>
              <a:t>switch</a:t>
            </a:r>
            <a:r>
              <a:rPr lang="vi-VN" dirty="0"/>
              <a:t>.</a:t>
            </a:r>
          </a:p>
          <a:p>
            <a:pPr algn="just"/>
            <a:r>
              <a:rPr lang="vi-VN" dirty="0" smtClean="0"/>
              <a:t>Khi </a:t>
            </a:r>
            <a:r>
              <a:rPr lang="vi-VN" dirty="0"/>
              <a:t>gặp câu lệnh </a:t>
            </a:r>
            <a:r>
              <a:rPr lang="vi-VN" dirty="0">
                <a:solidFill>
                  <a:srgbClr val="FF0000"/>
                </a:solidFill>
              </a:rPr>
              <a:t>break</a:t>
            </a:r>
            <a:r>
              <a:rPr lang="vi-VN" dirty="0"/>
              <a:t> thì sẽ thoát ra khỏi thân </a:t>
            </a:r>
            <a:r>
              <a:rPr lang="vi-VN" dirty="0">
                <a:solidFill>
                  <a:srgbClr val="FF0000"/>
                </a:solidFill>
              </a:rPr>
              <a:t>switch</a:t>
            </a:r>
            <a:r>
              <a:rPr lang="vi-VN" dirty="0"/>
              <a:t>.</a:t>
            </a:r>
          </a:p>
        </p:txBody>
      </p:sp>
      <p:sp>
        <p:nvSpPr>
          <p:cNvPr id="4" name="Rectangle 3" descr="Pink tissue paper"/>
          <p:cNvSpPr>
            <a:spLocks noChangeArrowheads="1"/>
          </p:cNvSpPr>
          <p:nvPr/>
        </p:nvSpPr>
        <p:spPr bwMode="auto">
          <a:xfrm>
            <a:off x="4018643" y="4038600"/>
            <a:ext cx="4495800" cy="2362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dirty="0" smtClean="0">
                <a:solidFill>
                  <a:srgbClr val="0000CC"/>
                </a:solidFill>
              </a:rPr>
              <a:t>switch (</a:t>
            </a:r>
            <a:r>
              <a:rPr lang="vi-VN" dirty="0" smtClean="0">
                <a:solidFill>
                  <a:srgbClr val="FF0000"/>
                </a:solidFill>
              </a:rPr>
              <a:t>expression</a:t>
            </a:r>
            <a:r>
              <a:rPr lang="en-US" dirty="0" smtClean="0">
                <a:solidFill>
                  <a:srgbClr val="0000CC"/>
                </a:solidFill>
              </a:rPr>
              <a:t>)</a:t>
            </a:r>
          </a:p>
          <a:p>
            <a:r>
              <a:rPr lang="en-US" dirty="0">
                <a:solidFill>
                  <a:srgbClr val="0000CC"/>
                </a:solidFill>
              </a:rPr>
              <a:t>{</a:t>
            </a:r>
            <a:r>
              <a:rPr lang="en-US" dirty="0" smtClean="0">
                <a:solidFill>
                  <a:srgbClr val="0000CC"/>
                </a:solidFill>
              </a:rPr>
              <a:t>	</a:t>
            </a:r>
          </a:p>
          <a:p>
            <a:r>
              <a:rPr lang="en-US" dirty="0">
                <a:solidFill>
                  <a:srgbClr val="0000CC"/>
                </a:solidFill>
              </a:rPr>
              <a:t>	</a:t>
            </a:r>
            <a:r>
              <a:rPr lang="en-US" dirty="0" smtClean="0">
                <a:solidFill>
                  <a:srgbClr val="0000CC"/>
                </a:solidFill>
              </a:rPr>
              <a:t>case value1: </a:t>
            </a:r>
            <a:r>
              <a:rPr lang="en-US" dirty="0" smtClean="0">
                <a:solidFill>
                  <a:srgbClr val="FF0000"/>
                </a:solidFill>
              </a:rPr>
              <a:t>statement 1</a:t>
            </a:r>
            <a:r>
              <a:rPr lang="en-US" dirty="0" smtClean="0">
                <a:solidFill>
                  <a:srgbClr val="0000CC"/>
                </a:solidFill>
              </a:rPr>
              <a:t>; break;</a:t>
            </a:r>
          </a:p>
          <a:p>
            <a:r>
              <a:rPr lang="en-US" dirty="0">
                <a:solidFill>
                  <a:srgbClr val="0000CC"/>
                </a:solidFill>
              </a:rPr>
              <a:t>	</a:t>
            </a:r>
            <a:r>
              <a:rPr lang="en-US" dirty="0" smtClean="0">
                <a:solidFill>
                  <a:srgbClr val="0000CC"/>
                </a:solidFill>
              </a:rPr>
              <a:t>…</a:t>
            </a:r>
          </a:p>
          <a:p>
            <a:r>
              <a:rPr lang="en-US" dirty="0">
                <a:solidFill>
                  <a:srgbClr val="0000CC"/>
                </a:solidFill>
              </a:rPr>
              <a:t>	case </a:t>
            </a:r>
            <a:r>
              <a:rPr lang="en-US" dirty="0" smtClean="0">
                <a:solidFill>
                  <a:srgbClr val="0000CC"/>
                </a:solidFill>
              </a:rPr>
              <a:t>value n: </a:t>
            </a:r>
            <a:r>
              <a:rPr lang="en-US" dirty="0">
                <a:solidFill>
                  <a:srgbClr val="FF0000"/>
                </a:solidFill>
              </a:rPr>
              <a:t>statement 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0000CC"/>
                </a:solidFill>
              </a:rPr>
              <a:t>; </a:t>
            </a:r>
            <a:r>
              <a:rPr lang="en-US" dirty="0">
                <a:solidFill>
                  <a:srgbClr val="0000CC"/>
                </a:solidFill>
              </a:rPr>
              <a:t>break;</a:t>
            </a:r>
          </a:p>
          <a:p>
            <a:r>
              <a:rPr lang="en-US" dirty="0">
                <a:solidFill>
                  <a:srgbClr val="0000CC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[default : statement;] </a:t>
            </a:r>
          </a:p>
          <a:p>
            <a:endParaRPr lang="en-US" dirty="0" smtClean="0">
              <a:solidFill>
                <a:srgbClr val="0000CC"/>
              </a:solidFill>
            </a:endParaRPr>
          </a:p>
          <a:p>
            <a:r>
              <a:rPr lang="en-US" dirty="0" smtClean="0">
                <a:solidFill>
                  <a:srgbClr val="0000CC"/>
                </a:solidFill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7562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vi-VN" dirty="0"/>
              <a:t>Ví dụ: nhập vào một số nguyên, kiểm tra xem đó là thứ mấy trong tuần.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847850"/>
            <a:ext cx="8233670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82405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52800"/>
            <a:ext cx="266251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0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K1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576TGp_report_light.potx" id="{C8DDBDDC-8998-4E3F-9E4D-3D82DF4B4CED}" vid="{C64A7254-B87B-4511-A5A4-0D81C86FF10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OK1</Template>
  <TotalTime>592</TotalTime>
  <Words>160</Words>
  <Application>Microsoft Office PowerPoint</Application>
  <PresentationFormat>On-screen Show (4:3)</PresentationFormat>
  <Paragraphs>46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OK1</vt:lpstr>
      <vt:lpstr>CÂU LỆNH SWITCH … CASE</vt:lpstr>
      <vt:lpstr>Nội dung</vt:lpstr>
      <vt:lpstr>Cấu trúc switch…case</vt:lpstr>
      <vt:lpstr>Cấu trúc switch…case</vt:lpstr>
      <vt:lpstr>Cấu trúc switch…case</vt:lpstr>
      <vt:lpstr>Bài tập thực hành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dtdat</dc:creator>
  <cp:lastModifiedBy>dtdat</cp:lastModifiedBy>
  <cp:revision>84</cp:revision>
  <dcterms:created xsi:type="dcterms:W3CDTF">2016-11-10T08:19:54Z</dcterms:created>
  <dcterms:modified xsi:type="dcterms:W3CDTF">2016-11-18T16:55:34Z</dcterms:modified>
</cp:coreProperties>
</file>