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0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88686" autoAdjust="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3813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VÒNG LẶP FOR, WHILE, DO…WHILE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do…while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Ví </a:t>
            </a:r>
            <a:r>
              <a:rPr lang="vi-VN" dirty="0" smtClean="0"/>
              <a:t>dụ: </a:t>
            </a:r>
            <a:r>
              <a:rPr lang="vi-VN" dirty="0"/>
              <a:t>Viết chương trình tính tổng các số nguyên từ 1 tới n.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53286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582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vi-VN" dirty="0"/>
              <a:t>lặp lại 1 hay nhiều lệnh cho đến khi biểu thức điều kiện có giá trị </a:t>
            </a:r>
            <a:r>
              <a:rPr lang="vi-VN" dirty="0" smtClean="0"/>
              <a:t>sai</a:t>
            </a:r>
            <a:endParaRPr lang="en-US" dirty="0" smtClean="0"/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3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Vòng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lặp</a:t>
            </a:r>
            <a:r>
              <a:rPr lang="en-US" dirty="0" smtClean="0">
                <a:solidFill>
                  <a:srgbClr val="0070C0"/>
                </a:solidFill>
              </a:rPr>
              <a:t> for: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lặp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biết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trước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Vòng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lặp</a:t>
            </a:r>
            <a:r>
              <a:rPr lang="en-US" dirty="0" smtClean="0">
                <a:solidFill>
                  <a:srgbClr val="0070C0"/>
                </a:solidFill>
              </a:rPr>
              <a:t> while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do…while: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lặp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chưa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biết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trước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Vòng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lặp</a:t>
            </a:r>
            <a:r>
              <a:rPr lang="en-US" dirty="0" smtClean="0">
                <a:solidFill>
                  <a:srgbClr val="0070C0"/>
                </a:solidFill>
              </a:rPr>
              <a:t> do…while: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lặp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ít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một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lần</a:t>
            </a:r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3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3923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2575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5287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643062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err="1" smtClean="0">
                <a:solidFill>
                  <a:srgbClr val="FFFFFF"/>
                </a:solidFill>
              </a:rPr>
              <a:t>Khái</a:t>
            </a:r>
            <a:r>
              <a:rPr lang="en-US" sz="2400" b="1" smtClean="0">
                <a:solidFill>
                  <a:srgbClr val="FFFFFF"/>
                </a:solidFill>
              </a:rPr>
              <a:t> </a:t>
            </a:r>
            <a:r>
              <a:rPr lang="en-US" sz="2400" b="1" smtClean="0">
                <a:solidFill>
                  <a:srgbClr val="FFFFFF"/>
                </a:solidFill>
              </a:rPr>
              <a:t>niệm vòng lặp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5003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Vòng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lặp</a:t>
            </a:r>
            <a:r>
              <a:rPr lang="en-US" sz="2400" b="1" dirty="0" smtClean="0">
                <a:solidFill>
                  <a:srgbClr val="FFFFFF"/>
                </a:solidFill>
              </a:rPr>
              <a:t> for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3591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Vòng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lặp</a:t>
            </a:r>
            <a:r>
              <a:rPr lang="en-US" sz="2400" b="1" dirty="0" smtClean="0">
                <a:solidFill>
                  <a:srgbClr val="FFFFFF"/>
                </a:solidFill>
              </a:rPr>
              <a:t> while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2321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3812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524000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6208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4796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3670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1883683" y="4141788"/>
            <a:ext cx="5311775" cy="688975"/>
            <a:chOff x="720" y="1392"/>
            <a:chExt cx="4058" cy="480"/>
          </a:xfrm>
        </p:grpSpPr>
        <p:sp>
          <p:nvSpPr>
            <p:cNvPr id="28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" name="Text Box 25"/>
          <p:cNvSpPr txBox="1">
            <a:spLocks noChangeArrowheads="1"/>
          </p:cNvSpPr>
          <p:nvPr/>
        </p:nvSpPr>
        <p:spPr bwMode="black">
          <a:xfrm>
            <a:off x="2361521" y="42338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Vòng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lặp</a:t>
            </a:r>
            <a:r>
              <a:rPr lang="en-US" sz="2400" b="1" dirty="0" smtClean="0">
                <a:solidFill>
                  <a:srgbClr val="FFFFFF"/>
                </a:solidFill>
              </a:rPr>
              <a:t> do…while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3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3658" y="4105275"/>
            <a:ext cx="792163" cy="949325"/>
          </a:xfrm>
          <a:prstGeom prst="rect">
            <a:avLst/>
          </a:prstGeom>
          <a:noFill/>
        </p:spPr>
      </p:pic>
      <p:sp>
        <p:nvSpPr>
          <p:cNvPr id="34" name="Text Box 31"/>
          <p:cNvSpPr txBox="1">
            <a:spLocks noChangeArrowheads="1"/>
          </p:cNvSpPr>
          <p:nvPr/>
        </p:nvSpPr>
        <p:spPr bwMode="gray">
          <a:xfrm>
            <a:off x="2029733" y="424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1878920" y="5026025"/>
            <a:ext cx="5311775" cy="688975"/>
            <a:chOff x="720" y="1392"/>
            <a:chExt cx="4058" cy="480"/>
          </a:xfrm>
        </p:grpSpPr>
        <p:sp>
          <p:nvSpPr>
            <p:cNvPr id="36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8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" name="Text Box 22"/>
          <p:cNvSpPr txBox="1">
            <a:spLocks noChangeArrowheads="1"/>
          </p:cNvSpPr>
          <p:nvPr/>
        </p:nvSpPr>
        <p:spPr bwMode="black">
          <a:xfrm>
            <a:off x="2345645" y="5140325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biệt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các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vòng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lặp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gray">
          <a:xfrm>
            <a:off x="2004333" y="5118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/>
              <a:t>5</a:t>
            </a:r>
            <a:endParaRPr 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smtClean="0"/>
              <a:t>niệm vòng 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>
                <a:solidFill>
                  <a:srgbClr val="FF0000"/>
                </a:solidFill>
              </a:rPr>
              <a:t>Cấu trúc lặp </a:t>
            </a:r>
            <a:r>
              <a:rPr lang="vi-VN" dirty="0"/>
              <a:t>(repetition or loop): lặp lại 1 hay nhiều lệnh cho đến khi biểu thức điều kiện có giá trị sai. Các cấu trúc lặp gồm: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for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while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do ... while. </a:t>
            </a:r>
          </a:p>
          <a:p>
            <a:pPr algn="just"/>
            <a:r>
              <a:rPr lang="vi-VN" dirty="0" smtClean="0"/>
              <a:t>Tuy </a:t>
            </a:r>
            <a:r>
              <a:rPr lang="vi-VN" dirty="0"/>
              <a:t>nhiên, thứ tự thực hiện các lệnh của chương trình còn bị chi phối bởi các lệnh nhảy như </a:t>
            </a:r>
            <a:r>
              <a:rPr lang="vi-VN" dirty="0">
                <a:solidFill>
                  <a:srgbClr val="0070C0"/>
                </a:solidFill>
              </a:rPr>
              <a:t>continue, break, goto</a:t>
            </a:r>
            <a:r>
              <a:rPr lang="vi-V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ú </a:t>
            </a:r>
            <a:r>
              <a:rPr lang="vi-VN" dirty="0"/>
              <a:t>pháp: </a:t>
            </a:r>
          </a:p>
          <a:p>
            <a:pPr marL="457200" lvl="1" indent="0">
              <a:buNone/>
            </a:pPr>
            <a:r>
              <a:rPr lang="vi-VN" dirty="0">
                <a:solidFill>
                  <a:srgbClr val="FF0000"/>
                </a:solidFill>
              </a:rPr>
              <a:t>for (Exp1; Exp2; Exp3) </a:t>
            </a:r>
          </a:p>
          <a:p>
            <a:pPr marL="914400" lvl="2" indent="0">
              <a:buNone/>
            </a:pPr>
            <a:r>
              <a:rPr lang="vi-VN" sz="2400" dirty="0">
                <a:solidFill>
                  <a:srgbClr val="FF0000"/>
                </a:solidFill>
              </a:rPr>
              <a:t>statement; </a:t>
            </a:r>
            <a:endParaRPr lang="vi-VN" dirty="0">
              <a:solidFill>
                <a:srgbClr val="FF0000"/>
              </a:solidFill>
            </a:endParaRPr>
          </a:p>
          <a:p>
            <a:r>
              <a:rPr lang="vi-VN" dirty="0"/>
              <a:t>Ý nghĩa:</a:t>
            </a:r>
          </a:p>
          <a:p>
            <a:pPr lvl="1"/>
            <a:r>
              <a:rPr lang="vi-VN" dirty="0">
                <a:solidFill>
                  <a:srgbClr val="0070C0"/>
                </a:solidFill>
              </a:rPr>
              <a:t>Exp1</a:t>
            </a:r>
            <a:r>
              <a:rPr lang="vi-VN" dirty="0"/>
              <a:t>: là biểu thức khởi tạo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vi-VN" dirty="0" smtClean="0"/>
              <a:t>được </a:t>
            </a:r>
            <a:r>
              <a:rPr lang="vi-VN" dirty="0"/>
              <a:t>thực hiện.</a:t>
            </a:r>
          </a:p>
          <a:p>
            <a:pPr lvl="1"/>
            <a:r>
              <a:rPr lang="vi-VN" dirty="0">
                <a:solidFill>
                  <a:srgbClr val="0070C0"/>
                </a:solidFill>
              </a:rPr>
              <a:t>Exp2</a:t>
            </a:r>
            <a:r>
              <a:rPr lang="vi-VN" dirty="0"/>
              <a:t>: là biểu thức điều kiện</a:t>
            </a:r>
          </a:p>
          <a:p>
            <a:pPr lvl="1"/>
            <a:r>
              <a:rPr lang="vi-VN" dirty="0">
                <a:solidFill>
                  <a:srgbClr val="0070C0"/>
                </a:solidFill>
              </a:rPr>
              <a:t>Exp3</a:t>
            </a:r>
            <a:r>
              <a:rPr lang="vi-VN" dirty="0"/>
              <a:t>: biểu thức điều khiển </a:t>
            </a:r>
            <a:r>
              <a:rPr lang="vi-VN" dirty="0" smtClean="0"/>
              <a:t>lặp</a:t>
            </a:r>
            <a:endParaRPr lang="en-US" dirty="0" smtClean="0"/>
          </a:p>
          <a:p>
            <a:pPr lvl="1"/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err="1" smtClean="0"/>
              <a:t>khối</a:t>
            </a:r>
            <a:r>
              <a:rPr lang="en-US" smtClean="0"/>
              <a:t> </a:t>
            </a:r>
            <a:r>
              <a:rPr lang="en-US" smtClean="0"/>
              <a:t>lệnh</a:t>
            </a:r>
          </a:p>
          <a:p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860502"/>
            <a:ext cx="3200400" cy="554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051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vi-VN" dirty="0" smtClean="0"/>
              <a:t>Viết </a:t>
            </a:r>
            <a:r>
              <a:rPr lang="en-US" dirty="0" smtClean="0"/>
              <a:t>CT</a:t>
            </a:r>
            <a:r>
              <a:rPr lang="vi-VN" dirty="0" smtClean="0"/>
              <a:t> </a:t>
            </a:r>
            <a:r>
              <a:rPr lang="vi-VN" dirty="0"/>
              <a:t>tính tổng các số nguyên từ 1 đến n.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524000"/>
            <a:ext cx="803256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964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</a:t>
            </a:r>
          </a:p>
          <a:p>
            <a:pPr lvl="1"/>
            <a:r>
              <a:rPr lang="vi-VN" dirty="0"/>
              <a:t>C/C++  cho phép Exp1 là một định nghĩa biến</a:t>
            </a:r>
          </a:p>
          <a:p>
            <a:pPr lvl="2">
              <a:buFont typeface="Courier New" pitchFamily="49" charset="0"/>
              <a:buChar char="o"/>
            </a:pPr>
            <a:r>
              <a:rPr lang="vi-VN" dirty="0"/>
              <a:t>Ví dụ: for(</a:t>
            </a:r>
            <a:r>
              <a:rPr lang="vi-VN" dirty="0">
                <a:solidFill>
                  <a:srgbClr val="0070C0"/>
                </a:solidFill>
              </a:rPr>
              <a:t>int i=1</a:t>
            </a:r>
            <a:r>
              <a:rPr lang="vi-VN" dirty="0"/>
              <a:t>; i&lt;=n; ++i) </a:t>
            </a:r>
          </a:p>
          <a:p>
            <a:pPr lvl="1"/>
            <a:r>
              <a:rPr lang="vi-VN" dirty="0"/>
              <a:t>Bất kỳ biểu thức nào trong 3 biểu thức của vòng lặp for đều có thể rỗng </a:t>
            </a:r>
          </a:p>
          <a:p>
            <a:pPr lvl="2">
              <a:buFont typeface="Courier New" pitchFamily="49" charset="0"/>
              <a:buChar char="o"/>
            </a:pPr>
            <a:r>
              <a:rPr lang="vi-VN" dirty="0"/>
              <a:t>Ví dụ:  for</a:t>
            </a:r>
            <a:r>
              <a:rPr lang="vi-VN" dirty="0">
                <a:solidFill>
                  <a:srgbClr val="0070C0"/>
                </a:solidFill>
              </a:rPr>
              <a:t>(; i != 0;) </a:t>
            </a:r>
            <a:r>
              <a:rPr lang="vi-VN" dirty="0"/>
              <a:t>statement; </a:t>
            </a:r>
          </a:p>
          <a:p>
            <a:pPr lvl="1"/>
            <a:r>
              <a:rPr lang="vi-VN" dirty="0"/>
              <a:t>Xóa tất cả các biểu thức trong vòng lặp for sẽ cho một vòng lặp vô tận.  </a:t>
            </a:r>
          </a:p>
          <a:p>
            <a:pPr lvl="2">
              <a:buFont typeface="Courier New" pitchFamily="49" charset="0"/>
              <a:buChar char="o"/>
            </a:pPr>
            <a:r>
              <a:rPr lang="vi-VN" dirty="0" smtClean="0"/>
              <a:t>Ví dụ: </a:t>
            </a:r>
            <a:r>
              <a:rPr lang="en-US" dirty="0"/>
              <a:t> for (;;) statement; </a:t>
            </a:r>
          </a:p>
          <a:p>
            <a:pPr marL="914400" lvl="2" indent="0">
              <a:buNone/>
            </a:pPr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6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ú </a:t>
            </a:r>
            <a:r>
              <a:rPr lang="vi-VN" dirty="0"/>
              <a:t>pháp: 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w</a:t>
            </a:r>
            <a:r>
              <a:rPr lang="vi-VN" smtClean="0">
                <a:solidFill>
                  <a:srgbClr val="FF0000"/>
                </a:solidFill>
              </a:rPr>
              <a:t>hile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(</a:t>
            </a:r>
            <a:r>
              <a:rPr lang="vi-VN" dirty="0">
                <a:solidFill>
                  <a:srgbClr val="FF0000"/>
                </a:solidFill>
              </a:rPr>
              <a:t>expression) </a:t>
            </a:r>
          </a:p>
          <a:p>
            <a:pPr marL="457200" lvl="1" indent="0">
              <a:buNone/>
            </a:pPr>
            <a:r>
              <a:rPr lang="vi-VN" dirty="0">
                <a:solidFill>
                  <a:srgbClr val="FF0000"/>
                </a:solidFill>
              </a:rPr>
              <a:t>	</a:t>
            </a:r>
            <a:r>
              <a:rPr lang="vi-VN" dirty="0" smtClean="0">
                <a:solidFill>
                  <a:srgbClr val="FF0000"/>
                </a:solidFill>
              </a:rPr>
              <a:t>statement</a:t>
            </a:r>
            <a:r>
              <a:rPr lang="vi-VN" dirty="0">
                <a:solidFill>
                  <a:srgbClr val="FF0000"/>
                </a:solidFill>
              </a:rPr>
              <a:t>;</a:t>
            </a:r>
          </a:p>
          <a:p>
            <a:r>
              <a:rPr lang="vi-VN" dirty="0" smtClean="0"/>
              <a:t>Ý </a:t>
            </a:r>
            <a:r>
              <a:rPr lang="vi-VN" dirty="0"/>
              <a:t>nghĩa:</a:t>
            </a:r>
          </a:p>
          <a:p>
            <a:pPr lvl="1"/>
            <a:r>
              <a:rPr lang="vi-VN" dirty="0" smtClean="0"/>
              <a:t>Expression </a:t>
            </a:r>
            <a:r>
              <a:rPr lang="vi-VN" dirty="0"/>
              <a:t>được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vi-VN" dirty="0" smtClean="0"/>
              <a:t>định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vi-VN" dirty="0" smtClean="0"/>
              <a:t>trị   </a:t>
            </a:r>
            <a:endParaRPr lang="vi-VN" dirty="0"/>
          </a:p>
          <a:p>
            <a:pPr lvl="1"/>
            <a:r>
              <a:rPr lang="vi-VN" dirty="0" smtClean="0"/>
              <a:t>Nếu  </a:t>
            </a:r>
            <a:r>
              <a:rPr lang="vi-VN" dirty="0"/>
              <a:t>kết  quả là true thì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vi-VN" dirty="0" smtClean="0"/>
              <a:t>statement thực </a:t>
            </a:r>
            <a:r>
              <a:rPr lang="vi-VN" dirty="0"/>
              <a:t>thi và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vi-VN" dirty="0"/>
          </a:p>
          <a:p>
            <a:pPr lvl="1"/>
            <a:r>
              <a:rPr lang="vi-VN" dirty="0" smtClean="0"/>
              <a:t>Nếu </a:t>
            </a:r>
            <a:r>
              <a:rPr lang="vi-VN" dirty="0"/>
              <a:t>kết quả là false thì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t</a:t>
            </a:r>
            <a:r>
              <a:rPr lang="vi-VN" dirty="0" smtClean="0"/>
              <a:t>hoát </a:t>
            </a:r>
            <a:r>
              <a:rPr lang="vi-VN" dirty="0"/>
              <a:t>khỏi </a:t>
            </a:r>
            <a:r>
              <a:rPr lang="vi-VN" dirty="0" smtClean="0"/>
              <a:t>vòng </a:t>
            </a:r>
            <a:r>
              <a:rPr lang="vi-VN" dirty="0"/>
              <a:t>lặp while.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t="6608"/>
          <a:stretch/>
        </p:blipFill>
        <p:spPr bwMode="auto">
          <a:xfrm>
            <a:off x="4800600" y="838200"/>
            <a:ext cx="3885614" cy="578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828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Ví dụ: Viết chương trình tính tổng các số nguyên từ 1 tới n.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7312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834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do…while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ú </a:t>
            </a:r>
            <a:r>
              <a:rPr lang="vi-VN" dirty="0"/>
              <a:t>pháp: </a:t>
            </a:r>
          </a:p>
          <a:p>
            <a:pPr marL="457200" lvl="1" indent="0">
              <a:buNone/>
            </a:pPr>
            <a:r>
              <a:rPr lang="vi-VN" dirty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{  </a:t>
            </a:r>
            <a:endParaRPr lang="vi-V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vi-VN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vi-VN" dirty="0" smtClean="0">
                <a:solidFill>
                  <a:srgbClr val="FF0000"/>
                </a:solidFill>
              </a:rPr>
              <a:t>statement</a:t>
            </a:r>
            <a:r>
              <a:rPr lang="vi-VN" dirty="0">
                <a:solidFill>
                  <a:srgbClr val="FF0000"/>
                </a:solidFill>
              </a:rPr>
              <a:t>; </a:t>
            </a:r>
          </a:p>
          <a:p>
            <a:pPr marL="457200" lvl="1" indent="0">
              <a:buNone/>
            </a:pPr>
            <a:r>
              <a:rPr lang="vi-VN" dirty="0">
                <a:solidFill>
                  <a:srgbClr val="FF0000"/>
                </a:solidFill>
              </a:rPr>
              <a:t>	 </a:t>
            </a:r>
            <a:r>
              <a:rPr lang="vi-VN" dirty="0" smtClean="0">
                <a:solidFill>
                  <a:srgbClr val="FF0000"/>
                </a:solidFill>
              </a:rPr>
              <a:t> }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vi-VN" dirty="0" smtClean="0">
                <a:solidFill>
                  <a:srgbClr val="FF0000"/>
                </a:solidFill>
              </a:rPr>
              <a:t>while(expression</a:t>
            </a:r>
            <a:r>
              <a:rPr lang="vi-VN" dirty="0">
                <a:solidFill>
                  <a:srgbClr val="FF0000"/>
                </a:solidFill>
              </a:rPr>
              <a:t>);</a:t>
            </a:r>
          </a:p>
          <a:p>
            <a:r>
              <a:rPr lang="vi-VN" dirty="0" smtClean="0"/>
              <a:t>Ý </a:t>
            </a:r>
            <a:r>
              <a:rPr lang="vi-VN" dirty="0"/>
              <a:t>nghĩa:</a:t>
            </a:r>
          </a:p>
          <a:p>
            <a:pPr lvl="1"/>
            <a:r>
              <a:rPr lang="vi-VN" dirty="0"/>
              <a:t>Statement được thực hiện </a:t>
            </a:r>
          </a:p>
          <a:p>
            <a:pPr lvl="1"/>
            <a:r>
              <a:rPr lang="vi-VN" dirty="0"/>
              <a:t>Expression được định trị. </a:t>
            </a:r>
          </a:p>
          <a:p>
            <a:pPr lvl="1"/>
            <a:r>
              <a:rPr lang="vi-VN" dirty="0"/>
              <a:t>Nếu expression là true thì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vi-VN" dirty="0"/>
          </a:p>
          <a:p>
            <a:pPr lvl="1"/>
            <a:r>
              <a:rPr lang="vi-VN" dirty="0"/>
              <a:t>Nếu expression là false thì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vi-VN" dirty="0" smtClean="0"/>
              <a:t>thoát </a:t>
            </a:r>
            <a:r>
              <a:rPr lang="vi-VN" dirty="0"/>
              <a:t>khỏi vòng lặp.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489" y="914401"/>
            <a:ext cx="3516987" cy="551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1766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1749</TotalTime>
  <Words>394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OK1</vt:lpstr>
      <vt:lpstr>VÒNG LẶP FOR, WHILE, DO…WHILE</vt:lpstr>
      <vt:lpstr>Nội dung</vt:lpstr>
      <vt:lpstr>Khái niệm vòng lặp</vt:lpstr>
      <vt:lpstr>Vòng lặp for</vt:lpstr>
      <vt:lpstr>Vòng lặp for</vt:lpstr>
      <vt:lpstr>Vòng lặp for</vt:lpstr>
      <vt:lpstr>Vòng lặp while</vt:lpstr>
      <vt:lpstr>Vòng lặp while</vt:lpstr>
      <vt:lpstr>Vòng lặp do…while</vt:lpstr>
      <vt:lpstr>Vòng lặp do…while</vt:lpstr>
      <vt:lpstr>Phân biệt các vòng lặp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77</cp:revision>
  <dcterms:created xsi:type="dcterms:W3CDTF">2016-11-10T08:19:54Z</dcterms:created>
  <dcterms:modified xsi:type="dcterms:W3CDTF">2016-11-20T07:00:49Z</dcterms:modified>
</cp:coreProperties>
</file>