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96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0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C06"/>
    <a:srgbClr val="6FB9D7"/>
    <a:srgbClr val="808080"/>
    <a:srgbClr val="969696"/>
    <a:srgbClr val="FF7F00"/>
    <a:srgbClr val="000000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84196" autoAdjust="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Hàm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là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một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đoạn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trình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độc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lập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thực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hiện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trọn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vẹn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một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công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việc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nhất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định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́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́ trị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trình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gọi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nó,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nói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cách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khác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hàm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là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sự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của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trình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*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Mục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đích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sử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dụng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hàm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Khi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có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một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công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việc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giống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nhau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cần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thực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hiện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ở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nhiều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vị trí.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Khi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cần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chia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một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chương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trình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lớn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phức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tạp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thành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các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đơn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thê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̉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nho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̉ (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hàm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con)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đê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̉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chương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trình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được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trong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sáng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dê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̃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hiểu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trong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việc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xử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ly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́,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quản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ly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́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việc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tính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toán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va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̀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giải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quyết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vấn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đê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̀.</a:t>
            </a:r>
          </a:p>
          <a:p>
            <a:r>
              <a:rPr lang="en-US" sz="1100" dirty="0" err="1" smtClean="0"/>
              <a:t>Lý</a:t>
            </a:r>
            <a:r>
              <a:rPr lang="en-US" sz="1100" dirty="0" smtClean="0"/>
              <a:t> do </a:t>
            </a:r>
            <a:r>
              <a:rPr lang="en-US" sz="1100" dirty="0" err="1" smtClean="0"/>
              <a:t>chính</a:t>
            </a:r>
            <a:r>
              <a:rPr lang="en-US" sz="11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100" dirty="0" err="1" smtClean="0"/>
              <a:t>Được</a:t>
            </a:r>
            <a:r>
              <a:rPr lang="en-US" sz="1100" dirty="0" smtClean="0"/>
              <a:t> </a:t>
            </a:r>
            <a:r>
              <a:rPr lang="en-US" sz="1100" dirty="0" err="1" smtClean="0"/>
              <a:t>sử</a:t>
            </a:r>
            <a:r>
              <a:rPr lang="en-US" sz="1100" dirty="0" smtClean="0"/>
              <a:t> </a:t>
            </a:r>
            <a:r>
              <a:rPr lang="en-US" sz="1100" dirty="0" err="1" smtClean="0"/>
              <a:t>dụng</a:t>
            </a:r>
            <a:r>
              <a:rPr lang="en-US" sz="1100" dirty="0" smtClean="0"/>
              <a:t> </a:t>
            </a:r>
            <a:r>
              <a:rPr lang="en-US" sz="1100" dirty="0" err="1" smtClean="0"/>
              <a:t>lại</a:t>
            </a:r>
            <a:r>
              <a:rPr lang="en-US" sz="1100" dirty="0" smtClean="0"/>
              <a:t> coding </a:t>
            </a:r>
            <a:r>
              <a:rPr lang="en-US" sz="1100" dirty="0" smtClean="0">
                <a:sym typeface="Wingdings" pitchFamily="2" charset="2"/>
              </a:rPr>
              <a:t></a:t>
            </a:r>
            <a:r>
              <a:rPr lang="en-US" sz="1100" dirty="0" err="1" smtClean="0">
                <a:sym typeface="Wingdings" pitchFamily="2" charset="2"/>
              </a:rPr>
              <a:t>đỡ</a:t>
            </a:r>
            <a:r>
              <a:rPr lang="en-US" sz="1100" dirty="0" smtClean="0">
                <a:sym typeface="Wingdings" pitchFamily="2" charset="2"/>
              </a:rPr>
              <a:t> </a:t>
            </a:r>
            <a:r>
              <a:rPr lang="en-US" sz="1100" dirty="0" err="1" smtClean="0">
                <a:sym typeface="Wingdings" pitchFamily="2" charset="2"/>
              </a:rPr>
              <a:t>mất</a:t>
            </a:r>
            <a:r>
              <a:rPr lang="en-US" sz="1100" dirty="0" smtClean="0">
                <a:sym typeface="Wingdings" pitchFamily="2" charset="2"/>
              </a:rPr>
              <a:t> </a:t>
            </a:r>
            <a:r>
              <a:rPr lang="en-US" sz="1100" dirty="0" err="1" smtClean="0">
                <a:sym typeface="Wingdings" pitchFamily="2" charset="2"/>
              </a:rPr>
              <a:t>thời</a:t>
            </a:r>
            <a:r>
              <a:rPr lang="en-US" sz="1100" dirty="0" smtClean="0">
                <a:sym typeface="Wingdings" pitchFamily="2" charset="2"/>
              </a:rPr>
              <a:t> </a:t>
            </a:r>
            <a:r>
              <a:rPr lang="en-US" sz="1100" dirty="0" err="1" smtClean="0">
                <a:sym typeface="Wingdings" pitchFamily="2" charset="2"/>
              </a:rPr>
              <a:t>gian</a:t>
            </a:r>
            <a:endParaRPr lang="en-US" sz="1100" dirty="0" smtClean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sz="1100" dirty="0" err="1" smtClean="0">
                <a:sym typeface="Wingdings" pitchFamily="2" charset="2"/>
              </a:rPr>
              <a:t>Dễ</a:t>
            </a:r>
            <a:r>
              <a:rPr lang="en-US" sz="1100" dirty="0" smtClean="0">
                <a:sym typeface="Wingdings" pitchFamily="2" charset="2"/>
              </a:rPr>
              <a:t> </a:t>
            </a:r>
            <a:r>
              <a:rPr lang="en-US" sz="1100" dirty="0" err="1" smtClean="0">
                <a:sym typeface="Wingdings" pitchFamily="2" charset="2"/>
              </a:rPr>
              <a:t>sửa</a:t>
            </a:r>
            <a:r>
              <a:rPr lang="en-US" sz="1100" dirty="0" smtClean="0">
                <a:sym typeface="Wingdings" pitchFamily="2" charset="2"/>
              </a:rPr>
              <a:t> </a:t>
            </a:r>
            <a:r>
              <a:rPr lang="en-US" sz="1100" dirty="0" err="1" smtClean="0">
                <a:sym typeface="Wingdings" pitchFamily="2" charset="2"/>
              </a:rPr>
              <a:t>chữa</a:t>
            </a:r>
            <a:r>
              <a:rPr lang="en-US" sz="1100" dirty="0" smtClean="0">
                <a:sym typeface="Wingdings" pitchFamily="2" charset="2"/>
              </a:rPr>
              <a:t> </a:t>
            </a:r>
            <a:r>
              <a:rPr lang="en-US" sz="1100" dirty="0" err="1" smtClean="0">
                <a:sym typeface="Wingdings" pitchFamily="2" charset="2"/>
              </a:rPr>
              <a:t>lỗi</a:t>
            </a:r>
            <a:endParaRPr lang="en-US" sz="1100" dirty="0" smtClean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sz="1100" dirty="0" smtClean="0">
                <a:sym typeface="Wingdings" pitchFamily="2" charset="2"/>
              </a:rPr>
              <a:t>Chia </a:t>
            </a:r>
            <a:r>
              <a:rPr lang="en-US" sz="1100" dirty="0" err="1" smtClean="0">
                <a:sym typeface="Wingdings" pitchFamily="2" charset="2"/>
              </a:rPr>
              <a:t>để</a:t>
            </a:r>
            <a:r>
              <a:rPr lang="en-US" sz="1100" dirty="0" smtClean="0">
                <a:sym typeface="Wingdings" pitchFamily="2" charset="2"/>
              </a:rPr>
              <a:t> </a:t>
            </a:r>
            <a:r>
              <a:rPr lang="en-US" sz="1100" dirty="0" err="1" smtClean="0">
                <a:sym typeface="Wingdings" pitchFamily="2" charset="2"/>
              </a:rPr>
              <a:t>trị</a:t>
            </a:r>
            <a:r>
              <a:rPr lang="en-US" sz="1100" dirty="0" smtClean="0">
                <a:sym typeface="Wingdings" pitchFamily="2" charset="2"/>
              </a:rPr>
              <a:t> : </a:t>
            </a:r>
            <a:r>
              <a:rPr lang="en-US" sz="1100" dirty="0" err="1" smtClean="0">
                <a:sym typeface="Wingdings" pitchFamily="2" charset="2"/>
              </a:rPr>
              <a:t>phân</a:t>
            </a:r>
            <a:r>
              <a:rPr lang="en-US" sz="1100" dirty="0" smtClean="0">
                <a:sym typeface="Wingdings" pitchFamily="2" charset="2"/>
              </a:rPr>
              <a:t> </a:t>
            </a:r>
            <a:r>
              <a:rPr lang="en-US" sz="1100" dirty="0" err="1" smtClean="0">
                <a:sym typeface="Wingdings" pitchFamily="2" charset="2"/>
              </a:rPr>
              <a:t>nhỏ</a:t>
            </a:r>
            <a:r>
              <a:rPr lang="en-US" sz="1100" dirty="0" smtClean="0">
                <a:sym typeface="Wingdings" pitchFamily="2" charset="2"/>
              </a:rPr>
              <a:t> </a:t>
            </a:r>
            <a:r>
              <a:rPr lang="en-US" sz="1100" dirty="0" err="1" smtClean="0">
                <a:sym typeface="Wingdings" pitchFamily="2" charset="2"/>
              </a:rPr>
              <a:t>chương</a:t>
            </a:r>
            <a:r>
              <a:rPr lang="en-US" sz="1100" dirty="0" smtClean="0">
                <a:sym typeface="Wingdings" pitchFamily="2" charset="2"/>
              </a:rPr>
              <a:t> </a:t>
            </a:r>
            <a:r>
              <a:rPr lang="en-US" sz="1100" dirty="0" err="1" smtClean="0">
                <a:sym typeface="Wingdings" pitchFamily="2" charset="2"/>
              </a:rPr>
              <a:t>trình</a:t>
            </a:r>
            <a:r>
              <a:rPr lang="en-US" sz="1100" dirty="0" smtClean="0">
                <a:sym typeface="Wingdings" pitchFamily="2" charset="2"/>
              </a:rPr>
              <a:t> </a:t>
            </a:r>
            <a:r>
              <a:rPr lang="en-US" sz="1100" dirty="0" err="1" smtClean="0">
                <a:sym typeface="Wingdings" pitchFamily="2" charset="2"/>
              </a:rPr>
              <a:t>lớn</a:t>
            </a:r>
            <a:r>
              <a:rPr lang="en-US" sz="1100" dirty="0" smtClean="0">
                <a:sym typeface="Wingdings" pitchFamily="2" charset="2"/>
              </a:rPr>
              <a:t> </a:t>
            </a:r>
            <a:r>
              <a:rPr lang="en-US" sz="1100" dirty="0" err="1" smtClean="0">
                <a:sym typeface="Wingdings" pitchFamily="2" charset="2"/>
              </a:rPr>
              <a:t>thành</a:t>
            </a:r>
            <a:r>
              <a:rPr lang="en-US" sz="1100" dirty="0" smtClean="0">
                <a:sym typeface="Wingdings" pitchFamily="2" charset="2"/>
              </a:rPr>
              <a:t> </a:t>
            </a:r>
            <a:r>
              <a:rPr lang="en-US" sz="1100" dirty="0" err="1" smtClean="0">
                <a:sym typeface="Wingdings" pitchFamily="2" charset="2"/>
              </a:rPr>
              <a:t>các</a:t>
            </a:r>
            <a:r>
              <a:rPr lang="en-US" sz="1100" dirty="0" smtClean="0">
                <a:sym typeface="Wingdings" pitchFamily="2" charset="2"/>
              </a:rPr>
              <a:t> </a:t>
            </a:r>
            <a:r>
              <a:rPr lang="en-US" sz="1100" dirty="0" err="1" smtClean="0">
                <a:sym typeface="Wingdings" pitchFamily="2" charset="2"/>
              </a:rPr>
              <a:t>chương</a:t>
            </a:r>
            <a:r>
              <a:rPr lang="en-US" sz="1100" dirty="0" smtClean="0">
                <a:sym typeface="Wingdings" pitchFamily="2" charset="2"/>
              </a:rPr>
              <a:t> </a:t>
            </a:r>
            <a:r>
              <a:rPr lang="en-US" sz="1100" dirty="0" err="1" smtClean="0">
                <a:sym typeface="Wingdings" pitchFamily="2" charset="2"/>
              </a:rPr>
              <a:t>trình</a:t>
            </a:r>
            <a:r>
              <a:rPr lang="en-US" sz="1100" dirty="0" smtClean="0">
                <a:sym typeface="Wingdings" pitchFamily="2" charset="2"/>
              </a:rPr>
              <a:t> con </a:t>
            </a:r>
            <a:r>
              <a:rPr lang="en-US" sz="1100" dirty="0" err="1" smtClean="0">
                <a:sym typeface="Wingdings" pitchFamily="2" charset="2"/>
              </a:rPr>
              <a:t>để</a:t>
            </a:r>
            <a:r>
              <a:rPr lang="en-US" sz="1100" dirty="0" smtClean="0">
                <a:sym typeface="Wingdings" pitchFamily="2" charset="2"/>
              </a:rPr>
              <a:t> </a:t>
            </a:r>
            <a:r>
              <a:rPr lang="en-US" sz="1100" dirty="0" err="1" smtClean="0">
                <a:sym typeface="Wingdings" pitchFamily="2" charset="2"/>
              </a:rPr>
              <a:t>dễ</a:t>
            </a:r>
            <a:r>
              <a:rPr lang="en-US" sz="1100" dirty="0" smtClean="0">
                <a:sym typeface="Wingdings" pitchFamily="2" charset="2"/>
              </a:rPr>
              <a:t> </a:t>
            </a:r>
            <a:r>
              <a:rPr lang="en-US" sz="1100" dirty="0" err="1" smtClean="0">
                <a:sym typeface="Wingdings" pitchFamily="2" charset="2"/>
              </a:rPr>
              <a:t>xử</a:t>
            </a:r>
            <a:r>
              <a:rPr lang="en-US" sz="1100" dirty="0" smtClean="0">
                <a:sym typeface="Wingdings" pitchFamily="2" charset="2"/>
              </a:rPr>
              <a:t> </a:t>
            </a:r>
            <a:r>
              <a:rPr lang="en-US" sz="1100" dirty="0" err="1" smtClean="0">
                <a:sym typeface="Wingdings" pitchFamily="2" charset="2"/>
              </a:rPr>
              <a:t>lý</a:t>
            </a:r>
            <a:endParaRPr lang="en-US" sz="1100" dirty="0" smtClean="0"/>
          </a:p>
          <a:p>
            <a:r>
              <a:rPr lang="en-US" sz="1100" dirty="0" smtClean="0"/>
              <a:t>#include&lt;</a:t>
            </a:r>
            <a:r>
              <a:rPr lang="en-US" sz="1100" dirty="0" err="1" smtClean="0"/>
              <a:t>iostream.h</a:t>
            </a:r>
            <a:r>
              <a:rPr lang="en-US" sz="1100" dirty="0" smtClean="0"/>
              <a:t>&gt;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#include&lt;</a:t>
            </a:r>
            <a:r>
              <a:rPr lang="en-US" sz="1100" dirty="0" err="1" smtClean="0">
                <a:solidFill>
                  <a:srgbClr val="FF0000"/>
                </a:solidFill>
              </a:rPr>
              <a:t>conio.h</a:t>
            </a:r>
            <a:r>
              <a:rPr lang="en-US" sz="11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sz="1100" dirty="0" smtClean="0"/>
              <a:t>void main()</a:t>
            </a:r>
          </a:p>
          <a:p>
            <a:r>
              <a:rPr lang="en-US" sz="1100" dirty="0" smtClean="0"/>
              <a:t>{</a:t>
            </a:r>
          </a:p>
          <a:p>
            <a:r>
              <a:rPr lang="en-US" sz="1100" dirty="0" smtClean="0"/>
              <a:t>	</a:t>
            </a:r>
            <a:r>
              <a:rPr lang="en-US" sz="1100" dirty="0" err="1" smtClean="0"/>
              <a:t>cout</a:t>
            </a:r>
            <a:r>
              <a:rPr lang="en-US" sz="1100" dirty="0" smtClean="0"/>
              <a:t>&lt;&lt;"Cop </a:t>
            </a:r>
            <a:r>
              <a:rPr lang="en-US" sz="1100" dirty="0" err="1" smtClean="0"/>
              <a:t>cai</a:t>
            </a:r>
            <a:r>
              <a:rPr lang="en-US" sz="1100" dirty="0" smtClean="0"/>
              <a:t>";</a:t>
            </a:r>
          </a:p>
          <a:p>
            <a:r>
              <a:rPr lang="en-US" sz="1100" dirty="0" smtClean="0"/>
              <a:t>	</a:t>
            </a:r>
            <a:r>
              <a:rPr lang="en-US" sz="1100" dirty="0" err="1" smtClean="0"/>
              <a:t>getche</a:t>
            </a:r>
            <a:r>
              <a:rPr lang="en-US" sz="1100" dirty="0" smtClean="0"/>
              <a:t>();</a:t>
            </a:r>
          </a:p>
          <a:p>
            <a:r>
              <a:rPr lang="en-US" sz="1100" dirty="0" smtClean="0"/>
              <a:t>}</a:t>
            </a:r>
          </a:p>
          <a:p>
            <a:r>
              <a:rPr lang="vi-VN" sz="11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ý nghĩa của nó là bắt ta nhấn phím bất kỳ mới cho thoát chương trình, để người sử dụng quan sát kết quả chương trình</a:t>
            </a:r>
          </a:p>
          <a:p>
            <a:r>
              <a:rPr lang="vi-VN" sz="11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khi demo bằng Cfree thì em F5 nó vẫn dừng mặc dù em không có getche()</a:t>
            </a:r>
          </a:p>
          <a:p>
            <a:r>
              <a:rPr lang="vi-VN" sz="11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nhưng thực ra là nó dừng rồi</a:t>
            </a:r>
          </a:p>
          <a:p>
            <a:r>
              <a:rPr lang="vi-VN" sz="11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vì em quan sát cuối phần mềm có dòng "press any key to continue..."</a:t>
            </a:r>
          </a:p>
          <a:p>
            <a:r>
              <a:rPr lang="vi-VN" sz="11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đó chính là kết thúc rồi</a:t>
            </a:r>
          </a:p>
          <a:p>
            <a:r>
              <a:rPr lang="vi-VN" sz="11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còn khi có getche()</a:t>
            </a:r>
          </a:p>
          <a:p>
            <a:r>
              <a:rPr lang="vi-VN" sz="11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gõ phím vào mới xuất hiện dòng đó</a:t>
            </a:r>
          </a:p>
          <a:p>
            <a:r>
              <a:rPr lang="vi-VN" sz="11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em hiểu hok em</a:t>
            </a:r>
          </a:p>
          <a:p>
            <a:r>
              <a:rPr lang="vi-VN" sz="11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thử xem nak</a:t>
            </a:r>
          </a:p>
          <a:p>
            <a:endParaRPr lang="en-US" sz="1100" dirty="0" smtClean="0"/>
          </a:p>
          <a:p>
            <a:r>
              <a:rPr lang="en-US" sz="1100" dirty="0" err="1" smtClean="0"/>
              <a:t>iomanip.h</a:t>
            </a:r>
            <a:r>
              <a:rPr lang="en-US" sz="1100" dirty="0" smtClean="0"/>
              <a:t> --- </a:t>
            </a:r>
            <a:r>
              <a:rPr lang="en-US" sz="1100" dirty="0" err="1" smtClean="0"/>
              <a:t>setw</a:t>
            </a:r>
            <a:r>
              <a:rPr lang="en-US" sz="1100" dirty="0" smtClean="0"/>
              <a:t>(n)   ---- </a:t>
            </a:r>
            <a:r>
              <a:rPr lang="en-US" sz="1100" dirty="0" err="1" smtClean="0"/>
              <a:t>setprecision</a:t>
            </a:r>
            <a:r>
              <a:rPr lang="en-US" sz="1100" dirty="0" smtClean="0"/>
              <a:t>(n)</a:t>
            </a:r>
          </a:p>
          <a:p>
            <a:r>
              <a:rPr lang="en-US" sz="1100" dirty="0" err="1" smtClean="0"/>
              <a:t>int</a:t>
            </a:r>
            <a:r>
              <a:rPr lang="en-US" sz="1100" dirty="0" smtClean="0"/>
              <a:t> a=7, b=9;</a:t>
            </a:r>
          </a:p>
          <a:p>
            <a:r>
              <a:rPr lang="en-US" sz="1100" dirty="0" err="1" smtClean="0"/>
              <a:t>cout</a:t>
            </a:r>
            <a:r>
              <a:rPr lang="en-US" sz="1100" dirty="0" smtClean="0"/>
              <a:t>&lt;&lt;a&lt;&lt;</a:t>
            </a:r>
            <a:r>
              <a:rPr lang="en-US" sz="1100" dirty="0" err="1" smtClean="0"/>
              <a:t>setw</a:t>
            </a:r>
            <a:r>
              <a:rPr lang="en-US" sz="1100" dirty="0" smtClean="0"/>
              <a:t>(5)&lt;&lt;b;</a:t>
            </a:r>
          </a:p>
          <a:p>
            <a:endParaRPr lang="en-US" sz="1100" dirty="0" smtClean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float  a=7.56745, b=5.339;</a:t>
            </a:r>
          </a:p>
          <a:p>
            <a:pPr marL="238125" lvl="1">
              <a:tabLst>
                <a:tab pos="236538" algn="l"/>
              </a:tabLst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&lt;&lt;a&lt;&lt;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endl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;</a:t>
            </a:r>
          </a:p>
          <a:p>
            <a:pPr marL="238125" lvl="1">
              <a:tabLst>
                <a:tab pos="236538" algn="l"/>
              </a:tabLst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&lt;&lt;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setprecision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(3)&lt;&lt;a;</a:t>
            </a:r>
          </a:p>
          <a:p>
            <a:pPr marL="238125" lvl="1">
              <a:tabLst>
                <a:tab pos="236538" algn="l"/>
              </a:tabLst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&lt;&lt;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setprecision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(2)&lt;&lt;b;</a:t>
            </a:r>
          </a:p>
          <a:p>
            <a:endParaRPr lang="en-US" sz="1100" dirty="0" smtClean="0"/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XÂY DỰNG VÀ SỬ DỤNG HÀM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34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0" y="939799"/>
            <a:ext cx="6664780" cy="563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219200" y="4437744"/>
            <a:ext cx="3429000" cy="304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219200" y="5076372"/>
            <a:ext cx="34290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219200" y="5486400"/>
            <a:ext cx="3429000" cy="3810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0"/>
          <p:cNvSpPr>
            <a:spLocks noChangeShapeType="1"/>
          </p:cNvSpPr>
          <p:nvPr/>
        </p:nvSpPr>
        <p:spPr bwMode="auto">
          <a:xfrm flipV="1">
            <a:off x="4648200" y="3332163"/>
            <a:ext cx="2362200" cy="1257981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" name="Group 32"/>
          <p:cNvGrpSpPr>
            <a:grpSpLocks/>
          </p:cNvGrpSpPr>
          <p:nvPr/>
        </p:nvGrpSpPr>
        <p:grpSpPr bwMode="auto">
          <a:xfrm>
            <a:off x="6400800" y="2895600"/>
            <a:ext cx="2424246" cy="436563"/>
            <a:chOff x="3618" y="3480"/>
            <a:chExt cx="1200" cy="275"/>
          </a:xfrm>
        </p:grpSpPr>
        <p:sp>
          <p:nvSpPr>
            <p:cNvPr id="24" name="Freeform 33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Text Box 35"/>
          <p:cNvSpPr txBox="1">
            <a:spLocks noChangeArrowheads="1"/>
          </p:cNvSpPr>
          <p:nvPr/>
        </p:nvSpPr>
        <p:spPr bwMode="black">
          <a:xfrm>
            <a:off x="6524625" y="2895600"/>
            <a:ext cx="213333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FFFFF"/>
                </a:solidFill>
              </a:rPr>
              <a:t>Gọi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hàm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đúng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5029200" y="5374535"/>
            <a:ext cx="3962400" cy="436563"/>
            <a:chOff x="3618" y="3480"/>
            <a:chExt cx="1200" cy="275"/>
          </a:xfrm>
        </p:grpSpPr>
        <p:sp>
          <p:nvSpPr>
            <p:cNvPr id="29" name="Freeform 29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 Box 31"/>
          <p:cNvSpPr txBox="1">
            <a:spLocks noChangeArrowheads="1"/>
          </p:cNvSpPr>
          <p:nvPr/>
        </p:nvSpPr>
        <p:spPr bwMode="black">
          <a:xfrm>
            <a:off x="5102507" y="5374535"/>
            <a:ext cx="38844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FFFFF"/>
                </a:solidFill>
              </a:rPr>
              <a:t>Không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sai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nhưng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không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có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nghĩa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32" name="Group 24"/>
          <p:cNvGrpSpPr>
            <a:grpSpLocks/>
          </p:cNvGrpSpPr>
          <p:nvPr/>
        </p:nvGrpSpPr>
        <p:grpSpPr bwMode="auto">
          <a:xfrm>
            <a:off x="6412100" y="4253078"/>
            <a:ext cx="2408324" cy="436563"/>
            <a:chOff x="3618" y="3480"/>
            <a:chExt cx="1200" cy="275"/>
          </a:xfrm>
        </p:grpSpPr>
        <p:sp>
          <p:nvSpPr>
            <p:cNvPr id="33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Text Box 27"/>
          <p:cNvSpPr txBox="1">
            <a:spLocks noChangeArrowheads="1"/>
          </p:cNvSpPr>
          <p:nvPr/>
        </p:nvSpPr>
        <p:spPr bwMode="black">
          <a:xfrm>
            <a:off x="6635723" y="4253078"/>
            <a:ext cx="2119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FFFFF"/>
                </a:solidFill>
              </a:rPr>
              <a:t>Gọi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sai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tên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hàm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V="1">
            <a:off x="4648200" y="4497551"/>
            <a:ext cx="1876425" cy="76932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4648200" y="5619008"/>
            <a:ext cx="454307" cy="1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26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2546350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3411538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1682750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1797050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Khái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niệm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26543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Phân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loại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hàm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438400" y="3513138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Dạng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tổng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quát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của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hàm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386138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535238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677988"/>
            <a:ext cx="792162" cy="949325"/>
          </a:xfrm>
          <a:prstGeom prst="rect">
            <a:avLst/>
          </a:prstGeom>
          <a:noFill/>
        </p:spPr>
      </p:pic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17748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26336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35210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1876425" y="4268788"/>
            <a:ext cx="5311775" cy="688975"/>
            <a:chOff x="720" y="1392"/>
            <a:chExt cx="4058" cy="480"/>
          </a:xfrm>
        </p:grpSpPr>
        <p:sp>
          <p:nvSpPr>
            <p:cNvPr id="29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1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Text Box 25"/>
          <p:cNvSpPr txBox="1">
            <a:spLocks noChangeArrowheads="1"/>
          </p:cNvSpPr>
          <p:nvPr/>
        </p:nvSpPr>
        <p:spPr bwMode="black">
          <a:xfrm>
            <a:off x="2354263" y="4360863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Sử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dụng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hàm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34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4232275"/>
            <a:ext cx="792163" cy="949325"/>
          </a:xfrm>
          <a:prstGeom prst="rect">
            <a:avLst/>
          </a:prstGeom>
          <a:noFill/>
        </p:spPr>
      </p:pic>
      <p:sp>
        <p:nvSpPr>
          <p:cNvPr id="35" name="Text Box 31"/>
          <p:cNvSpPr txBox="1">
            <a:spLocks noChangeArrowheads="1"/>
          </p:cNvSpPr>
          <p:nvPr/>
        </p:nvSpPr>
        <p:spPr bwMode="gray">
          <a:xfrm>
            <a:off x="2022475" y="4368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Hàm là một khối lệnh thực hiện một công việc hoàn chỉnh (</a:t>
            </a:r>
            <a:r>
              <a:rPr lang="vi-VN" dirty="0">
                <a:solidFill>
                  <a:srgbClr val="0070C0"/>
                </a:solidFill>
              </a:rPr>
              <a:t>module</a:t>
            </a:r>
            <a:r>
              <a:rPr lang="vi-VN" dirty="0"/>
              <a:t>), được đặt tên và được gọi thực thi nhiều lần tại nhiều vị </a:t>
            </a:r>
            <a:r>
              <a:rPr lang="vi-VN"/>
              <a:t>trí </a:t>
            </a:r>
            <a:r>
              <a:rPr lang="vi-VN" smtClean="0"/>
              <a:t>trong </a:t>
            </a:r>
            <a:r>
              <a:rPr lang="vi-VN" dirty="0"/>
              <a:t>chương trình.</a:t>
            </a:r>
          </a:p>
          <a:p>
            <a:pPr algn="just"/>
            <a:r>
              <a:rPr lang="vi-VN" dirty="0"/>
              <a:t>Hàm còn gọi là chương trình con </a:t>
            </a:r>
            <a:r>
              <a:rPr lang="vi-VN" i="1" dirty="0"/>
              <a:t>(</a:t>
            </a:r>
            <a:r>
              <a:rPr lang="vi-VN" i="1" dirty="0">
                <a:solidFill>
                  <a:srgbClr val="0070C0"/>
                </a:solidFill>
              </a:rPr>
              <a:t>subroutine</a:t>
            </a:r>
            <a:r>
              <a:rPr lang="vi-VN" i="1" dirty="0" smtClean="0"/>
              <a:t>)</a:t>
            </a:r>
            <a:endParaRPr lang="en-US" i="1" dirty="0" smtClean="0"/>
          </a:p>
          <a:p>
            <a:pPr algn="just"/>
            <a:r>
              <a:rPr lang="vi-VN" dirty="0"/>
              <a:t>Hàm có thể được gọi từ chương trình chính (</a:t>
            </a:r>
            <a:r>
              <a:rPr lang="vi-VN" dirty="0">
                <a:solidFill>
                  <a:srgbClr val="0070C0"/>
                </a:solidFill>
              </a:rPr>
              <a:t>hàm </a:t>
            </a:r>
            <a:r>
              <a:rPr lang="vi-VN" i="1" dirty="0">
                <a:solidFill>
                  <a:srgbClr val="0070C0"/>
                </a:solidFill>
              </a:rPr>
              <a:t>main</a:t>
            </a:r>
            <a:r>
              <a:rPr lang="vi-VN" dirty="0"/>
              <a:t>) hoặc từ 1 hàm khác.</a:t>
            </a:r>
          </a:p>
          <a:p>
            <a:pPr algn="just"/>
            <a:r>
              <a:rPr lang="vi-VN" dirty="0"/>
              <a:t>Hàm có giá trị trả về hoặc không. Nếu hàm không có giá trị trả về gọi là thủ tục (</a:t>
            </a:r>
            <a:r>
              <a:rPr lang="vi-VN" i="1" dirty="0">
                <a:solidFill>
                  <a:srgbClr val="0070C0"/>
                </a:solidFill>
              </a:rPr>
              <a:t>procedure</a:t>
            </a:r>
            <a:r>
              <a:rPr lang="vi-VN" dirty="0"/>
              <a:t>)</a:t>
            </a:r>
          </a:p>
          <a:p>
            <a:pPr algn="just"/>
            <a:endParaRPr lang="vi-VN" i="1" dirty="0"/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Có hai lọai hàm: </a:t>
            </a:r>
          </a:p>
          <a:p>
            <a:pPr lvl="1" algn="just"/>
            <a:r>
              <a:rPr lang="vi-VN" dirty="0"/>
              <a:t>Hàm thư viện: là những hàm đã được xây dựng sẵn. Muốn sử dụng các hàm thư viện phải khai báo thư viện chứa nó trong phần khai báo </a:t>
            </a:r>
            <a:r>
              <a:rPr lang="vi-VN" dirty="0">
                <a:solidFill>
                  <a:srgbClr val="0070C0"/>
                </a:solidFill>
              </a:rPr>
              <a:t>#include</a:t>
            </a:r>
            <a:r>
              <a:rPr lang="vi-VN" dirty="0"/>
              <a:t>.</a:t>
            </a:r>
          </a:p>
          <a:p>
            <a:pPr lvl="1" algn="just"/>
            <a:r>
              <a:rPr lang="vi-VN" dirty="0"/>
              <a:t>Hàm do người dùng định nghĩa.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 rot="-3733502" flipH="1" flipV="1">
            <a:off x="3913982" y="5018881"/>
            <a:ext cx="2005012" cy="485775"/>
            <a:chOff x="2532" y="1051"/>
            <a:chExt cx="893" cy="246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14" name="AutoShape 8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9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10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11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10" name="AutoShape 13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AutoShape 14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16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3025981" y="3190875"/>
            <a:ext cx="3386137" cy="3209925"/>
            <a:chOff x="3243263" y="3470275"/>
            <a:chExt cx="2309812" cy="2330450"/>
          </a:xfrm>
        </p:grpSpPr>
        <p:pic>
          <p:nvPicPr>
            <p:cNvPr id="4" name="Picture 3" descr="circuler_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43263" y="3470275"/>
              <a:ext cx="2309812" cy="2289175"/>
            </a:xfrm>
            <a:prstGeom prst="rect">
              <a:avLst/>
            </a:prstGeom>
            <a:noFill/>
          </p:spPr>
        </p:pic>
        <p:sp>
          <p:nvSpPr>
            <p:cNvPr id="5" name="Arc 4"/>
            <p:cNvSpPr>
              <a:spLocks/>
            </p:cNvSpPr>
            <p:nvPr/>
          </p:nvSpPr>
          <p:spPr bwMode="gray">
            <a:xfrm rot="5400000" flipH="1" flipV="1">
              <a:off x="2695575" y="4029075"/>
              <a:ext cx="2279650" cy="1174750"/>
            </a:xfrm>
            <a:custGeom>
              <a:avLst/>
              <a:gdLst>
                <a:gd name="G0" fmla="+- 21592 0 0"/>
                <a:gd name="G1" fmla="+- 21600 0 0"/>
                <a:gd name="G2" fmla="+- 21600 0 0"/>
                <a:gd name="T0" fmla="*/ 0 w 43192"/>
                <a:gd name="T1" fmla="*/ 21001 h 21809"/>
                <a:gd name="T2" fmla="*/ 43191 w 43192"/>
                <a:gd name="T3" fmla="*/ 21809 h 21809"/>
                <a:gd name="T4" fmla="*/ 21592 w 43192"/>
                <a:gd name="T5" fmla="*/ 21600 h 2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2" h="21809" fill="none" extrusionOk="0">
                  <a:moveTo>
                    <a:pt x="0" y="21001"/>
                  </a:moveTo>
                  <a:cubicBezTo>
                    <a:pt x="324" y="9309"/>
                    <a:pt x="9895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  <a:cubicBezTo>
                    <a:pt x="43192" y="21669"/>
                    <a:pt x="43191" y="21739"/>
                    <a:pt x="43190" y="21808"/>
                  </a:cubicBezTo>
                </a:path>
                <a:path w="43192" h="21809" stroke="0" extrusionOk="0">
                  <a:moveTo>
                    <a:pt x="0" y="21001"/>
                  </a:moveTo>
                  <a:cubicBezTo>
                    <a:pt x="324" y="9309"/>
                    <a:pt x="9895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  <a:cubicBezTo>
                    <a:pt x="43192" y="21669"/>
                    <a:pt x="43191" y="21739"/>
                    <a:pt x="43190" y="21808"/>
                  </a:cubicBezTo>
                  <a:lnTo>
                    <a:pt x="21592" y="21600"/>
                  </a:lnTo>
                  <a:close/>
                </a:path>
              </a:pathLst>
            </a:custGeom>
            <a:solidFill>
              <a:schemeClr val="hlink">
                <a:alpha val="86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rc 5"/>
            <p:cNvSpPr>
              <a:spLocks/>
            </p:cNvSpPr>
            <p:nvPr/>
          </p:nvSpPr>
          <p:spPr bwMode="ltGray">
            <a:xfrm rot="-5109568" flipH="1" flipV="1">
              <a:off x="3796507" y="4045743"/>
              <a:ext cx="2279650" cy="12303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7 w 43180"/>
                <a:gd name="T1" fmla="*/ 23297 h 23297"/>
                <a:gd name="T2" fmla="*/ 43180 w 43180"/>
                <a:gd name="T3" fmla="*/ 20669 h 23297"/>
                <a:gd name="T4" fmla="*/ 21600 w 43180"/>
                <a:gd name="T5" fmla="*/ 21600 h 23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3297" fill="none" extrusionOk="0">
                  <a:moveTo>
                    <a:pt x="66" y="23297"/>
                  </a:moveTo>
                  <a:cubicBezTo>
                    <a:pt x="22" y="22732"/>
                    <a:pt x="0" y="221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167" y="-1"/>
                    <a:pt x="42681" y="9112"/>
                    <a:pt x="43179" y="20669"/>
                  </a:cubicBezTo>
                </a:path>
                <a:path w="43180" h="23297" stroke="0" extrusionOk="0">
                  <a:moveTo>
                    <a:pt x="66" y="23297"/>
                  </a:moveTo>
                  <a:cubicBezTo>
                    <a:pt x="22" y="22732"/>
                    <a:pt x="0" y="221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167" y="-1"/>
                    <a:pt x="42681" y="9112"/>
                    <a:pt x="43179" y="2066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99001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black">
            <a:xfrm>
              <a:off x="3429000" y="4130675"/>
              <a:ext cx="912813" cy="8714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HÀM THƯ VIỆN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419600" y="4105275"/>
              <a:ext cx="912813" cy="11395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HÀM TỰ ĐỊNH NGHĨA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567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Dạng tổng quát của hàm do người dùng định nghĩa:</a:t>
            </a:r>
          </a:p>
          <a:p>
            <a:pPr marL="457200" lvl="1" indent="0" algn="just">
              <a:buNone/>
            </a:pPr>
            <a:r>
              <a:rPr lang="vi-VN" dirty="0">
                <a:solidFill>
                  <a:srgbClr val="EC2C06"/>
                </a:solidFill>
              </a:rPr>
              <a:t>returnType</a:t>
            </a:r>
            <a:r>
              <a:rPr lang="vi-VN" dirty="0"/>
              <a:t> </a:t>
            </a:r>
            <a:r>
              <a:rPr lang="vi-VN" dirty="0" smtClean="0">
                <a:solidFill>
                  <a:srgbClr val="0070C0"/>
                </a:solidFill>
              </a:rPr>
              <a:t>functionName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vi-VN" dirty="0" smtClean="0">
                <a:solidFill>
                  <a:srgbClr val="0070C0"/>
                </a:solidFill>
              </a:rPr>
              <a:t>(</a:t>
            </a:r>
            <a:r>
              <a:rPr lang="vi-VN" dirty="0">
                <a:solidFill>
                  <a:srgbClr val="00B050"/>
                </a:solidFill>
              </a:rPr>
              <a:t>parameterList</a:t>
            </a:r>
            <a:r>
              <a:rPr lang="vi-VN" dirty="0">
                <a:solidFill>
                  <a:srgbClr val="0070C0"/>
                </a:solidFill>
              </a:rPr>
              <a:t>)</a:t>
            </a:r>
          </a:p>
          <a:p>
            <a:pPr marL="457200" lvl="1" indent="0" algn="just">
              <a:buNone/>
            </a:pPr>
            <a:r>
              <a:rPr lang="vi-VN" dirty="0"/>
              <a:t>{</a:t>
            </a:r>
          </a:p>
          <a:p>
            <a:pPr marL="457200" lvl="1" indent="0" algn="just">
              <a:buNone/>
            </a:pPr>
            <a:r>
              <a:rPr lang="vi-VN" dirty="0"/>
              <a:t>	</a:t>
            </a:r>
            <a:r>
              <a:rPr lang="en-US" dirty="0" smtClean="0"/>
              <a:t>//body;</a:t>
            </a:r>
            <a:endParaRPr lang="vi-VN" dirty="0"/>
          </a:p>
          <a:p>
            <a:pPr marL="457200" lvl="1" indent="0" algn="just">
              <a:buNone/>
            </a:pPr>
            <a:r>
              <a:rPr lang="vi-VN" dirty="0"/>
              <a:t>}</a:t>
            </a:r>
          </a:p>
          <a:p>
            <a:pPr algn="just"/>
            <a:endParaRPr lang="vi-VN" dirty="0"/>
          </a:p>
        </p:txBody>
      </p:sp>
      <p:grpSp>
        <p:nvGrpSpPr>
          <p:cNvPr id="22" name="Group 32"/>
          <p:cNvGrpSpPr>
            <a:grpSpLocks/>
          </p:cNvGrpSpPr>
          <p:nvPr/>
        </p:nvGrpSpPr>
        <p:grpSpPr bwMode="auto">
          <a:xfrm>
            <a:off x="3121820" y="3485356"/>
            <a:ext cx="2745580" cy="436563"/>
            <a:chOff x="3618" y="3480"/>
            <a:chExt cx="1200" cy="275"/>
          </a:xfrm>
        </p:grpSpPr>
        <p:sp>
          <p:nvSpPr>
            <p:cNvPr id="23" name="Freeform 33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 Box 35"/>
          <p:cNvSpPr txBox="1">
            <a:spLocks noChangeArrowheads="1"/>
          </p:cNvSpPr>
          <p:nvPr/>
        </p:nvSpPr>
        <p:spPr bwMode="black">
          <a:xfrm>
            <a:off x="3245645" y="3485356"/>
            <a:ext cx="241611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FFFFF"/>
                </a:solidFill>
              </a:rPr>
              <a:t>Tên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hàm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5983320" y="3485355"/>
            <a:ext cx="2932080" cy="436563"/>
            <a:chOff x="3618" y="3480"/>
            <a:chExt cx="1200" cy="275"/>
          </a:xfrm>
        </p:grpSpPr>
        <p:sp>
          <p:nvSpPr>
            <p:cNvPr id="29" name="Freeform 29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 Box 31"/>
          <p:cNvSpPr txBox="1">
            <a:spLocks noChangeArrowheads="1"/>
          </p:cNvSpPr>
          <p:nvPr/>
        </p:nvSpPr>
        <p:spPr bwMode="black">
          <a:xfrm>
            <a:off x="6030946" y="3485355"/>
            <a:ext cx="2808254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FFFFF"/>
                </a:solidFill>
              </a:rPr>
              <a:t>Danh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sách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tham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số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32" name="Group 24"/>
          <p:cNvGrpSpPr>
            <a:grpSpLocks/>
          </p:cNvGrpSpPr>
          <p:nvPr/>
        </p:nvGrpSpPr>
        <p:grpSpPr bwMode="auto">
          <a:xfrm>
            <a:off x="212553" y="3485356"/>
            <a:ext cx="2759247" cy="436563"/>
            <a:chOff x="3618" y="3480"/>
            <a:chExt cx="1200" cy="275"/>
          </a:xfrm>
        </p:grpSpPr>
        <p:sp>
          <p:nvSpPr>
            <p:cNvPr id="33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Text Box 27"/>
          <p:cNvSpPr txBox="1">
            <a:spLocks noChangeArrowheads="1"/>
          </p:cNvSpPr>
          <p:nvPr/>
        </p:nvSpPr>
        <p:spPr bwMode="black">
          <a:xfrm>
            <a:off x="436177" y="3485356"/>
            <a:ext cx="2428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FFFFF"/>
                </a:solidFill>
              </a:rPr>
              <a:t>Kiểu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dữ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liệu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trả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về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40" name="Straight Arrow Connector 39"/>
          <p:cNvCxnSpPr>
            <a:stCxn id="35" idx="0"/>
          </p:cNvCxnSpPr>
          <p:nvPr/>
        </p:nvCxnSpPr>
        <p:spPr>
          <a:xfrm flipV="1">
            <a:off x="1650246" y="1732758"/>
            <a:ext cx="149066" cy="175259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0"/>
          </p:cNvCxnSpPr>
          <p:nvPr/>
        </p:nvCxnSpPr>
        <p:spPr>
          <a:xfrm flipH="1" flipV="1">
            <a:off x="5831493" y="1732757"/>
            <a:ext cx="1603580" cy="175259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0"/>
          </p:cNvCxnSpPr>
          <p:nvPr/>
        </p:nvCxnSpPr>
        <p:spPr>
          <a:xfrm flipH="1" flipV="1">
            <a:off x="3549532" y="1732758"/>
            <a:ext cx="904168" cy="1752598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utoShape 15"/>
          <p:cNvSpPr>
            <a:spLocks noChangeArrowheads="1"/>
          </p:cNvSpPr>
          <p:nvPr/>
        </p:nvSpPr>
        <p:spPr bwMode="gray">
          <a:xfrm>
            <a:off x="3111845" y="4100966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fol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19"/>
          <p:cNvSpPr txBox="1">
            <a:spLocks noChangeArrowheads="1"/>
          </p:cNvSpPr>
          <p:nvPr/>
        </p:nvSpPr>
        <p:spPr bwMode="gray">
          <a:xfrm>
            <a:off x="3365845" y="4062866"/>
            <a:ext cx="246564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1400" dirty="0" err="1">
                <a:solidFill>
                  <a:srgbClr val="0000CC"/>
                </a:solidFill>
              </a:rPr>
              <a:t>Tên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hàm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không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có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khoảng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trắng</a:t>
            </a:r>
            <a:endParaRPr lang="en-US" sz="1400" dirty="0">
              <a:solidFill>
                <a:srgbClr val="0000CC"/>
              </a:solidFill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gray">
          <a:xfrm>
            <a:off x="245308" y="4075113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AutoShape 15"/>
          <p:cNvSpPr>
            <a:spLocks noChangeArrowheads="1"/>
          </p:cNvSpPr>
          <p:nvPr/>
        </p:nvSpPr>
        <p:spPr bwMode="gray">
          <a:xfrm>
            <a:off x="245308" y="4689022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fol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gray">
          <a:xfrm>
            <a:off x="499308" y="4062412"/>
            <a:ext cx="247249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1400" dirty="0" err="1" smtClean="0">
                <a:solidFill>
                  <a:srgbClr val="0000CC"/>
                </a:solidFill>
              </a:rPr>
              <a:t>Hàm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về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giá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trị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thì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phải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khai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báo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kiểu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dữ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liệu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trả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về</a:t>
            </a:r>
            <a:endParaRPr lang="en-US" sz="1400" b="1" dirty="0">
              <a:solidFill>
                <a:srgbClr val="1C1C1C"/>
              </a:solidFill>
            </a:endParaRP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gray">
          <a:xfrm>
            <a:off x="499308" y="4648200"/>
            <a:ext cx="247249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 dirty="0" err="1" smtClean="0">
                <a:solidFill>
                  <a:srgbClr val="0000CC"/>
                </a:solidFill>
              </a:rPr>
              <a:t>Hàm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không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trả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về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giá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trị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thì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dùng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kiểu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b="1" dirty="0" smtClean="0">
                <a:solidFill>
                  <a:srgbClr val="0000CC"/>
                </a:solidFill>
              </a:rPr>
              <a:t>void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68" name="AutoShape 17"/>
          <p:cNvSpPr>
            <a:spLocks noChangeArrowheads="1"/>
          </p:cNvSpPr>
          <p:nvPr/>
        </p:nvSpPr>
        <p:spPr bwMode="invGray">
          <a:xfrm>
            <a:off x="3117202" y="4692878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gray">
          <a:xfrm>
            <a:off x="3371202" y="4635275"/>
            <a:ext cx="2659744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1400" dirty="0" err="1">
                <a:solidFill>
                  <a:srgbClr val="0000CC"/>
                </a:solidFill>
              </a:rPr>
              <a:t>Có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thể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viết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thường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hoặc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hoa</a:t>
            </a:r>
            <a:endParaRPr lang="en-US" sz="1400" dirty="0">
              <a:solidFill>
                <a:srgbClr val="0000CC"/>
              </a:solidFill>
            </a:endParaRPr>
          </a:p>
        </p:txBody>
      </p:sp>
      <p:sp>
        <p:nvSpPr>
          <p:cNvPr id="70" name="AutoShape 14"/>
          <p:cNvSpPr>
            <a:spLocks noChangeArrowheads="1"/>
          </p:cNvSpPr>
          <p:nvPr/>
        </p:nvSpPr>
        <p:spPr bwMode="gray">
          <a:xfrm>
            <a:off x="6012347" y="4080329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gray">
          <a:xfrm>
            <a:off x="6266346" y="4067628"/>
            <a:ext cx="26490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1400" dirty="0" err="1">
                <a:solidFill>
                  <a:srgbClr val="0000CC"/>
                </a:solidFill>
              </a:rPr>
              <a:t>Đ</a:t>
            </a:r>
            <a:r>
              <a:rPr lang="en-US" sz="1400" dirty="0" err="1" smtClean="0">
                <a:solidFill>
                  <a:srgbClr val="0000CC"/>
                </a:solidFill>
              </a:rPr>
              <a:t>ây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là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tham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số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hình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thức</a:t>
            </a:r>
            <a:r>
              <a:rPr lang="en-US" sz="1400" dirty="0">
                <a:solidFill>
                  <a:srgbClr val="0000CC"/>
                </a:solidFill>
              </a:rPr>
              <a:t> hay </a:t>
            </a:r>
            <a:r>
              <a:rPr lang="en-US" sz="1400" dirty="0" err="1">
                <a:solidFill>
                  <a:srgbClr val="0000CC"/>
                </a:solidFill>
              </a:rPr>
              <a:t>còn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gọi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là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biến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hình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thức</a:t>
            </a:r>
            <a:endParaRPr lang="en-US" sz="1400" b="1" dirty="0">
              <a:solidFill>
                <a:srgbClr val="1C1C1C"/>
              </a:solidFill>
            </a:endParaRPr>
          </a:p>
        </p:txBody>
      </p:sp>
      <p:sp>
        <p:nvSpPr>
          <p:cNvPr id="75" name="AutoShape 15"/>
          <p:cNvSpPr>
            <a:spLocks noChangeArrowheads="1"/>
          </p:cNvSpPr>
          <p:nvPr/>
        </p:nvSpPr>
        <p:spPr bwMode="gray">
          <a:xfrm>
            <a:off x="6014324" y="4681966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fol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19"/>
          <p:cNvSpPr txBox="1">
            <a:spLocks noChangeArrowheads="1"/>
          </p:cNvSpPr>
          <p:nvPr/>
        </p:nvSpPr>
        <p:spPr bwMode="gray">
          <a:xfrm>
            <a:off x="6268324" y="4643866"/>
            <a:ext cx="246564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1400" dirty="0" err="1" smtClean="0">
                <a:solidFill>
                  <a:srgbClr val="0000CC"/>
                </a:solidFill>
              </a:rPr>
              <a:t>Mỗi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tham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số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</a:rPr>
              <a:t>cách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err="1" smtClean="0">
                <a:solidFill>
                  <a:srgbClr val="0000CC"/>
                </a:solidFill>
              </a:rPr>
              <a:t>nhau</a:t>
            </a:r>
            <a:r>
              <a:rPr lang="en-US" sz="1400" smtClean="0">
                <a:solidFill>
                  <a:srgbClr val="0000CC"/>
                </a:solidFill>
              </a:rPr>
              <a:t> </a:t>
            </a:r>
            <a:r>
              <a:rPr lang="en-US" sz="1400" smtClean="0">
                <a:solidFill>
                  <a:srgbClr val="0000CC"/>
                </a:solidFill>
              </a:rPr>
              <a:t>bỡi </a:t>
            </a:r>
            <a:r>
              <a:rPr lang="en-US" sz="1400" dirty="0" err="1" smtClean="0">
                <a:solidFill>
                  <a:srgbClr val="0000CC"/>
                </a:solidFill>
              </a:rPr>
              <a:t>dấu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en-US" sz="1400" b="1" dirty="0" err="1" smtClean="0">
                <a:solidFill>
                  <a:srgbClr val="0000CC"/>
                </a:solidFill>
              </a:rPr>
              <a:t>phẩy</a:t>
            </a:r>
            <a:endParaRPr lang="en-US" sz="1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339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grpSp>
        <p:nvGrpSpPr>
          <p:cNvPr id="22" name="Group 32"/>
          <p:cNvGrpSpPr>
            <a:grpSpLocks/>
          </p:cNvGrpSpPr>
          <p:nvPr/>
        </p:nvGrpSpPr>
        <p:grpSpPr bwMode="auto">
          <a:xfrm>
            <a:off x="6227101" y="3729651"/>
            <a:ext cx="2424246" cy="436563"/>
            <a:chOff x="3618" y="3480"/>
            <a:chExt cx="1200" cy="275"/>
          </a:xfrm>
        </p:grpSpPr>
        <p:sp>
          <p:nvSpPr>
            <p:cNvPr id="23" name="Freeform 33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 Box 35"/>
          <p:cNvSpPr txBox="1">
            <a:spLocks noChangeArrowheads="1"/>
          </p:cNvSpPr>
          <p:nvPr/>
        </p:nvSpPr>
        <p:spPr bwMode="black">
          <a:xfrm>
            <a:off x="6350926" y="3729651"/>
            <a:ext cx="213333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FFFFF"/>
                </a:solidFill>
              </a:rPr>
              <a:t>Truyền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đối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số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6230730" y="5642256"/>
            <a:ext cx="2420618" cy="436563"/>
            <a:chOff x="3618" y="3480"/>
            <a:chExt cx="1200" cy="275"/>
          </a:xfrm>
        </p:grpSpPr>
        <p:sp>
          <p:nvSpPr>
            <p:cNvPr id="29" name="Freeform 29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 Box 31"/>
          <p:cNvSpPr txBox="1">
            <a:spLocks noChangeArrowheads="1"/>
          </p:cNvSpPr>
          <p:nvPr/>
        </p:nvSpPr>
        <p:spPr bwMode="black">
          <a:xfrm>
            <a:off x="6278356" y="5642256"/>
            <a:ext cx="237299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FFFFF"/>
                </a:solidFill>
              </a:rPr>
              <a:t>Tham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số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32" name="Group 24"/>
          <p:cNvGrpSpPr>
            <a:grpSpLocks/>
          </p:cNvGrpSpPr>
          <p:nvPr/>
        </p:nvGrpSpPr>
        <p:grpSpPr bwMode="auto">
          <a:xfrm>
            <a:off x="6243024" y="2788144"/>
            <a:ext cx="2408324" cy="436563"/>
            <a:chOff x="3618" y="3480"/>
            <a:chExt cx="1200" cy="275"/>
          </a:xfrm>
        </p:grpSpPr>
        <p:sp>
          <p:nvSpPr>
            <p:cNvPr id="33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Text Box 27"/>
          <p:cNvSpPr txBox="1">
            <a:spLocks noChangeArrowheads="1"/>
          </p:cNvSpPr>
          <p:nvPr/>
        </p:nvSpPr>
        <p:spPr bwMode="black">
          <a:xfrm>
            <a:off x="6466647" y="2788144"/>
            <a:ext cx="2119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FFFFF"/>
                </a:solidFill>
              </a:rPr>
              <a:t>Gọi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hàm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" b="-1"/>
          <a:stretch/>
        </p:blipFill>
        <p:spPr>
          <a:xfrm>
            <a:off x="381001" y="1005840"/>
            <a:ext cx="5334000" cy="541274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819400" y="3006426"/>
            <a:ext cx="3438761" cy="1223902"/>
            <a:chOff x="2971800" y="2362200"/>
            <a:chExt cx="3733800" cy="807255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2971800" y="2362200"/>
              <a:ext cx="3733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971800" y="2362200"/>
              <a:ext cx="0" cy="8072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793124" y="3974126"/>
            <a:ext cx="2465037" cy="256204"/>
            <a:chOff x="2971800" y="2362200"/>
            <a:chExt cx="3733800" cy="685800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2971800" y="2362200"/>
              <a:ext cx="3733800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971800" y="2362200"/>
              <a:ext cx="0" cy="6858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505200" y="2362200"/>
              <a:ext cx="0" cy="6858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flipV="1">
            <a:off x="4081048" y="5337627"/>
            <a:ext cx="2146054" cy="487986"/>
            <a:chOff x="2971800" y="2362200"/>
            <a:chExt cx="3967685" cy="731979"/>
          </a:xfrm>
        </p:grpSpPr>
        <p:cxnSp>
          <p:nvCxnSpPr>
            <p:cNvPr id="44" name="Straight Connector 43"/>
            <p:cNvCxnSpPr/>
            <p:nvPr/>
          </p:nvCxnSpPr>
          <p:spPr>
            <a:xfrm flipH="1" flipV="1">
              <a:off x="2971800" y="2362200"/>
              <a:ext cx="3967685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971800" y="2362200"/>
              <a:ext cx="0" cy="6858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775502" y="2408379"/>
              <a:ext cx="0" cy="6858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229100" y="4419600"/>
            <a:ext cx="876300" cy="94881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841661" y="4419600"/>
            <a:ext cx="114300" cy="886495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676400" y="4419601"/>
            <a:ext cx="1143000" cy="140601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555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5119"/>
            <a:ext cx="43434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9" y="4572000"/>
            <a:ext cx="370609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26031" y="1166508"/>
            <a:ext cx="32321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dirty="0" err="1">
                <a:latin typeface="+mj-lt"/>
                <a:cs typeface="Times New Roman" pitchFamily="18" charset="0"/>
              </a:rPr>
              <a:t>Vậy</a:t>
            </a:r>
            <a:r>
              <a:rPr lang="en-US" dirty="0">
                <a:latin typeface="+mj-lt"/>
                <a:cs typeface="Times New Roman" pitchFamily="18" charset="0"/>
              </a:rPr>
              <a:t>  </a:t>
            </a:r>
            <a:r>
              <a:rPr lang="en-US" dirty="0" err="1">
                <a:latin typeface="+mj-lt"/>
                <a:cs typeface="Times New Roman" pitchFamily="18" charset="0"/>
              </a:rPr>
              <a:t>từ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khóa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return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có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tác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dụng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gì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trong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hàm</a:t>
            </a:r>
            <a:r>
              <a:rPr lang="en-US" dirty="0">
                <a:latin typeface="+mj-lt"/>
                <a:cs typeface="Times New Roman" pitchFamily="18" charset="0"/>
              </a:rPr>
              <a:t>?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err="1">
                <a:latin typeface="+mj-lt"/>
                <a:cs typeface="Times New Roman" pitchFamily="18" charset="0"/>
              </a:rPr>
              <a:t>Khi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một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hàm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muốn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trả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về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một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giá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trị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nào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đó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thì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chúng</a:t>
            </a:r>
            <a:r>
              <a:rPr lang="en-US" dirty="0">
                <a:latin typeface="+mj-lt"/>
                <a:cs typeface="Times New Roman" pitchFamily="18" charset="0"/>
              </a:rPr>
              <a:t> ta </a:t>
            </a:r>
            <a:r>
              <a:rPr lang="en-US" dirty="0" err="1">
                <a:latin typeface="+mj-lt"/>
                <a:cs typeface="Times New Roman" pitchFamily="18" charset="0"/>
              </a:rPr>
              <a:t>dùng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return</a:t>
            </a:r>
            <a:r>
              <a:rPr lang="en-US" dirty="0">
                <a:latin typeface="+mj-lt"/>
                <a:cs typeface="Times New Roman" pitchFamily="18" charset="0"/>
              </a:rPr>
              <a:t> . </a:t>
            </a:r>
            <a:r>
              <a:rPr lang="en-US" dirty="0" err="1">
                <a:latin typeface="+mj-lt"/>
                <a:cs typeface="Times New Roman" pitchFamily="18" charset="0"/>
              </a:rPr>
              <a:t>Bất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kỳ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kiểu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dữ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liệu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nào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của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hàm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cũng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có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thể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sử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dụng</a:t>
            </a:r>
            <a:r>
              <a:rPr lang="en-US" dirty="0">
                <a:latin typeface="+mj-lt"/>
                <a:cs typeface="Times New Roman" pitchFamily="18" charset="0"/>
              </a:rPr>
              <a:t> return </a:t>
            </a:r>
            <a:r>
              <a:rPr lang="en-US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NGOẠI TRỪ </a:t>
            </a:r>
            <a:r>
              <a:rPr lang="en-US" dirty="0" err="1">
                <a:latin typeface="+mj-lt"/>
                <a:cs typeface="Times New Roman" pitchFamily="18" charset="0"/>
              </a:rPr>
              <a:t>kiểu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void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60564" y="4793966"/>
            <a:ext cx="2861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+mn-lt"/>
                <a:cs typeface="Times New Roman" pitchFamily="18" charset="0"/>
              </a:rPr>
              <a:t>Hàm</a:t>
            </a:r>
            <a:r>
              <a:rPr lang="en-US" sz="2000" dirty="0" smtClean="0">
                <a:latin typeface="+mn-lt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itchFamily="18" charset="0"/>
              </a:rPr>
              <a:t>có</a:t>
            </a:r>
            <a:r>
              <a:rPr lang="en-US" sz="2000" dirty="0" smtClean="0">
                <a:latin typeface="+mn-lt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itchFamily="18" charset="0"/>
              </a:rPr>
              <a:t>kiểu</a:t>
            </a:r>
            <a:r>
              <a:rPr lang="en-US" sz="2000" dirty="0" smtClean="0">
                <a:latin typeface="+mn-lt"/>
                <a:cs typeface="Times New Roman" pitchFamily="18" charset="0"/>
              </a:rPr>
              <a:t> void </a:t>
            </a:r>
            <a:r>
              <a:rPr lang="en-US" sz="2000" dirty="0" err="1" smtClean="0">
                <a:latin typeface="+mn-lt"/>
                <a:cs typeface="Times New Roman" pitchFamily="18" charset="0"/>
              </a:rPr>
              <a:t>đôi</a:t>
            </a:r>
            <a:r>
              <a:rPr lang="en-US" sz="2000" dirty="0" smtClean="0">
                <a:latin typeface="+mn-lt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itchFamily="18" charset="0"/>
              </a:rPr>
              <a:t>khi</a:t>
            </a:r>
            <a:r>
              <a:rPr lang="en-US" sz="2000" dirty="0" smtClean="0">
                <a:latin typeface="+mn-lt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+mn-lt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itchFamily="18" charset="0"/>
              </a:rPr>
              <a:t>gọi</a:t>
            </a:r>
            <a:r>
              <a:rPr lang="en-US" sz="2000" dirty="0" smtClean="0">
                <a:latin typeface="+mn-lt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itchFamily="18" charset="0"/>
              </a:rPr>
              <a:t>là</a:t>
            </a:r>
            <a:r>
              <a:rPr lang="en-US" sz="2000" dirty="0" smtClean="0">
                <a:latin typeface="+mn-lt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itchFamily="18" charset="0"/>
              </a:rPr>
              <a:t>Thủ</a:t>
            </a:r>
            <a:r>
              <a:rPr lang="en-US" sz="2000" dirty="0" smtClean="0">
                <a:latin typeface="+mn-lt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+mn-lt"/>
                <a:cs typeface="Times New Roman" pitchFamily="18" charset="0"/>
              </a:rPr>
              <a:t>Tục</a:t>
            </a:r>
            <a:endParaRPr lang="en-US" sz="2000" dirty="0">
              <a:latin typeface="+mn-lt"/>
              <a:cs typeface="Times New Roman" pitchFamily="18" charset="0"/>
            </a:endParaRPr>
          </a:p>
        </p:txBody>
      </p:sp>
      <p:grpSp>
        <p:nvGrpSpPr>
          <p:cNvPr id="32" name="Group 24"/>
          <p:cNvGrpSpPr>
            <a:grpSpLocks/>
          </p:cNvGrpSpPr>
          <p:nvPr/>
        </p:nvGrpSpPr>
        <p:grpSpPr bwMode="auto">
          <a:xfrm>
            <a:off x="2743200" y="5126037"/>
            <a:ext cx="1125039" cy="436563"/>
            <a:chOff x="3618" y="3480"/>
            <a:chExt cx="1200" cy="275"/>
          </a:xfrm>
        </p:grpSpPr>
        <p:sp>
          <p:nvSpPr>
            <p:cNvPr id="33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Text Box 27"/>
          <p:cNvSpPr txBox="1">
            <a:spLocks noChangeArrowheads="1"/>
          </p:cNvSpPr>
          <p:nvPr/>
        </p:nvSpPr>
        <p:spPr bwMode="black">
          <a:xfrm>
            <a:off x="2803202" y="5126037"/>
            <a:ext cx="999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solidFill>
                  <a:srgbClr val="FFFFFF"/>
                </a:solidFill>
              </a:rPr>
              <a:t>Sai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36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Một hàm khi đã định nghĩa nhưng chúng vẫn chưa được thực thi, hàm chỉ được thực thi khi trong chương trình có một lời gọi đến hàm đó.</a:t>
            </a:r>
          </a:p>
          <a:p>
            <a:pPr algn="just"/>
            <a:r>
              <a:rPr lang="vi-VN" b="1" dirty="0"/>
              <a:t>Cú pháp gọi hàm:</a:t>
            </a: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762000" y="2743200"/>
            <a:ext cx="7143750" cy="642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&gt;([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839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8382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200" dirty="0">
                <a:solidFill>
                  <a:srgbClr val="0000CC"/>
                </a:solidFill>
              </a:rPr>
              <a:t>#include </a:t>
            </a:r>
            <a:r>
              <a:rPr lang="en-US" sz="2200" dirty="0" smtClean="0">
                <a:solidFill>
                  <a:srgbClr val="0000CC"/>
                </a:solidFill>
              </a:rPr>
              <a:t>&lt;</a:t>
            </a:r>
            <a:r>
              <a:rPr lang="en-US" sz="2200" dirty="0" err="1" smtClean="0">
                <a:solidFill>
                  <a:srgbClr val="0000CC"/>
                </a:solidFill>
              </a:rPr>
              <a:t>iostream.h</a:t>
            </a:r>
            <a:r>
              <a:rPr lang="en-US" sz="2200" dirty="0" smtClean="0">
                <a:solidFill>
                  <a:srgbClr val="0000CC"/>
                </a:solidFill>
              </a:rPr>
              <a:t>&gt;</a:t>
            </a:r>
            <a:endParaRPr lang="en-US" sz="2200" dirty="0">
              <a:solidFill>
                <a:srgbClr val="0000CC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en-US" sz="2200" dirty="0" err="1">
                <a:solidFill>
                  <a:srgbClr val="0000CC"/>
                </a:solidFill>
              </a:rPr>
              <a:t>int</a:t>
            </a:r>
            <a:r>
              <a:rPr lang="en-US" sz="2200" dirty="0">
                <a:solidFill>
                  <a:srgbClr val="0000CC"/>
                </a:solidFill>
              </a:rPr>
              <a:t> cong2so(</a:t>
            </a:r>
            <a:r>
              <a:rPr lang="en-US" sz="2200" dirty="0" err="1">
                <a:solidFill>
                  <a:srgbClr val="0000CC"/>
                </a:solidFill>
              </a:rPr>
              <a:t>int</a:t>
            </a:r>
            <a:r>
              <a:rPr lang="en-US" sz="2200" dirty="0">
                <a:solidFill>
                  <a:srgbClr val="0000CC"/>
                </a:solidFill>
              </a:rPr>
              <a:t> a, </a:t>
            </a:r>
            <a:r>
              <a:rPr lang="en-US" sz="2200" dirty="0" err="1">
                <a:solidFill>
                  <a:srgbClr val="0000CC"/>
                </a:solidFill>
              </a:rPr>
              <a:t>int</a:t>
            </a:r>
            <a:r>
              <a:rPr lang="en-US" sz="2200" dirty="0">
                <a:solidFill>
                  <a:srgbClr val="0000CC"/>
                </a:solidFill>
              </a:rPr>
              <a:t> b)</a:t>
            </a:r>
          </a:p>
          <a:p>
            <a:pPr algn="just">
              <a:spcBef>
                <a:spcPct val="50000"/>
              </a:spcBef>
            </a:pPr>
            <a:r>
              <a:rPr lang="en-US" sz="2200" dirty="0">
                <a:solidFill>
                  <a:srgbClr val="0000CC"/>
                </a:solidFill>
              </a:rPr>
              <a:t> { </a:t>
            </a:r>
          </a:p>
          <a:p>
            <a:pPr algn="just">
              <a:spcBef>
                <a:spcPct val="50000"/>
              </a:spcBef>
            </a:pPr>
            <a:r>
              <a:rPr lang="en-US" sz="2200" dirty="0">
                <a:solidFill>
                  <a:srgbClr val="0000CC"/>
                </a:solidFill>
              </a:rPr>
              <a:t>     return (</a:t>
            </a:r>
            <a:r>
              <a:rPr lang="en-US" sz="2200" dirty="0" err="1">
                <a:solidFill>
                  <a:srgbClr val="0000CC"/>
                </a:solidFill>
              </a:rPr>
              <a:t>a+b</a:t>
            </a:r>
            <a:r>
              <a:rPr lang="en-US" sz="2200" dirty="0">
                <a:solidFill>
                  <a:srgbClr val="0000CC"/>
                </a:solidFill>
              </a:rPr>
              <a:t>); </a:t>
            </a:r>
          </a:p>
          <a:p>
            <a:pPr algn="just">
              <a:spcBef>
                <a:spcPct val="50000"/>
              </a:spcBef>
            </a:pPr>
            <a:r>
              <a:rPr lang="en-US" sz="2200" dirty="0">
                <a:solidFill>
                  <a:srgbClr val="0000CC"/>
                </a:solidFill>
              </a:rPr>
              <a:t> }</a:t>
            </a:r>
          </a:p>
          <a:p>
            <a:pPr algn="just">
              <a:spcBef>
                <a:spcPct val="50000"/>
              </a:spcBef>
            </a:pPr>
            <a:r>
              <a:rPr lang="en-US" sz="2200" dirty="0" smtClean="0">
                <a:solidFill>
                  <a:srgbClr val="0000CC"/>
                </a:solidFill>
              </a:rPr>
              <a:t>void main</a:t>
            </a:r>
            <a:r>
              <a:rPr lang="en-US" sz="2200" dirty="0">
                <a:solidFill>
                  <a:srgbClr val="0000CC"/>
                </a:solidFill>
              </a:rPr>
              <a:t>()</a:t>
            </a:r>
          </a:p>
          <a:p>
            <a:pPr algn="just">
              <a:spcBef>
                <a:spcPct val="50000"/>
              </a:spcBef>
            </a:pPr>
            <a:r>
              <a:rPr lang="en-US" sz="2200" dirty="0">
                <a:solidFill>
                  <a:srgbClr val="0000CC"/>
                </a:solidFill>
              </a:rPr>
              <a:t>{ </a:t>
            </a:r>
            <a:r>
              <a:rPr lang="en-US" sz="2200" dirty="0" err="1">
                <a:solidFill>
                  <a:srgbClr val="0000CC"/>
                </a:solidFill>
              </a:rPr>
              <a:t>int</a:t>
            </a:r>
            <a:r>
              <a:rPr lang="en-US" sz="2200" dirty="0">
                <a:solidFill>
                  <a:srgbClr val="0000CC"/>
                </a:solidFill>
              </a:rPr>
              <a:t> x, y, z;</a:t>
            </a:r>
          </a:p>
          <a:p>
            <a:pPr algn="just">
              <a:spcBef>
                <a:spcPct val="50000"/>
              </a:spcBef>
            </a:pPr>
            <a:r>
              <a:rPr lang="en-US" sz="2200" dirty="0">
                <a:solidFill>
                  <a:srgbClr val="0000CC"/>
                </a:solidFill>
              </a:rPr>
              <a:t>   </a:t>
            </a:r>
            <a:r>
              <a:rPr lang="en-US" sz="2200" dirty="0" err="1" smtClean="0">
                <a:solidFill>
                  <a:srgbClr val="0000CC"/>
                </a:solidFill>
              </a:rPr>
              <a:t>cout</a:t>
            </a:r>
            <a:r>
              <a:rPr lang="en-US" sz="2200" dirty="0" smtClean="0">
                <a:solidFill>
                  <a:srgbClr val="0000CC"/>
                </a:solidFill>
              </a:rPr>
              <a:t> &lt;&lt;“</a:t>
            </a:r>
            <a:r>
              <a:rPr lang="en-US" sz="2200" dirty="0" err="1">
                <a:solidFill>
                  <a:srgbClr val="0000CC"/>
                </a:solidFill>
              </a:rPr>
              <a:t>Nhap</a:t>
            </a:r>
            <a:r>
              <a:rPr lang="en-US" sz="2200" dirty="0">
                <a:solidFill>
                  <a:srgbClr val="0000CC"/>
                </a:solidFill>
              </a:rPr>
              <a:t> x </a:t>
            </a:r>
            <a:r>
              <a:rPr lang="en-US" sz="2200" dirty="0" err="1">
                <a:solidFill>
                  <a:srgbClr val="0000CC"/>
                </a:solidFill>
              </a:rPr>
              <a:t>va</a:t>
            </a:r>
            <a:r>
              <a:rPr lang="en-US" sz="2200" dirty="0">
                <a:solidFill>
                  <a:srgbClr val="0000CC"/>
                </a:solidFill>
              </a:rPr>
              <a:t> y </a:t>
            </a:r>
            <a:r>
              <a:rPr lang="en-US" sz="2200" dirty="0" smtClean="0">
                <a:solidFill>
                  <a:srgbClr val="0000CC"/>
                </a:solidFill>
              </a:rPr>
              <a:t>:”; </a:t>
            </a:r>
            <a:r>
              <a:rPr lang="en-US" sz="2200" dirty="0" err="1" smtClean="0">
                <a:solidFill>
                  <a:srgbClr val="0000CC"/>
                </a:solidFill>
              </a:rPr>
              <a:t>cin</a:t>
            </a:r>
            <a:r>
              <a:rPr lang="en-US" sz="2200" dirty="0" smtClean="0">
                <a:solidFill>
                  <a:srgbClr val="0000CC"/>
                </a:solidFill>
              </a:rPr>
              <a:t> &gt;&gt;x; </a:t>
            </a:r>
            <a:r>
              <a:rPr lang="en-US" sz="2200" dirty="0" err="1" smtClean="0">
                <a:solidFill>
                  <a:srgbClr val="0000CC"/>
                </a:solidFill>
              </a:rPr>
              <a:t>cin</a:t>
            </a:r>
            <a:r>
              <a:rPr lang="en-US" sz="2200" dirty="0" smtClean="0">
                <a:solidFill>
                  <a:srgbClr val="0000CC"/>
                </a:solidFill>
              </a:rPr>
              <a:t> &gt;&gt;y;</a:t>
            </a:r>
            <a:endParaRPr lang="en-US" sz="2200" dirty="0">
              <a:solidFill>
                <a:srgbClr val="0000CC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en-US" sz="2200" dirty="0">
                <a:solidFill>
                  <a:srgbClr val="0000CC"/>
                </a:solidFill>
              </a:rPr>
              <a:t>   z = cong2so(</a:t>
            </a:r>
            <a:r>
              <a:rPr lang="en-US" sz="2200" dirty="0" err="1">
                <a:solidFill>
                  <a:srgbClr val="0000CC"/>
                </a:solidFill>
              </a:rPr>
              <a:t>x,y</a:t>
            </a:r>
            <a:r>
              <a:rPr lang="en-US" sz="2200" dirty="0" smtClean="0">
                <a:solidFill>
                  <a:srgbClr val="0000CC"/>
                </a:solidFill>
              </a:rPr>
              <a:t>); </a:t>
            </a:r>
          </a:p>
          <a:p>
            <a:pPr algn="just">
              <a:spcBef>
                <a:spcPct val="50000"/>
              </a:spcBef>
            </a:pP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  </a:t>
            </a:r>
            <a:r>
              <a:rPr lang="en-US" sz="2200" dirty="0" err="1" smtClean="0">
                <a:solidFill>
                  <a:srgbClr val="0000CC"/>
                </a:solidFill>
              </a:rPr>
              <a:t>cout</a:t>
            </a:r>
            <a:r>
              <a:rPr lang="en-US" sz="2200" dirty="0" smtClean="0">
                <a:solidFill>
                  <a:srgbClr val="0000CC"/>
                </a:solidFill>
              </a:rPr>
              <a:t> &lt;&lt;“</a:t>
            </a:r>
            <a:r>
              <a:rPr lang="en-US" sz="2200" dirty="0" err="1" smtClean="0">
                <a:solidFill>
                  <a:srgbClr val="0000CC"/>
                </a:solidFill>
              </a:rPr>
              <a:t>Ket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qua x + y = </a:t>
            </a:r>
            <a:r>
              <a:rPr lang="en-US" sz="2200" dirty="0" smtClean="0">
                <a:solidFill>
                  <a:srgbClr val="0000CC"/>
                </a:solidFill>
              </a:rPr>
              <a:t>”&lt;&lt; z;</a:t>
            </a:r>
            <a:endParaRPr lang="en-US" sz="2200" dirty="0">
              <a:solidFill>
                <a:srgbClr val="0000CC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en-US" sz="2200" dirty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46" name="AutoShape 8"/>
          <p:cNvSpPr>
            <a:spLocks/>
          </p:cNvSpPr>
          <p:nvPr/>
        </p:nvSpPr>
        <p:spPr bwMode="auto">
          <a:xfrm>
            <a:off x="3429000" y="1828800"/>
            <a:ext cx="457200" cy="1600200"/>
          </a:xfrm>
          <a:prstGeom prst="rightBrace">
            <a:avLst>
              <a:gd name="adj1" fmla="val 29167"/>
              <a:gd name="adj2" fmla="val 5079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AutoShape 10"/>
          <p:cNvSpPr>
            <a:spLocks/>
          </p:cNvSpPr>
          <p:nvPr/>
        </p:nvSpPr>
        <p:spPr bwMode="auto">
          <a:xfrm>
            <a:off x="3429000" y="1828800"/>
            <a:ext cx="457200" cy="1600200"/>
          </a:xfrm>
          <a:prstGeom prst="rightBrace">
            <a:avLst>
              <a:gd name="adj1" fmla="val 29167"/>
              <a:gd name="adj2" fmla="val 5079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32"/>
          <p:cNvGrpSpPr>
            <a:grpSpLocks/>
          </p:cNvGrpSpPr>
          <p:nvPr/>
        </p:nvGrpSpPr>
        <p:grpSpPr bwMode="auto">
          <a:xfrm>
            <a:off x="5267150" y="2228850"/>
            <a:ext cx="3358379" cy="800100"/>
            <a:chOff x="3618" y="3480"/>
            <a:chExt cx="1200" cy="275"/>
          </a:xfrm>
        </p:grpSpPr>
        <p:sp>
          <p:nvSpPr>
            <p:cNvPr id="55" name="Freeform 33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34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 Box 35"/>
          <p:cNvSpPr txBox="1">
            <a:spLocks noChangeArrowheads="1"/>
          </p:cNvSpPr>
          <p:nvPr/>
        </p:nvSpPr>
        <p:spPr bwMode="black">
          <a:xfrm>
            <a:off x="5452246" y="2249269"/>
            <a:ext cx="32216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0000CC"/>
                </a:solidFill>
              </a:rPr>
              <a:t>Xây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dựng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hàm</a:t>
            </a:r>
            <a:r>
              <a:rPr lang="en-US" dirty="0">
                <a:solidFill>
                  <a:srgbClr val="0000CC"/>
                </a:solidFill>
              </a:rPr>
              <a:t> cong2so(). </a:t>
            </a:r>
          </a:p>
          <a:p>
            <a:pPr algn="ctr"/>
            <a:r>
              <a:rPr lang="en-US" dirty="0">
                <a:solidFill>
                  <a:srgbClr val="0000CC"/>
                </a:solidFill>
              </a:rPr>
              <a:t>a </a:t>
            </a:r>
            <a:r>
              <a:rPr lang="en-US" dirty="0" err="1">
                <a:solidFill>
                  <a:srgbClr val="0000CC"/>
                </a:solidFill>
              </a:rPr>
              <a:t>và</a:t>
            </a:r>
            <a:r>
              <a:rPr lang="en-US" dirty="0">
                <a:solidFill>
                  <a:srgbClr val="0000CC"/>
                </a:solidFill>
              </a:rPr>
              <a:t> b </a:t>
            </a:r>
            <a:r>
              <a:rPr lang="en-US" dirty="0" err="1">
                <a:solidFill>
                  <a:srgbClr val="0000CC"/>
                </a:solidFill>
              </a:rPr>
              <a:t>là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tham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số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hình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thức</a:t>
            </a:r>
            <a:endParaRPr lang="vi-VN" dirty="0">
              <a:solidFill>
                <a:srgbClr val="0000CC"/>
              </a:solidFill>
            </a:endParaRPr>
          </a:p>
        </p:txBody>
      </p:sp>
      <p:grpSp>
        <p:nvGrpSpPr>
          <p:cNvPr id="58" name="Group 24"/>
          <p:cNvGrpSpPr>
            <a:grpSpLocks/>
          </p:cNvGrpSpPr>
          <p:nvPr/>
        </p:nvGrpSpPr>
        <p:grpSpPr bwMode="auto">
          <a:xfrm>
            <a:off x="5264282" y="4953000"/>
            <a:ext cx="3361247" cy="1066800"/>
            <a:chOff x="3618" y="3480"/>
            <a:chExt cx="1200" cy="275"/>
          </a:xfrm>
        </p:grpSpPr>
        <p:sp>
          <p:nvSpPr>
            <p:cNvPr id="59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Text Box 27"/>
          <p:cNvSpPr txBox="1">
            <a:spLocks noChangeArrowheads="1"/>
          </p:cNvSpPr>
          <p:nvPr/>
        </p:nvSpPr>
        <p:spPr bwMode="black">
          <a:xfrm>
            <a:off x="5334000" y="4952999"/>
            <a:ext cx="323036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0000CC"/>
                </a:solidFill>
              </a:rPr>
              <a:t>Gọi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hàm</a:t>
            </a:r>
            <a:r>
              <a:rPr lang="en-US" dirty="0">
                <a:solidFill>
                  <a:srgbClr val="0000CC"/>
                </a:solidFill>
              </a:rPr>
              <a:t>,</a:t>
            </a:r>
          </a:p>
          <a:p>
            <a:pPr algn="ctr"/>
            <a:r>
              <a:rPr lang="en-US" dirty="0">
                <a:solidFill>
                  <a:srgbClr val="0000CC"/>
                </a:solidFill>
              </a:rPr>
              <a:t>x </a:t>
            </a:r>
            <a:r>
              <a:rPr lang="en-US" dirty="0" err="1">
                <a:solidFill>
                  <a:srgbClr val="0000CC"/>
                </a:solidFill>
              </a:rPr>
              <a:t>và</a:t>
            </a:r>
            <a:r>
              <a:rPr lang="en-US" dirty="0">
                <a:solidFill>
                  <a:srgbClr val="0000CC"/>
                </a:solidFill>
              </a:rPr>
              <a:t> y </a:t>
            </a:r>
            <a:r>
              <a:rPr lang="en-US" dirty="0" err="1">
                <a:solidFill>
                  <a:srgbClr val="0000CC"/>
                </a:solidFill>
              </a:rPr>
              <a:t>là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tham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số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thực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được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truyền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vào</a:t>
            </a:r>
            <a:endParaRPr lang="vi-VN" dirty="0">
              <a:solidFill>
                <a:srgbClr val="0000CC"/>
              </a:solidFill>
            </a:endParaRPr>
          </a:p>
        </p:txBody>
      </p:sp>
      <p:sp>
        <p:nvSpPr>
          <p:cNvPr id="62" name="Line 30"/>
          <p:cNvSpPr>
            <a:spLocks noChangeShapeType="1"/>
          </p:cNvSpPr>
          <p:nvPr/>
        </p:nvSpPr>
        <p:spPr bwMode="auto">
          <a:xfrm flipV="1">
            <a:off x="2819401" y="5029199"/>
            <a:ext cx="244488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 flipV="1">
            <a:off x="3900715" y="2676906"/>
            <a:ext cx="1366436" cy="0"/>
          </a:xfrm>
          <a:prstGeom prst="line">
            <a:avLst/>
          </a:prstGeom>
          <a:noFill/>
          <a:ln w="571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2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</p:bld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647</TotalTime>
  <Words>656</Words>
  <Application>Microsoft Office PowerPoint</Application>
  <PresentationFormat>On-screen Show (4:3)</PresentationFormat>
  <Paragraphs>109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OK1</vt:lpstr>
      <vt:lpstr>XÂY DỰNG VÀ SỬ DỤNG HÀM</vt:lpstr>
      <vt:lpstr>Nội dung</vt:lpstr>
      <vt:lpstr>Khái niệm</vt:lpstr>
      <vt:lpstr>Phân loại hàm</vt:lpstr>
      <vt:lpstr>Dạng tổng quát của hàm</vt:lpstr>
      <vt:lpstr>Dạng tổng quát của hàm</vt:lpstr>
      <vt:lpstr>Dạng tổng quát của hàm</vt:lpstr>
      <vt:lpstr>Sử dụng hàm</vt:lpstr>
      <vt:lpstr>Sử dụng hàm</vt:lpstr>
      <vt:lpstr>Sử dụng hàm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77</cp:revision>
  <dcterms:created xsi:type="dcterms:W3CDTF">2016-11-10T08:19:54Z</dcterms:created>
  <dcterms:modified xsi:type="dcterms:W3CDTF">2016-11-21T16:41:06Z</dcterms:modified>
</cp:coreProperties>
</file>