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96" r:id="rId4"/>
    <p:sldId id="327" r:id="rId5"/>
    <p:sldId id="328" r:id="rId6"/>
    <p:sldId id="329" r:id="rId7"/>
    <p:sldId id="330" r:id="rId8"/>
    <p:sldId id="331" r:id="rId9"/>
    <p:sldId id="30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9D7"/>
    <a:srgbClr val="808080"/>
    <a:srgbClr val="969696"/>
    <a:srgbClr val="FF7F00"/>
    <a:srgbClr val="000000"/>
    <a:srgbClr val="333333"/>
    <a:srgbClr val="EC2C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p:cViewPr varScale="1">
        <p:scale>
          <a:sx n="91" d="100"/>
          <a:sy n="91" d="100"/>
        </p:scale>
        <p:origin x="-756"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67000" y="3228975"/>
            <a:ext cx="6172200" cy="885825"/>
          </a:xfrm>
        </p:spPr>
        <p:txBody>
          <a:bodyPr/>
          <a:lstStyle/>
          <a:p>
            <a:pPr algn="ctr"/>
            <a:r>
              <a:rPr lang="en-US" dirty="0" smtClean="0">
                <a:solidFill>
                  <a:schemeClr val="tx2">
                    <a:lumMod val="75000"/>
                  </a:schemeClr>
                </a:solidFill>
              </a:rPr>
              <a:t>KHÁI NIỆM VỀ KỸ THUẬT ĐỆ QUI</a:t>
            </a:r>
            <a:endParaRPr lang="en-US" dirty="0">
              <a:solidFill>
                <a:schemeClr val="tx2">
                  <a:lumMod val="75000"/>
                </a:schemeClr>
              </a:solidFill>
            </a:endParaRPr>
          </a:p>
        </p:txBody>
      </p:sp>
      <p:sp>
        <p:nvSpPr>
          <p:cNvPr id="2" name="TextBox 1"/>
          <p:cNvSpPr txBox="1"/>
          <p:nvPr/>
        </p:nvSpPr>
        <p:spPr>
          <a:xfrm>
            <a:off x="5231661" y="2939926"/>
            <a:ext cx="864339" cy="369332"/>
          </a:xfrm>
          <a:prstGeom prst="rect">
            <a:avLst/>
          </a:prstGeom>
          <a:noFill/>
        </p:spPr>
        <p:txBody>
          <a:bodyPr wrap="none" rtlCol="0">
            <a:spAutoFit/>
          </a:bodyPr>
          <a:lstStyle/>
          <a:p>
            <a:r>
              <a:rPr lang="en-US" b="1" dirty="0" err="1" smtClean="0">
                <a:solidFill>
                  <a:schemeClr val="accent2">
                    <a:lumMod val="75000"/>
                  </a:schemeClr>
                </a:solidFill>
              </a:rPr>
              <a:t>Bài</a:t>
            </a:r>
            <a:r>
              <a:rPr lang="en-US" b="1" dirty="0" smtClean="0">
                <a:solidFill>
                  <a:schemeClr val="accent2">
                    <a:lumMod val="75000"/>
                  </a:schemeClr>
                </a:solidFill>
              </a:rPr>
              <a:t> 44</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1876425" y="3100387"/>
            <a:ext cx="5311775" cy="688975"/>
            <a:chOff x="720" y="1392"/>
            <a:chExt cx="4058" cy="480"/>
          </a:xfrm>
        </p:grpSpPr>
        <p:sp>
          <p:nvSpPr>
            <p:cNvPr id="69635"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69636" name="Group 4"/>
            <p:cNvGrpSpPr>
              <a:grpSpLocks/>
            </p:cNvGrpSpPr>
            <p:nvPr/>
          </p:nvGrpSpPr>
          <p:grpSpPr bwMode="auto">
            <a:xfrm>
              <a:off x="730" y="1407"/>
              <a:ext cx="4043" cy="444"/>
              <a:chOff x="744" y="1407"/>
              <a:chExt cx="3988" cy="444"/>
            </a:xfrm>
          </p:grpSpPr>
          <p:sp>
            <p:nvSpPr>
              <p:cNvPr id="69637"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69638"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69649" name="Group 17"/>
          <p:cNvGrpSpPr>
            <a:grpSpLocks/>
          </p:cNvGrpSpPr>
          <p:nvPr/>
        </p:nvGrpSpPr>
        <p:grpSpPr bwMode="auto">
          <a:xfrm>
            <a:off x="1876425" y="2236787"/>
            <a:ext cx="5311775" cy="688975"/>
            <a:chOff x="720" y="1392"/>
            <a:chExt cx="4058" cy="480"/>
          </a:xfrm>
        </p:grpSpPr>
        <p:sp>
          <p:nvSpPr>
            <p:cNvPr id="69650"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69651" name="Group 19"/>
            <p:cNvGrpSpPr>
              <a:grpSpLocks/>
            </p:cNvGrpSpPr>
            <p:nvPr/>
          </p:nvGrpSpPr>
          <p:grpSpPr bwMode="auto">
            <a:xfrm>
              <a:off x="730" y="1407"/>
              <a:ext cx="4043" cy="444"/>
              <a:chOff x="744" y="1407"/>
              <a:chExt cx="3988" cy="444"/>
            </a:xfrm>
          </p:grpSpPr>
          <p:sp>
            <p:nvSpPr>
              <p:cNvPr id="69652"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69653"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69654" name="Text Box 22"/>
          <p:cNvSpPr txBox="1">
            <a:spLocks noChangeArrowheads="1"/>
          </p:cNvSpPr>
          <p:nvPr/>
        </p:nvSpPr>
        <p:spPr bwMode="black">
          <a:xfrm>
            <a:off x="2343150" y="2351087"/>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Khái</a:t>
            </a:r>
            <a:r>
              <a:rPr lang="en-US" sz="2400" b="1" dirty="0" smtClean="0">
                <a:solidFill>
                  <a:srgbClr val="FFFFFF"/>
                </a:solidFill>
              </a:rPr>
              <a:t> </a:t>
            </a:r>
            <a:r>
              <a:rPr lang="en-US" sz="2400" b="1" dirty="0" err="1" smtClean="0">
                <a:solidFill>
                  <a:srgbClr val="FFFFFF"/>
                </a:solidFill>
              </a:rPr>
              <a:t>niệm</a:t>
            </a:r>
            <a:r>
              <a:rPr lang="en-US" sz="2400" b="1" dirty="0" smtClean="0">
                <a:solidFill>
                  <a:srgbClr val="FFFFFF"/>
                </a:solidFill>
              </a:rPr>
              <a:t> </a:t>
            </a:r>
            <a:r>
              <a:rPr lang="en-US" sz="2400" b="1" dirty="0" err="1" smtClean="0">
                <a:solidFill>
                  <a:srgbClr val="FFFFFF"/>
                </a:solidFill>
              </a:rPr>
              <a:t>đệ</a:t>
            </a:r>
            <a:r>
              <a:rPr lang="en-US" sz="2400" b="1" dirty="0" smtClean="0">
                <a:solidFill>
                  <a:srgbClr val="FFFFFF"/>
                </a:solidFill>
              </a:rPr>
              <a:t> qui</a:t>
            </a:r>
            <a:endParaRPr lang="en-US" sz="2400" b="1" dirty="0">
              <a:solidFill>
                <a:srgbClr val="FFFFFF"/>
              </a:solidFill>
            </a:endParaRPr>
          </a:p>
        </p:txBody>
      </p:sp>
      <p:sp>
        <p:nvSpPr>
          <p:cNvPr id="69655" name="Text Box 23"/>
          <p:cNvSpPr txBox="1">
            <a:spLocks noChangeArrowheads="1"/>
          </p:cNvSpPr>
          <p:nvPr/>
        </p:nvSpPr>
        <p:spPr bwMode="black">
          <a:xfrm>
            <a:off x="2354263" y="3208337"/>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Một</a:t>
            </a:r>
            <a:r>
              <a:rPr lang="en-US" sz="2400" b="1" dirty="0" smtClean="0">
                <a:solidFill>
                  <a:srgbClr val="FFFFFF"/>
                </a:solidFill>
              </a:rPr>
              <a:t> </a:t>
            </a:r>
            <a:r>
              <a:rPr lang="en-US" sz="2400" b="1" dirty="0" err="1" smtClean="0">
                <a:solidFill>
                  <a:srgbClr val="FFFFFF"/>
                </a:solidFill>
              </a:rPr>
              <a:t>số</a:t>
            </a:r>
            <a:r>
              <a:rPr lang="en-US" sz="2400" b="1" dirty="0" smtClean="0">
                <a:solidFill>
                  <a:srgbClr val="FFFFFF"/>
                </a:solidFill>
              </a:rPr>
              <a:t> </a:t>
            </a:r>
            <a:r>
              <a:rPr lang="en-US" sz="2400" b="1" dirty="0" err="1" smtClean="0">
                <a:solidFill>
                  <a:srgbClr val="FFFFFF"/>
                </a:solidFill>
              </a:rPr>
              <a:t>ví</a:t>
            </a:r>
            <a:r>
              <a:rPr lang="en-US" sz="2400" b="1" dirty="0" smtClean="0">
                <a:solidFill>
                  <a:srgbClr val="FFFFFF"/>
                </a:solidFill>
              </a:rPr>
              <a:t> </a:t>
            </a:r>
            <a:r>
              <a:rPr lang="en-US" sz="2400" b="1" dirty="0" err="1" smtClean="0">
                <a:solidFill>
                  <a:srgbClr val="FFFFFF"/>
                </a:solidFill>
              </a:rPr>
              <a:t>dụ</a:t>
            </a:r>
            <a:r>
              <a:rPr lang="en-US" sz="2400" b="1" dirty="0" smtClean="0">
                <a:solidFill>
                  <a:srgbClr val="FFFFFF"/>
                </a:solidFill>
              </a:rPr>
              <a:t> minh </a:t>
            </a:r>
            <a:r>
              <a:rPr lang="en-US" sz="2400" b="1" dirty="0" err="1" smtClean="0">
                <a:solidFill>
                  <a:srgbClr val="FFFFFF"/>
                </a:solidFill>
              </a:rPr>
              <a:t>họa</a:t>
            </a:r>
            <a:endParaRPr lang="en-US" sz="2400" b="1" dirty="0">
              <a:solidFill>
                <a:srgbClr val="FFFFFF"/>
              </a:solidFill>
            </a:endParaRPr>
          </a:p>
        </p:txBody>
      </p:sp>
      <p:pic>
        <p:nvPicPr>
          <p:cNvPr id="69661" name="Picture 29" descr="1"/>
          <p:cNvPicPr>
            <a:picLocks noChangeAspect="1" noChangeArrowheads="1"/>
          </p:cNvPicPr>
          <p:nvPr/>
        </p:nvPicPr>
        <p:blipFill>
          <a:blip r:embed="rId2">
            <a:lum bright="-6000" contrast="24000"/>
          </a:blip>
          <a:srcRect l="42606" t="64474" r="19473"/>
          <a:stretch>
            <a:fillRect/>
          </a:stretch>
        </p:blipFill>
        <p:spPr bwMode="auto">
          <a:xfrm>
            <a:off x="1692275" y="3089275"/>
            <a:ext cx="792163" cy="949325"/>
          </a:xfrm>
          <a:prstGeom prst="rect">
            <a:avLst/>
          </a:prstGeom>
          <a:noFill/>
        </p:spPr>
      </p:pic>
      <p:pic>
        <p:nvPicPr>
          <p:cNvPr id="69662" name="Picture 30" descr="1"/>
          <p:cNvPicPr>
            <a:picLocks noChangeAspect="1" noChangeArrowheads="1"/>
          </p:cNvPicPr>
          <p:nvPr/>
        </p:nvPicPr>
        <p:blipFill>
          <a:blip r:embed="rId2">
            <a:lum bright="-6000" contrast="24000"/>
          </a:blip>
          <a:srcRect l="42606" t="64474" r="19473"/>
          <a:stretch>
            <a:fillRect/>
          </a:stretch>
        </p:blipFill>
        <p:spPr bwMode="auto">
          <a:xfrm>
            <a:off x="1681163" y="2232025"/>
            <a:ext cx="792162" cy="949325"/>
          </a:xfrm>
          <a:prstGeom prst="rect">
            <a:avLst/>
          </a:prstGeom>
          <a:noFill/>
        </p:spPr>
      </p:pic>
      <p:sp>
        <p:nvSpPr>
          <p:cNvPr id="69664" name="Text Box 32"/>
          <p:cNvSpPr txBox="1">
            <a:spLocks noChangeArrowheads="1"/>
          </p:cNvSpPr>
          <p:nvPr/>
        </p:nvSpPr>
        <p:spPr bwMode="gray">
          <a:xfrm>
            <a:off x="2001838" y="2328862"/>
            <a:ext cx="381000" cy="457200"/>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69665" name="Text Box 33"/>
          <p:cNvSpPr txBox="1">
            <a:spLocks noChangeArrowheads="1"/>
          </p:cNvSpPr>
          <p:nvPr/>
        </p:nvSpPr>
        <p:spPr bwMode="gray">
          <a:xfrm>
            <a:off x="2014538" y="3187700"/>
            <a:ext cx="381000" cy="457200"/>
          </a:xfrm>
          <a:prstGeom prst="rect">
            <a:avLst/>
          </a:prstGeom>
          <a:noFill/>
          <a:ln w="9525">
            <a:noFill/>
            <a:miter lim="800000"/>
            <a:headEnd/>
            <a:tailEnd/>
          </a:ln>
          <a:effectLst/>
        </p:spPr>
        <p:txBody>
          <a:bodyPr>
            <a:spAutoFit/>
          </a:bodyPr>
          <a:lstStyle/>
          <a:p>
            <a:pPr algn="ctr">
              <a:spcBef>
                <a:spcPct val="50000"/>
              </a:spcBef>
            </a:pPr>
            <a:r>
              <a:rPr lang="en-US" sz="2400" b="1"/>
              <a:t>2</a:t>
            </a:r>
          </a:p>
        </p:txBody>
      </p:sp>
      <p:sp>
        <p:nvSpPr>
          <p:cNvPr id="69667" name="Rectangle 35"/>
          <p:cNvSpPr>
            <a:spLocks noGrp="1" noChangeArrowheads="1"/>
          </p:cNvSpPr>
          <p:nvPr>
            <p:ph type="title"/>
          </p:nvPr>
        </p:nvSpPr>
        <p:spPr/>
        <p:txBody>
          <a:bodyPr/>
          <a:lstStyle/>
          <a:p>
            <a:r>
              <a:rPr lang="en-US" dirty="0" err="1" smtClean="0"/>
              <a:t>Nội</a:t>
            </a:r>
            <a:r>
              <a:rPr lang="en-US" dirty="0" smtClean="0"/>
              <a:t> dung</a:t>
            </a:r>
            <a:endParaRPr lang="en-US" dirty="0"/>
          </a:p>
        </p:txBody>
      </p:sp>
      <p:grpSp>
        <p:nvGrpSpPr>
          <p:cNvPr id="19" name="Group 7"/>
          <p:cNvGrpSpPr>
            <a:grpSpLocks/>
          </p:cNvGrpSpPr>
          <p:nvPr/>
        </p:nvGrpSpPr>
        <p:grpSpPr bwMode="auto">
          <a:xfrm>
            <a:off x="1856858" y="4095750"/>
            <a:ext cx="5311775" cy="688975"/>
            <a:chOff x="720" y="1392"/>
            <a:chExt cx="4058" cy="480"/>
          </a:xfrm>
        </p:grpSpPr>
        <p:sp>
          <p:nvSpPr>
            <p:cNvPr id="20" name="AutoShape 8"/>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en-US"/>
            </a:p>
          </p:txBody>
        </p:sp>
        <p:grpSp>
          <p:nvGrpSpPr>
            <p:cNvPr id="21" name="Group 9"/>
            <p:cNvGrpSpPr>
              <a:grpSpLocks/>
            </p:cNvGrpSpPr>
            <p:nvPr/>
          </p:nvGrpSpPr>
          <p:grpSpPr bwMode="auto">
            <a:xfrm>
              <a:off x="730" y="1407"/>
              <a:ext cx="4043" cy="444"/>
              <a:chOff x="744" y="1407"/>
              <a:chExt cx="3988" cy="444"/>
            </a:xfrm>
          </p:grpSpPr>
          <p:sp>
            <p:nvSpPr>
              <p:cNvPr id="22" name="AutoShape 10"/>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endParaRPr lang="en-US"/>
              </a:p>
            </p:txBody>
          </p:sp>
          <p:sp>
            <p:nvSpPr>
              <p:cNvPr id="23" name="AutoShape 11"/>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endParaRPr lang="en-US"/>
              </a:p>
            </p:txBody>
          </p:sp>
        </p:grpSp>
      </p:grpSp>
      <p:sp>
        <p:nvSpPr>
          <p:cNvPr id="24" name="Text Box 24"/>
          <p:cNvSpPr txBox="1">
            <a:spLocks noChangeArrowheads="1"/>
          </p:cNvSpPr>
          <p:nvPr/>
        </p:nvSpPr>
        <p:spPr bwMode="black">
          <a:xfrm>
            <a:off x="2418833" y="4197350"/>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Ưu</a:t>
            </a:r>
            <a:r>
              <a:rPr lang="en-US" sz="2400" b="1" dirty="0" smtClean="0">
                <a:solidFill>
                  <a:srgbClr val="FFFFFF"/>
                </a:solidFill>
              </a:rPr>
              <a:t> </a:t>
            </a:r>
            <a:r>
              <a:rPr lang="en-US" sz="2400" b="1" dirty="0" err="1" smtClean="0">
                <a:solidFill>
                  <a:srgbClr val="FFFFFF"/>
                </a:solidFill>
              </a:rPr>
              <a:t>và</a:t>
            </a:r>
            <a:r>
              <a:rPr lang="en-US" sz="2400" b="1" dirty="0" smtClean="0">
                <a:solidFill>
                  <a:srgbClr val="FFFFFF"/>
                </a:solidFill>
              </a:rPr>
              <a:t> </a:t>
            </a:r>
            <a:r>
              <a:rPr lang="en-US" sz="2400" b="1" dirty="0" err="1" smtClean="0">
                <a:solidFill>
                  <a:srgbClr val="FFFFFF"/>
                </a:solidFill>
              </a:rPr>
              <a:t>nhược</a:t>
            </a:r>
            <a:r>
              <a:rPr lang="en-US" sz="2400" b="1" dirty="0" smtClean="0">
                <a:solidFill>
                  <a:srgbClr val="FFFFFF"/>
                </a:solidFill>
              </a:rPr>
              <a:t> </a:t>
            </a:r>
            <a:r>
              <a:rPr lang="en-US" sz="2400" b="1" dirty="0" err="1" smtClean="0">
                <a:solidFill>
                  <a:srgbClr val="FFFFFF"/>
                </a:solidFill>
              </a:rPr>
              <a:t>của</a:t>
            </a:r>
            <a:r>
              <a:rPr lang="en-US" sz="2400" b="1" dirty="0" smtClean="0">
                <a:solidFill>
                  <a:srgbClr val="FFFFFF"/>
                </a:solidFill>
              </a:rPr>
              <a:t> </a:t>
            </a:r>
            <a:r>
              <a:rPr lang="en-US" sz="2400" b="1" dirty="0" err="1" smtClean="0">
                <a:solidFill>
                  <a:srgbClr val="FFFFFF"/>
                </a:solidFill>
              </a:rPr>
              <a:t>đệ</a:t>
            </a:r>
            <a:r>
              <a:rPr lang="en-US" sz="2400" b="1" dirty="0" smtClean="0">
                <a:solidFill>
                  <a:srgbClr val="FFFFFF"/>
                </a:solidFill>
              </a:rPr>
              <a:t> qui</a:t>
            </a:r>
            <a:endParaRPr lang="en-US" sz="2400" b="1" dirty="0">
              <a:solidFill>
                <a:srgbClr val="FFFFFF"/>
              </a:solidFill>
            </a:endParaRPr>
          </a:p>
        </p:txBody>
      </p:sp>
      <p:sp>
        <p:nvSpPr>
          <p:cNvPr id="25" name="Text Box 34"/>
          <p:cNvSpPr txBox="1">
            <a:spLocks noChangeArrowheads="1"/>
          </p:cNvSpPr>
          <p:nvPr/>
        </p:nvSpPr>
        <p:spPr bwMode="gray">
          <a:xfrm>
            <a:off x="1994971" y="4205287"/>
            <a:ext cx="381000" cy="457200"/>
          </a:xfrm>
          <a:prstGeom prst="rect">
            <a:avLst/>
          </a:prstGeom>
          <a:noFill/>
          <a:ln w="9525">
            <a:noFill/>
            <a:miter lim="800000"/>
            <a:headEnd/>
            <a:tailEnd/>
          </a:ln>
          <a:effectLst/>
        </p:spPr>
        <p:txBody>
          <a:bodyPr>
            <a:spAutoFit/>
          </a:bodyPr>
          <a:lstStyle/>
          <a:p>
            <a:pPr algn="ctr">
              <a:spcBef>
                <a:spcPct val="50000"/>
              </a:spcBef>
            </a:pPr>
            <a:r>
              <a:rPr lang="en-US" sz="2400" b="1"/>
              <a:t>3</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đệ</a:t>
            </a:r>
            <a:r>
              <a:rPr lang="en-US" dirty="0" smtClean="0"/>
              <a:t> qui (Recursion)</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Một hàm được gọi là đệ qui nếu một lệnh trong thân hàm </a:t>
            </a:r>
            <a:r>
              <a:rPr lang="vi-VN" dirty="0">
                <a:solidFill>
                  <a:srgbClr val="FF0000"/>
                </a:solidFill>
              </a:rPr>
              <a:t>gọi đến chính hàm đó</a:t>
            </a:r>
            <a:r>
              <a:rPr lang="vi-VN" dirty="0"/>
              <a:t>.</a:t>
            </a:r>
          </a:p>
          <a:p>
            <a:pPr algn="just"/>
            <a:r>
              <a:rPr lang="vi-VN" dirty="0"/>
              <a:t>Đệ qui giúp giải quyết bài toán theo cách nghĩ thông thường một cách tự nhiên</a:t>
            </a:r>
            <a:r>
              <a:rPr lang="vi-VN" dirty="0" smtClean="0"/>
              <a:t>.</a:t>
            </a:r>
            <a:endParaRPr lang="en-US" dirty="0" smtClean="0"/>
          </a:p>
          <a:p>
            <a:pPr algn="just"/>
            <a:r>
              <a:rPr lang="vi-VN" dirty="0"/>
              <a:t>Nếu lời giải của một bài toán P thực hiện bằng lời giải của bài toán P’ có dạng giống như P thì đó là một lời giải đệ </a:t>
            </a:r>
            <a:r>
              <a:rPr lang="vi-VN" dirty="0" smtClean="0"/>
              <a:t>qu</a:t>
            </a:r>
            <a:r>
              <a:rPr lang="en-US" dirty="0" smtClean="0"/>
              <a:t>i</a:t>
            </a:r>
            <a:endParaRPr lang="vi-VN" dirty="0"/>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đệ</a:t>
            </a:r>
            <a:r>
              <a:rPr lang="en-US" dirty="0" smtClean="0"/>
              <a:t> </a:t>
            </a:r>
            <a:r>
              <a:rPr lang="en-US" dirty="0"/>
              <a:t>qui (Recursion)</a:t>
            </a:r>
          </a:p>
        </p:txBody>
      </p:sp>
      <p:sp>
        <p:nvSpPr>
          <p:cNvPr id="3" name="Content Placeholder 2"/>
          <p:cNvSpPr>
            <a:spLocks noGrp="1"/>
          </p:cNvSpPr>
          <p:nvPr>
            <p:ph idx="1"/>
          </p:nvPr>
        </p:nvSpPr>
        <p:spPr>
          <a:xfrm>
            <a:off x="304800" y="914400"/>
            <a:ext cx="8572500" cy="5638800"/>
          </a:xfrm>
        </p:spPr>
        <p:txBody>
          <a:bodyPr/>
          <a:lstStyle/>
          <a:p>
            <a:pPr algn="just"/>
            <a:r>
              <a:rPr lang="vi-VN" dirty="0"/>
              <a:t>Một thủ tục (hàm) đệ quy gồm 2 phần:</a:t>
            </a:r>
          </a:p>
          <a:p>
            <a:pPr lvl="1" algn="just"/>
            <a:r>
              <a:rPr lang="vi-VN" dirty="0"/>
              <a:t>Phần neo (điều kiện dừng): phần này thực hiện khi công việc đơn giản, có thể giải trực tiếp được. </a:t>
            </a:r>
          </a:p>
          <a:p>
            <a:pPr lvl="1" algn="just"/>
            <a:r>
              <a:rPr lang="vi-VN" dirty="0"/>
              <a:t>Phần đệ </a:t>
            </a:r>
            <a:r>
              <a:rPr lang="vi-VN" dirty="0" smtClean="0"/>
              <a:t>qu</a:t>
            </a:r>
            <a:r>
              <a:rPr lang="en-US" dirty="0" smtClean="0"/>
              <a:t>i</a:t>
            </a:r>
            <a:r>
              <a:rPr lang="vi-VN" dirty="0" smtClean="0"/>
              <a:t> </a:t>
            </a:r>
            <a:r>
              <a:rPr lang="vi-VN" dirty="0"/>
              <a:t>(lời gọi đệ </a:t>
            </a:r>
            <a:r>
              <a:rPr lang="vi-VN" dirty="0" smtClean="0"/>
              <a:t>qu</a:t>
            </a:r>
            <a:r>
              <a:rPr lang="en-US" dirty="0" smtClean="0"/>
              <a:t>i</a:t>
            </a:r>
            <a:r>
              <a:rPr lang="vi-VN" dirty="0" smtClean="0"/>
              <a:t>): </a:t>
            </a:r>
            <a:r>
              <a:rPr lang="vi-VN" dirty="0"/>
              <a:t>trong trường hợp bài toán chưa giải được bằng phần neo, ta xác định các bài toán con và gọi lại chính thủ tục (hàm) của nó với tham số khác để giải những các bài toán con đó. </a:t>
            </a:r>
            <a:endParaRPr lang="en-US" dirty="0" smtClean="0"/>
          </a:p>
          <a:p>
            <a:pPr algn="just"/>
            <a:r>
              <a:rPr lang="vi-VN" dirty="0" smtClean="0"/>
              <a:t>Đệ </a:t>
            </a:r>
            <a:r>
              <a:rPr lang="vi-VN" dirty="0"/>
              <a:t>qui phải xác định được </a:t>
            </a:r>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vi-VN" dirty="0" smtClean="0">
                <a:solidFill>
                  <a:srgbClr val="FF0000"/>
                </a:solidFill>
              </a:rPr>
              <a:t>dừng</a:t>
            </a:r>
            <a:r>
              <a:rPr lang="vi-VN" dirty="0"/>
              <a:t>. Nếu không xác định chính xác thì làm bài toán bị sai và có thể bị lặp vĩnh cửu (Stack Overhead)</a:t>
            </a:r>
          </a:p>
        </p:txBody>
      </p:sp>
    </p:spTree>
    <p:extLst>
      <p:ext uri="{BB962C8B-B14F-4D97-AF65-F5344CB8AC3E}">
        <p14:creationId xmlns:p14="http://schemas.microsoft.com/office/powerpoint/2010/main" val="9091967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đệ</a:t>
            </a:r>
            <a:r>
              <a:rPr lang="en-US" dirty="0" smtClean="0"/>
              <a:t> qui </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Bài</a:t>
            </a:r>
            <a:r>
              <a:rPr lang="en-US" dirty="0" smtClean="0"/>
              <a:t> </a:t>
            </a:r>
            <a:r>
              <a:rPr lang="en-US" dirty="0" err="1" smtClean="0"/>
              <a:t>toán</a:t>
            </a:r>
            <a:r>
              <a:rPr lang="en-US" dirty="0" smtClean="0"/>
              <a:t> </a:t>
            </a:r>
            <a:r>
              <a:rPr lang="en-US" err="1" smtClean="0"/>
              <a:t>tính</a:t>
            </a:r>
            <a:r>
              <a:rPr lang="en-US" smtClean="0"/>
              <a:t> </a:t>
            </a:r>
            <a:r>
              <a:rPr lang="en-US" smtClean="0"/>
              <a:t>n! giai </a:t>
            </a:r>
            <a:r>
              <a:rPr lang="en-US" dirty="0" err="1" smtClean="0"/>
              <a:t>thừa</a:t>
            </a:r>
            <a:r>
              <a:rPr lang="vi-VN" dirty="0" smtClean="0"/>
              <a:t>: </a:t>
            </a:r>
            <a:r>
              <a:rPr lang="vi-VN" dirty="0"/>
              <a:t>Định nghĩa giai thừa của một số nguyên dương n như sau:</a:t>
            </a:r>
          </a:p>
          <a:p>
            <a:pPr lvl="1" algn="just"/>
            <a:r>
              <a:rPr lang="vi-VN" dirty="0">
                <a:solidFill>
                  <a:srgbClr val="FF0000"/>
                </a:solidFill>
              </a:rPr>
              <a:t>5!=5*4!</a:t>
            </a:r>
          </a:p>
          <a:p>
            <a:pPr lvl="1" algn="just"/>
            <a:r>
              <a:rPr lang="vi-VN" dirty="0">
                <a:solidFill>
                  <a:srgbClr val="FF0000"/>
                </a:solidFill>
              </a:rPr>
              <a:t>4!=4*3</a:t>
            </a:r>
            <a:r>
              <a:rPr lang="vi-VN" dirty="0" smtClean="0">
                <a:solidFill>
                  <a:srgbClr val="FF0000"/>
                </a:solidFill>
              </a:rPr>
              <a:t>!</a:t>
            </a:r>
            <a:endParaRPr lang="en-US" dirty="0" smtClean="0">
              <a:solidFill>
                <a:srgbClr val="FF0000"/>
              </a:solidFill>
            </a:endParaRPr>
          </a:p>
          <a:p>
            <a:pPr lvl="1" algn="just"/>
            <a:r>
              <a:rPr lang="vi-VN" dirty="0"/>
              <a:t>Tức là nếu ta biết được (n-1) giai thừa thì ta sẽ tính được n giai thừa, vì n!=n*(n-1)!</a:t>
            </a:r>
          </a:p>
          <a:p>
            <a:pPr lvl="1" algn="just"/>
            <a:r>
              <a:rPr lang="vi-VN" dirty="0"/>
              <a:t>Thấy n=0 hoặc n=1 thì giai thừa luôn = 1 </a:t>
            </a:r>
            <a:r>
              <a:rPr lang="en-US" dirty="0" smtClean="0"/>
              <a:t>-&gt;</a:t>
            </a:r>
            <a:r>
              <a:rPr lang="vi-VN" dirty="0" smtClean="0"/>
              <a:t> </a:t>
            </a:r>
            <a:r>
              <a:rPr lang="vi-VN" dirty="0"/>
              <a:t>chính là điểm </a:t>
            </a:r>
            <a:r>
              <a:rPr lang="vi-VN" dirty="0" smtClean="0"/>
              <a:t>dừng</a:t>
            </a:r>
            <a:endParaRPr lang="en-US" dirty="0" smtClean="0"/>
          </a:p>
          <a:p>
            <a:pPr lvl="1" algn="just"/>
            <a:r>
              <a:rPr lang="en-US" dirty="0" err="1" smtClean="0"/>
              <a:t>Vậy</a:t>
            </a:r>
            <a:r>
              <a:rPr lang="en-US" dirty="0" smtClean="0"/>
              <a:t>: </a:t>
            </a:r>
            <a:r>
              <a:rPr lang="pt-BR" b="1" dirty="0">
                <a:solidFill>
                  <a:srgbClr val="002060"/>
                </a:solidFill>
              </a:rPr>
              <a:t>n!=1* 2 * 3 *…* (n-1) *n = (n-1)! *n (với 0!=1)</a:t>
            </a:r>
          </a:p>
          <a:p>
            <a:pPr algn="just"/>
            <a:endParaRPr lang="vi-VN" dirty="0" smtClean="0"/>
          </a:p>
          <a:p>
            <a:pPr algn="just"/>
            <a:endParaRPr lang="vi-VN" dirty="0">
              <a:solidFill>
                <a:srgbClr val="FF0000"/>
              </a:solidFill>
            </a:endParaRPr>
          </a:p>
        </p:txBody>
      </p:sp>
    </p:spTree>
    <p:extLst>
      <p:ext uri="{BB962C8B-B14F-4D97-AF65-F5344CB8AC3E}">
        <p14:creationId xmlns:p14="http://schemas.microsoft.com/office/powerpoint/2010/main" val="27213402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đệ</a:t>
            </a:r>
            <a:r>
              <a:rPr lang="en-US" dirty="0" smtClean="0"/>
              <a:t> qui </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Bài</a:t>
            </a:r>
            <a:r>
              <a:rPr lang="en-US" dirty="0" smtClean="0"/>
              <a:t> </a:t>
            </a:r>
            <a:r>
              <a:rPr lang="en-US" dirty="0" err="1" smtClean="0"/>
              <a:t>toán</a:t>
            </a:r>
            <a:r>
              <a:rPr lang="en-US" dirty="0" smtClean="0"/>
              <a:t> </a:t>
            </a:r>
            <a:r>
              <a:rPr lang="en-US" dirty="0" err="1" smtClean="0"/>
              <a:t>tìm</a:t>
            </a:r>
            <a:r>
              <a:rPr lang="en-US" dirty="0" smtClean="0"/>
              <a:t> </a:t>
            </a:r>
            <a:r>
              <a:rPr lang="en-US" dirty="0" err="1" smtClean="0"/>
              <a:t>dãy</a:t>
            </a:r>
            <a:r>
              <a:rPr lang="en-US" dirty="0" smtClean="0"/>
              <a:t> </a:t>
            </a:r>
            <a:r>
              <a:rPr lang="en-US" dirty="0" err="1" smtClean="0"/>
              <a:t>số</a:t>
            </a:r>
            <a:r>
              <a:rPr lang="en-US" dirty="0" smtClean="0"/>
              <a:t> Fibonacci</a:t>
            </a:r>
            <a:r>
              <a:rPr lang="vi-VN" dirty="0" smtClean="0"/>
              <a:t>: </a:t>
            </a:r>
            <a:r>
              <a:rPr lang="vi-VN" dirty="0"/>
              <a:t>Định nghĩa </a:t>
            </a:r>
            <a:r>
              <a:rPr lang="en-US" dirty="0" err="1" smtClean="0"/>
              <a:t>dãy</a:t>
            </a:r>
            <a:r>
              <a:rPr lang="en-US" dirty="0" smtClean="0"/>
              <a:t> Fibonacci </a:t>
            </a:r>
            <a:r>
              <a:rPr lang="en-US" dirty="0" err="1" smtClean="0"/>
              <a:t>là</a:t>
            </a:r>
            <a:r>
              <a:rPr lang="en-US" dirty="0" smtClean="0"/>
              <a:t> </a:t>
            </a:r>
            <a:r>
              <a:rPr lang="vi-VN" dirty="0" smtClean="0"/>
              <a:t>dãy </a:t>
            </a:r>
            <a:r>
              <a:rPr lang="vi-VN" dirty="0"/>
              <a:t>số mà số tiếp theo là tổng của hai số liền trước, ví dụ</a:t>
            </a:r>
            <a:r>
              <a:rPr lang="vi-VN"/>
              <a:t>: </a:t>
            </a:r>
            <a:r>
              <a:rPr lang="vi-VN" smtClean="0"/>
              <a:t>1</a:t>
            </a:r>
            <a:r>
              <a:rPr lang="vi-VN" dirty="0"/>
              <a:t>, 1, 2, 3, 5, 8, 13, .... với hai số đầu tiên </a:t>
            </a:r>
            <a:r>
              <a:rPr lang="vi-VN"/>
              <a:t>là </a:t>
            </a:r>
            <a:r>
              <a:rPr lang="vi-VN" smtClean="0"/>
              <a:t>1</a:t>
            </a:r>
            <a:endParaRPr lang="vi-VN" dirty="0"/>
          </a:p>
          <a:p>
            <a:pPr marL="914400" lvl="2" indent="0" algn="just">
              <a:buNone/>
            </a:pPr>
            <a:r>
              <a:rPr lang="en-US" dirty="0" smtClean="0">
                <a:solidFill>
                  <a:srgbClr val="FF0000"/>
                </a:solidFill>
              </a:rPr>
              <a:t>Ta </a:t>
            </a:r>
            <a:r>
              <a:rPr lang="en-US" dirty="0" err="1" smtClean="0">
                <a:solidFill>
                  <a:srgbClr val="FF0000"/>
                </a:solidFill>
              </a:rPr>
              <a:t>có</a:t>
            </a:r>
            <a:r>
              <a:rPr lang="en-US" dirty="0" smtClean="0">
                <a:solidFill>
                  <a:srgbClr val="FF0000"/>
                </a:solidFill>
              </a:rPr>
              <a:t>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thức</a:t>
            </a:r>
            <a:r>
              <a:rPr lang="en-US" dirty="0" smtClean="0">
                <a:solidFill>
                  <a:srgbClr val="FF0000"/>
                </a:solidFill>
              </a:rPr>
              <a:t> </a:t>
            </a:r>
            <a:r>
              <a:rPr lang="en-US" dirty="0" err="1" smtClean="0">
                <a:solidFill>
                  <a:srgbClr val="FF0000"/>
                </a:solidFill>
              </a:rPr>
              <a:t>dãy</a:t>
            </a:r>
            <a:r>
              <a:rPr lang="en-US" dirty="0" smtClean="0">
                <a:solidFill>
                  <a:srgbClr val="FF0000"/>
                </a:solidFill>
              </a:rPr>
              <a:t> Fibonacci</a:t>
            </a:r>
          </a:p>
          <a:p>
            <a:pPr marL="914400" lvl="2" indent="0" algn="just">
              <a:buNone/>
            </a:pPr>
            <a:r>
              <a:rPr lang="en-US" dirty="0" smtClean="0">
                <a:solidFill>
                  <a:srgbClr val="FF0000"/>
                </a:solidFill>
              </a:rPr>
              <a:t>F(1) </a:t>
            </a:r>
            <a:r>
              <a:rPr lang="en-US" smtClean="0">
                <a:solidFill>
                  <a:srgbClr val="FF0000"/>
                </a:solidFill>
              </a:rPr>
              <a:t>= </a:t>
            </a:r>
            <a:r>
              <a:rPr lang="en-US" smtClean="0">
                <a:solidFill>
                  <a:srgbClr val="FF0000"/>
                </a:solidFill>
              </a:rPr>
              <a:t>1</a:t>
            </a:r>
            <a:endParaRPr lang="vi-VN" dirty="0">
              <a:solidFill>
                <a:srgbClr val="FF0000"/>
              </a:solidFill>
            </a:endParaRPr>
          </a:p>
          <a:p>
            <a:pPr marL="914400" lvl="2" indent="0" algn="just">
              <a:buNone/>
            </a:pPr>
            <a:r>
              <a:rPr lang="en-US" dirty="0" smtClean="0">
                <a:solidFill>
                  <a:srgbClr val="FF0000"/>
                </a:solidFill>
              </a:rPr>
              <a:t>F(2) = 1</a:t>
            </a:r>
          </a:p>
          <a:p>
            <a:pPr marL="914400" lvl="2" indent="0" algn="just">
              <a:buNone/>
            </a:pPr>
            <a:r>
              <a:rPr lang="en-US" dirty="0" smtClean="0">
                <a:solidFill>
                  <a:srgbClr val="FF0000"/>
                </a:solidFill>
              </a:rPr>
              <a:t>F(n) = F(n-1)+F(n-2)</a:t>
            </a:r>
          </a:p>
          <a:p>
            <a:pPr marL="0" indent="0" algn="just">
              <a:buNone/>
            </a:pPr>
            <a:endParaRPr lang="vi-VN" dirty="0" smtClean="0"/>
          </a:p>
          <a:p>
            <a:pPr algn="just"/>
            <a:endParaRPr lang="vi-VN" dirty="0">
              <a:solidFill>
                <a:srgbClr val="FF0000"/>
              </a:solidFill>
            </a:endParaRPr>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581400" cy="223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1148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đệ</a:t>
            </a:r>
            <a:r>
              <a:rPr lang="en-US" dirty="0" smtClean="0"/>
              <a:t> qui </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Hàm</a:t>
            </a:r>
            <a:r>
              <a:rPr lang="en-US" dirty="0" smtClean="0"/>
              <a:t> </a:t>
            </a:r>
            <a:r>
              <a:rPr lang="en-US" dirty="0" err="1" smtClean="0"/>
              <a:t>đệ</a:t>
            </a:r>
            <a:r>
              <a:rPr lang="en-US" dirty="0" smtClean="0"/>
              <a:t> qui </a:t>
            </a:r>
            <a:r>
              <a:rPr lang="en-US" dirty="0" err="1" smtClean="0"/>
              <a:t>tính</a:t>
            </a:r>
            <a:r>
              <a:rPr lang="en-US" dirty="0" smtClean="0"/>
              <a:t> n!</a:t>
            </a:r>
            <a:endParaRPr lang="en-US" dirty="0" smtClean="0">
              <a:solidFill>
                <a:srgbClr val="FF0000"/>
              </a:solidFill>
            </a:endParaRPr>
          </a:p>
          <a:p>
            <a:pPr marL="0" indent="0" algn="just">
              <a:buNone/>
            </a:pPr>
            <a:endParaRPr lang="vi-VN" dirty="0" smtClean="0"/>
          </a:p>
          <a:p>
            <a:pPr algn="just"/>
            <a:endParaRPr lang="vi-VN"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7893"/>
            <a:ext cx="6657061" cy="190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
          <p:cNvSpPr>
            <a:spLocks noChangeArrowheads="1"/>
          </p:cNvSpPr>
          <p:nvPr/>
        </p:nvSpPr>
        <p:spPr bwMode="gray">
          <a:xfrm>
            <a:off x="4036332" y="2438400"/>
            <a:ext cx="3507468" cy="959758"/>
          </a:xfrm>
          <a:custGeom>
            <a:avLst/>
            <a:gdLst>
              <a:gd name="G0" fmla="+- -1028336 0 0"/>
              <a:gd name="G1" fmla="+- -11733423 0 0"/>
              <a:gd name="G2" fmla="+- -1028336 0 -11733423"/>
              <a:gd name="G3" fmla="+- 10800 0 0"/>
              <a:gd name="G4" fmla="+- 0 0 -1028336"/>
              <a:gd name="T0" fmla="*/ 360 256 1"/>
              <a:gd name="T1" fmla="*/ 0 256 1"/>
              <a:gd name="G5" fmla="+- G2 T0 T1"/>
              <a:gd name="G6" fmla="?: G2 G2 G5"/>
              <a:gd name="G7" fmla="+- 0 0 G6"/>
              <a:gd name="G8" fmla="+- 7986 0 0"/>
              <a:gd name="G9" fmla="+- 0 0 -11733423"/>
              <a:gd name="G10" fmla="+- 7986 0 2700"/>
              <a:gd name="G11" fmla="cos G10 -1028336"/>
              <a:gd name="G12" fmla="sin G10 -1028336"/>
              <a:gd name="G13" fmla="cos 13500 -1028336"/>
              <a:gd name="G14" fmla="sin 13500 -1028336"/>
              <a:gd name="G15" fmla="+- G11 10800 0"/>
              <a:gd name="G16" fmla="+- G12 10800 0"/>
              <a:gd name="G17" fmla="+- G13 10800 0"/>
              <a:gd name="G18" fmla="+- G14 10800 0"/>
              <a:gd name="G19" fmla="*/ 7986 1 2"/>
              <a:gd name="G20" fmla="+- G19 5400 0"/>
              <a:gd name="G21" fmla="cos G20 -1028336"/>
              <a:gd name="G22" fmla="sin G20 -1028336"/>
              <a:gd name="G23" fmla="+- G21 10800 0"/>
              <a:gd name="G24" fmla="+- G12 G23 G22"/>
              <a:gd name="G25" fmla="+- G22 G23 G11"/>
              <a:gd name="G26" fmla="cos 10800 -1028336"/>
              <a:gd name="G27" fmla="sin 10800 -1028336"/>
              <a:gd name="G28" fmla="cos 7986 -1028336"/>
              <a:gd name="G29" fmla="sin 7986 -1028336"/>
              <a:gd name="G30" fmla="+- G26 10800 0"/>
              <a:gd name="G31" fmla="+- G27 10800 0"/>
              <a:gd name="G32" fmla="+- G28 10800 0"/>
              <a:gd name="G33" fmla="+- G29 10800 0"/>
              <a:gd name="G34" fmla="+- G19 5400 0"/>
              <a:gd name="G35" fmla="cos G34 -11733423"/>
              <a:gd name="G36" fmla="sin G34 -11733423"/>
              <a:gd name="G37" fmla="+/ -11733423 -1028336 2"/>
              <a:gd name="T2" fmla="*/ 180 256 1"/>
              <a:gd name="T3" fmla="*/ 0 256 1"/>
              <a:gd name="G38" fmla="+- G37 T2 T3"/>
              <a:gd name="G39" fmla="?: G2 G37 G38"/>
              <a:gd name="G40" fmla="cos 10800 G39"/>
              <a:gd name="G41" fmla="sin 10800 G39"/>
              <a:gd name="G42" fmla="cos 7986 G39"/>
              <a:gd name="G43" fmla="sin 7986 G39"/>
              <a:gd name="G44" fmla="+- G40 10800 0"/>
              <a:gd name="G45" fmla="+- G41 10800 0"/>
              <a:gd name="G46" fmla="+- G42 10800 0"/>
              <a:gd name="G47" fmla="+- G43 10800 0"/>
              <a:gd name="G48" fmla="+- G35 10800 0"/>
              <a:gd name="G49" fmla="+- G36 10800 0"/>
              <a:gd name="T4" fmla="*/ 9415 w 21600"/>
              <a:gd name="T5" fmla="*/ 89 h 21600"/>
              <a:gd name="T6" fmla="*/ 1408 w 21600"/>
              <a:gd name="T7" fmla="*/ 10642 h 21600"/>
              <a:gd name="T8" fmla="*/ 9776 w 21600"/>
              <a:gd name="T9" fmla="*/ 2879 h 21600"/>
              <a:gd name="T10" fmla="*/ 23796 w 21600"/>
              <a:gd name="T11" fmla="*/ 7148 h 21600"/>
              <a:gd name="T12" fmla="*/ 20953 w 21600"/>
              <a:gd name="T13" fmla="*/ 12212 h 21600"/>
              <a:gd name="T14" fmla="*/ 15889 w 21600"/>
              <a:gd name="T15" fmla="*/ 93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chemeClr val="tx1">
              <a:alpha val="37000"/>
            </a:schemeClr>
          </a:solidFill>
          <a:ln w="9525">
            <a:noFill/>
            <a:miter lim="800000"/>
            <a:headEnd/>
            <a:tailEnd/>
          </a:ln>
          <a:effectLst/>
        </p:spPr>
        <p:txBody>
          <a:bodyPr wrap="none" anchor="ctr"/>
          <a:lstStyle/>
          <a:p>
            <a:endParaRPr lang="en-US"/>
          </a:p>
        </p:txBody>
      </p:sp>
      <p:grpSp>
        <p:nvGrpSpPr>
          <p:cNvPr id="7" name="Group 11"/>
          <p:cNvGrpSpPr>
            <a:grpSpLocks/>
          </p:cNvGrpSpPr>
          <p:nvPr/>
        </p:nvGrpSpPr>
        <p:grpSpPr bwMode="auto">
          <a:xfrm>
            <a:off x="7162800" y="2992100"/>
            <a:ext cx="1700757" cy="812116"/>
            <a:chOff x="2226" y="2171"/>
            <a:chExt cx="798" cy="741"/>
          </a:xfrm>
        </p:grpSpPr>
        <p:sp>
          <p:nvSpPr>
            <p:cNvPr id="8" name="AutoShape 12"/>
            <p:cNvSpPr>
              <a:spLocks noChangeArrowheads="1"/>
            </p:cNvSpPr>
            <p:nvPr/>
          </p:nvSpPr>
          <p:spPr bwMode="gray">
            <a:xfrm>
              <a:off x="2226" y="2171"/>
              <a:ext cx="798" cy="741"/>
            </a:xfrm>
            <a:prstGeom prst="roundRect">
              <a:avLst>
                <a:gd name="adj" fmla="val 11921"/>
              </a:avLst>
            </a:prstGeom>
            <a:gradFill rotWithShape="1">
              <a:gsLst>
                <a:gs pos="0">
                  <a:schemeClr val="accent2"/>
                </a:gs>
                <a:gs pos="100000">
                  <a:schemeClr val="accent2">
                    <a:gamma/>
                    <a:shade val="72941"/>
                    <a:invGamma/>
                  </a:scheme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endParaRPr lang="en-US"/>
            </a:p>
          </p:txBody>
        </p:sp>
        <p:sp>
          <p:nvSpPr>
            <p:cNvPr id="9" name="Freeform 13"/>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60392"/>
                    <a:invGamma/>
                  </a:schemeClr>
                </a:gs>
                <a:gs pos="50000">
                  <a:schemeClr val="accent2">
                    <a:alpha val="0"/>
                  </a:schemeClr>
                </a:gs>
                <a:gs pos="100000">
                  <a:schemeClr val="accent2">
                    <a:gamma/>
                    <a:tint val="60392"/>
                    <a:invGamma/>
                  </a:schemeClr>
                </a:gs>
              </a:gsLst>
              <a:lin ang="2700000" scaled="1"/>
            </a:gradFill>
            <a:ln w="0">
              <a:noFill/>
              <a:prstDash val="solid"/>
              <a:round/>
              <a:headEnd/>
              <a:tailEnd/>
            </a:ln>
          </p:spPr>
          <p:txBody>
            <a:bodyPr/>
            <a:lstStyle/>
            <a:p>
              <a:endParaRPr lang="en-US"/>
            </a:p>
          </p:txBody>
        </p:sp>
      </p:grpSp>
      <p:sp>
        <p:nvSpPr>
          <p:cNvPr id="10" name="Text Box 14"/>
          <p:cNvSpPr txBox="1">
            <a:spLocks noChangeArrowheads="1"/>
          </p:cNvSpPr>
          <p:nvPr/>
        </p:nvSpPr>
        <p:spPr bwMode="white">
          <a:xfrm>
            <a:off x="7294566" y="3081685"/>
            <a:ext cx="1538560" cy="646331"/>
          </a:xfrm>
          <a:prstGeom prst="rect">
            <a:avLst/>
          </a:prstGeom>
          <a:noFill/>
          <a:ln w="9525" algn="ctr">
            <a:noFill/>
            <a:miter lim="800000"/>
            <a:headEnd/>
            <a:tailEnd/>
          </a:ln>
          <a:effectLst/>
        </p:spPr>
        <p:txBody>
          <a:bodyPr wrap="square">
            <a:spAutoFit/>
          </a:bodyPr>
          <a:lstStyle/>
          <a:p>
            <a:pPr algn="ctr">
              <a:spcBef>
                <a:spcPct val="50000"/>
              </a:spcBef>
            </a:pPr>
            <a:r>
              <a:rPr lang="en-US" b="1" dirty="0" err="1" smtClean="0">
                <a:solidFill>
                  <a:srgbClr val="F8F8F8"/>
                </a:solidFill>
                <a:cs typeface="Arial" charset="0"/>
              </a:rPr>
              <a:t>Gọi</a:t>
            </a:r>
            <a:r>
              <a:rPr lang="en-US" b="1" dirty="0" smtClean="0">
                <a:solidFill>
                  <a:srgbClr val="F8F8F8"/>
                </a:solidFill>
                <a:cs typeface="Arial" charset="0"/>
              </a:rPr>
              <a:t> </a:t>
            </a:r>
            <a:r>
              <a:rPr lang="en-US" b="1" dirty="0" err="1" smtClean="0">
                <a:solidFill>
                  <a:srgbClr val="F8F8F8"/>
                </a:solidFill>
                <a:cs typeface="Arial" charset="0"/>
              </a:rPr>
              <a:t>lại</a:t>
            </a:r>
            <a:r>
              <a:rPr lang="en-US" b="1" dirty="0" smtClean="0">
                <a:solidFill>
                  <a:srgbClr val="F8F8F8"/>
                </a:solidFill>
                <a:cs typeface="Arial" charset="0"/>
              </a:rPr>
              <a:t> </a:t>
            </a:r>
            <a:r>
              <a:rPr lang="en-US" b="1" dirty="0" err="1" smtClean="0">
                <a:solidFill>
                  <a:srgbClr val="F8F8F8"/>
                </a:solidFill>
                <a:cs typeface="Arial" charset="0"/>
              </a:rPr>
              <a:t>chính</a:t>
            </a:r>
            <a:r>
              <a:rPr lang="en-US" b="1" dirty="0" smtClean="0">
                <a:solidFill>
                  <a:srgbClr val="F8F8F8"/>
                </a:solidFill>
                <a:cs typeface="Arial" charset="0"/>
              </a:rPr>
              <a:t> </a:t>
            </a:r>
            <a:r>
              <a:rPr lang="en-US" b="1" dirty="0" err="1" smtClean="0">
                <a:solidFill>
                  <a:srgbClr val="F8F8F8"/>
                </a:solidFill>
                <a:cs typeface="Arial" charset="0"/>
              </a:rPr>
              <a:t>nó</a:t>
            </a:r>
            <a:endParaRPr lang="en-US" b="1" dirty="0">
              <a:solidFill>
                <a:srgbClr val="F8F8F8"/>
              </a:solidFill>
              <a:cs typeface="Arial" charset="0"/>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29" y="4572160"/>
            <a:ext cx="8014077" cy="1143160"/>
          </a:xfrm>
          <a:prstGeom prst="rect">
            <a:avLst/>
          </a:prstGeom>
        </p:spPr>
      </p:pic>
    </p:spTree>
    <p:extLst>
      <p:ext uri="{BB962C8B-B14F-4D97-AF65-F5344CB8AC3E}">
        <p14:creationId xmlns:p14="http://schemas.microsoft.com/office/powerpoint/2010/main" val="38907320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của</a:t>
            </a:r>
            <a:r>
              <a:rPr lang="en-US" dirty="0" smtClean="0"/>
              <a:t> </a:t>
            </a:r>
            <a:r>
              <a:rPr lang="en-US" dirty="0" err="1" smtClean="0"/>
              <a:t>đệ</a:t>
            </a:r>
            <a:r>
              <a:rPr lang="en-US" dirty="0" smtClean="0"/>
              <a:t> qui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Ưu</a:t>
            </a:r>
            <a:r>
              <a:rPr lang="en-US" dirty="0" smtClean="0"/>
              <a:t> </a:t>
            </a:r>
            <a:r>
              <a:rPr lang="en-US" dirty="0" err="1" smtClean="0"/>
              <a:t>điểm</a:t>
            </a:r>
            <a:r>
              <a:rPr lang="en-US" dirty="0" smtClean="0"/>
              <a:t>:</a:t>
            </a:r>
          </a:p>
          <a:p>
            <a:pPr lvl="1" algn="just"/>
            <a:r>
              <a:rPr lang="en-US" dirty="0" smtClean="0">
                <a:solidFill>
                  <a:srgbClr val="0070C0"/>
                </a:solidFill>
              </a:rPr>
              <a:t>T</a:t>
            </a:r>
            <a:r>
              <a:rPr lang="vi-VN" dirty="0" smtClean="0">
                <a:solidFill>
                  <a:srgbClr val="0070C0"/>
                </a:solidFill>
              </a:rPr>
              <a:t>huận </a:t>
            </a:r>
            <a:r>
              <a:rPr lang="vi-VN" dirty="0">
                <a:solidFill>
                  <a:srgbClr val="0070C0"/>
                </a:solidFill>
              </a:rPr>
              <a:t>lợi cho việc biểu diễn bài </a:t>
            </a:r>
            <a:r>
              <a:rPr lang="vi-VN" dirty="0" smtClean="0">
                <a:solidFill>
                  <a:srgbClr val="0070C0"/>
                </a:solidFill>
              </a:rPr>
              <a:t>toán</a:t>
            </a:r>
            <a:r>
              <a:rPr lang="en-US" dirty="0">
                <a:solidFill>
                  <a:srgbClr val="0070C0"/>
                </a:solidFill>
              </a:rPr>
              <a:t>,</a:t>
            </a:r>
            <a:endParaRPr lang="en-US" dirty="0" smtClean="0">
              <a:solidFill>
                <a:srgbClr val="0070C0"/>
              </a:solidFill>
            </a:endParaRPr>
          </a:p>
          <a:p>
            <a:pPr lvl="1" algn="just"/>
            <a:r>
              <a:rPr lang="en-US" dirty="0" smtClean="0">
                <a:solidFill>
                  <a:srgbClr val="0070C0"/>
                </a:solidFill>
              </a:rPr>
              <a:t>L</a:t>
            </a:r>
            <a:r>
              <a:rPr lang="vi-VN" dirty="0" smtClean="0">
                <a:solidFill>
                  <a:srgbClr val="0070C0"/>
                </a:solidFill>
              </a:rPr>
              <a:t>àm </a:t>
            </a:r>
            <a:r>
              <a:rPr lang="vi-VN" dirty="0">
                <a:solidFill>
                  <a:srgbClr val="0070C0"/>
                </a:solidFill>
              </a:rPr>
              <a:t>gọn chương </a:t>
            </a:r>
            <a:r>
              <a:rPr lang="vi-VN" dirty="0" smtClean="0">
                <a:solidFill>
                  <a:srgbClr val="0070C0"/>
                </a:solidFill>
              </a:rPr>
              <a:t>trình</a:t>
            </a:r>
            <a:r>
              <a:rPr lang="en-US" dirty="0">
                <a:solidFill>
                  <a:srgbClr val="0070C0"/>
                </a:solidFill>
              </a:rPr>
              <a:t>,</a:t>
            </a:r>
            <a:endParaRPr lang="en-US" dirty="0" smtClean="0">
              <a:solidFill>
                <a:srgbClr val="0070C0"/>
              </a:solidFill>
            </a:endParaRPr>
          </a:p>
          <a:p>
            <a:pPr lvl="1" algn="just"/>
            <a:r>
              <a:rPr lang="en-US" dirty="0" err="1" smtClean="0">
                <a:solidFill>
                  <a:srgbClr val="0070C0"/>
                </a:solidFill>
              </a:rPr>
              <a:t>Lập</a:t>
            </a:r>
            <a:r>
              <a:rPr lang="en-US" dirty="0" smtClean="0">
                <a:solidFill>
                  <a:srgbClr val="0070C0"/>
                </a:solidFill>
              </a:rPr>
              <a:t> </a:t>
            </a:r>
            <a:r>
              <a:rPr lang="en-US" dirty="0" err="1" smtClean="0">
                <a:solidFill>
                  <a:srgbClr val="0070C0"/>
                </a:solidFill>
              </a:rPr>
              <a:t>trình</a:t>
            </a:r>
            <a:r>
              <a:rPr lang="en-US" dirty="0" smtClean="0">
                <a:solidFill>
                  <a:srgbClr val="0070C0"/>
                </a:solidFill>
              </a:rPr>
              <a:t> </a:t>
            </a:r>
            <a:r>
              <a:rPr lang="en-US" dirty="0" err="1" smtClean="0">
                <a:solidFill>
                  <a:srgbClr val="0070C0"/>
                </a:solidFill>
              </a:rPr>
              <a:t>viên</a:t>
            </a:r>
            <a:r>
              <a:rPr lang="en-US" dirty="0" smtClean="0">
                <a:solidFill>
                  <a:srgbClr val="0070C0"/>
                </a:solidFill>
              </a:rPr>
              <a:t> </a:t>
            </a:r>
            <a:r>
              <a:rPr lang="en-US" dirty="0" err="1" smtClean="0">
                <a:solidFill>
                  <a:srgbClr val="0070C0"/>
                </a:solidFill>
              </a:rPr>
              <a:t>dễ</a:t>
            </a:r>
            <a:r>
              <a:rPr lang="en-US" dirty="0" smtClean="0">
                <a:solidFill>
                  <a:srgbClr val="0070C0"/>
                </a:solidFill>
              </a:rPr>
              <a:t> </a:t>
            </a:r>
            <a:r>
              <a:rPr lang="en-US" dirty="0" err="1" smtClean="0">
                <a:solidFill>
                  <a:srgbClr val="0070C0"/>
                </a:solidFill>
              </a:rPr>
              <a:t>dàng</a:t>
            </a:r>
            <a:r>
              <a:rPr lang="en-US" dirty="0" smtClean="0">
                <a:solidFill>
                  <a:srgbClr val="0070C0"/>
                </a:solidFill>
              </a:rPr>
              <a:t> </a:t>
            </a:r>
            <a:r>
              <a:rPr lang="en-US" dirty="0" err="1" smtClean="0">
                <a:solidFill>
                  <a:srgbClr val="0070C0"/>
                </a:solidFill>
              </a:rPr>
              <a:t>viết</a:t>
            </a:r>
            <a:r>
              <a:rPr lang="en-US" dirty="0" smtClean="0">
                <a:solidFill>
                  <a:srgbClr val="0070C0"/>
                </a:solidFill>
              </a:rPr>
              <a:t> </a:t>
            </a:r>
            <a:r>
              <a:rPr lang="en-US" dirty="0" err="1" smtClean="0">
                <a:solidFill>
                  <a:srgbClr val="0070C0"/>
                </a:solidFill>
              </a:rPr>
              <a:t>chương</a:t>
            </a:r>
            <a:r>
              <a:rPr lang="en-US" dirty="0" smtClean="0">
                <a:solidFill>
                  <a:srgbClr val="0070C0"/>
                </a:solidFill>
              </a:rPr>
              <a:t> </a:t>
            </a:r>
            <a:r>
              <a:rPr lang="en-US" dirty="0" err="1" smtClean="0">
                <a:solidFill>
                  <a:srgbClr val="0070C0"/>
                </a:solidFill>
              </a:rPr>
              <a:t>trình</a:t>
            </a:r>
            <a:r>
              <a:rPr lang="en-US" dirty="0" smtClean="0">
                <a:solidFill>
                  <a:srgbClr val="0070C0"/>
                </a:solidFill>
              </a:rPr>
              <a:t>, </a:t>
            </a:r>
            <a:r>
              <a:rPr lang="en-US" dirty="0" err="1" smtClean="0">
                <a:solidFill>
                  <a:srgbClr val="0070C0"/>
                </a:solidFill>
              </a:rPr>
              <a:t>diễn</a:t>
            </a:r>
            <a:r>
              <a:rPr lang="en-US" dirty="0" smtClean="0">
                <a:solidFill>
                  <a:srgbClr val="0070C0"/>
                </a:solidFill>
              </a:rPr>
              <a:t> </a:t>
            </a:r>
            <a:r>
              <a:rPr lang="en-US" dirty="0" err="1" smtClean="0">
                <a:solidFill>
                  <a:srgbClr val="0070C0"/>
                </a:solidFill>
              </a:rPr>
              <a:t>đạt</a:t>
            </a:r>
            <a:r>
              <a:rPr lang="en-US" dirty="0" smtClean="0">
                <a:solidFill>
                  <a:srgbClr val="0070C0"/>
                </a:solidFill>
              </a:rPr>
              <a:t> </a:t>
            </a:r>
            <a:r>
              <a:rPr lang="en-US" dirty="0" err="1" smtClean="0">
                <a:solidFill>
                  <a:srgbClr val="0070C0"/>
                </a:solidFill>
              </a:rPr>
              <a:t>tư</a:t>
            </a:r>
            <a:r>
              <a:rPr lang="en-US" dirty="0" smtClean="0">
                <a:solidFill>
                  <a:srgbClr val="0070C0"/>
                </a:solidFill>
              </a:rPr>
              <a:t> </a:t>
            </a:r>
            <a:r>
              <a:rPr lang="en-US" dirty="0" err="1" smtClean="0">
                <a:solidFill>
                  <a:srgbClr val="0070C0"/>
                </a:solidFill>
              </a:rPr>
              <a:t>duy</a:t>
            </a:r>
            <a:r>
              <a:rPr lang="en-US" dirty="0" smtClean="0">
                <a:solidFill>
                  <a:srgbClr val="0070C0"/>
                </a:solidFill>
              </a:rPr>
              <a:t> </a:t>
            </a:r>
            <a:r>
              <a:rPr lang="en-US" dirty="0" err="1" smtClean="0">
                <a:solidFill>
                  <a:srgbClr val="0070C0"/>
                </a:solidFill>
              </a:rPr>
              <a:t>rất</a:t>
            </a:r>
            <a:r>
              <a:rPr lang="en-US" dirty="0" smtClean="0">
                <a:solidFill>
                  <a:srgbClr val="0070C0"/>
                </a:solidFill>
              </a:rPr>
              <a:t> </a:t>
            </a:r>
            <a:r>
              <a:rPr lang="en-US" dirty="0" err="1" smtClean="0">
                <a:solidFill>
                  <a:srgbClr val="0070C0"/>
                </a:solidFill>
              </a:rPr>
              <a:t>rõ</a:t>
            </a:r>
            <a:r>
              <a:rPr lang="en-US" dirty="0" smtClean="0">
                <a:solidFill>
                  <a:srgbClr val="0070C0"/>
                </a:solidFill>
              </a:rPr>
              <a:t> </a:t>
            </a:r>
            <a:r>
              <a:rPr lang="en-US" dirty="0" err="1" smtClean="0">
                <a:solidFill>
                  <a:srgbClr val="0070C0"/>
                </a:solidFill>
              </a:rPr>
              <a:t>ràng</a:t>
            </a:r>
            <a:r>
              <a:rPr lang="en-US" dirty="0" smtClean="0">
                <a:solidFill>
                  <a:srgbClr val="0070C0"/>
                </a:solidFill>
              </a:rPr>
              <a:t>, </a:t>
            </a:r>
            <a:r>
              <a:rPr lang="en-US" dirty="0" err="1" smtClean="0">
                <a:solidFill>
                  <a:srgbClr val="0070C0"/>
                </a:solidFill>
              </a:rPr>
              <a:t>chặt</a:t>
            </a:r>
            <a:r>
              <a:rPr lang="en-US" dirty="0" smtClean="0">
                <a:solidFill>
                  <a:srgbClr val="0070C0"/>
                </a:solidFill>
              </a:rPr>
              <a:t> </a:t>
            </a:r>
            <a:r>
              <a:rPr lang="en-US" dirty="0" err="1" smtClean="0">
                <a:solidFill>
                  <a:srgbClr val="0070C0"/>
                </a:solidFill>
              </a:rPr>
              <a:t>chẽ</a:t>
            </a:r>
            <a:endParaRPr lang="en-US" dirty="0" smtClean="0">
              <a:solidFill>
                <a:srgbClr val="0070C0"/>
              </a:solidFill>
            </a:endParaRPr>
          </a:p>
          <a:p>
            <a:pPr algn="just"/>
            <a:r>
              <a:rPr lang="en-US" dirty="0" err="1"/>
              <a:t>Nhược</a:t>
            </a:r>
            <a:r>
              <a:rPr lang="en-US" dirty="0"/>
              <a:t> </a:t>
            </a:r>
            <a:r>
              <a:rPr lang="en-US" dirty="0" err="1"/>
              <a:t>điểm</a:t>
            </a:r>
            <a:endParaRPr lang="en-US" dirty="0"/>
          </a:p>
          <a:p>
            <a:pPr lvl="1" algn="just"/>
            <a:r>
              <a:rPr lang="en-US" dirty="0" smtClean="0">
                <a:solidFill>
                  <a:srgbClr val="0070C0"/>
                </a:solidFill>
              </a:rPr>
              <a:t>G</a:t>
            </a:r>
            <a:r>
              <a:rPr lang="vi-VN" dirty="0" smtClean="0">
                <a:solidFill>
                  <a:srgbClr val="0070C0"/>
                </a:solidFill>
              </a:rPr>
              <a:t>ây </a:t>
            </a:r>
            <a:r>
              <a:rPr lang="vi-VN" dirty="0">
                <a:solidFill>
                  <a:srgbClr val="0070C0"/>
                </a:solidFill>
              </a:rPr>
              <a:t>tốn bộ </a:t>
            </a:r>
            <a:r>
              <a:rPr lang="vi-VN" dirty="0" smtClean="0">
                <a:solidFill>
                  <a:srgbClr val="0070C0"/>
                </a:solidFill>
              </a:rPr>
              <a:t>nhớ</a:t>
            </a:r>
            <a:r>
              <a:rPr lang="en-US" dirty="0" smtClean="0">
                <a:solidFill>
                  <a:srgbClr val="0070C0"/>
                </a:solidFill>
              </a:rPr>
              <a:t> </a:t>
            </a:r>
            <a:r>
              <a:rPr lang="en-US" dirty="0" err="1" smtClean="0">
                <a:solidFill>
                  <a:srgbClr val="0070C0"/>
                </a:solidFill>
              </a:rPr>
              <a:t>vì</a:t>
            </a:r>
            <a:r>
              <a:rPr lang="en-US" dirty="0" smtClean="0">
                <a:solidFill>
                  <a:srgbClr val="0070C0"/>
                </a:solidFill>
              </a:rPr>
              <a:t> </a:t>
            </a:r>
            <a:r>
              <a:rPr lang="en-US" dirty="0" err="1" smtClean="0">
                <a:solidFill>
                  <a:srgbClr val="0070C0"/>
                </a:solidFill>
              </a:rPr>
              <a:t>mỗi</a:t>
            </a:r>
            <a:r>
              <a:rPr lang="en-US" dirty="0" smtClean="0">
                <a:solidFill>
                  <a:srgbClr val="0070C0"/>
                </a:solidFill>
              </a:rPr>
              <a:t> </a:t>
            </a:r>
            <a:r>
              <a:rPr lang="en-US" dirty="0" err="1" smtClean="0">
                <a:solidFill>
                  <a:srgbClr val="0070C0"/>
                </a:solidFill>
              </a:rPr>
              <a:t>lần</a:t>
            </a:r>
            <a:r>
              <a:rPr lang="en-US" dirty="0" smtClean="0">
                <a:solidFill>
                  <a:srgbClr val="0070C0"/>
                </a:solidFill>
              </a:rPr>
              <a:t> </a:t>
            </a:r>
            <a:r>
              <a:rPr lang="en-US" dirty="0" err="1" smtClean="0">
                <a:solidFill>
                  <a:srgbClr val="0070C0"/>
                </a:solidFill>
              </a:rPr>
              <a:t>gọi</a:t>
            </a:r>
            <a:r>
              <a:rPr lang="en-US" dirty="0" smtClean="0">
                <a:solidFill>
                  <a:srgbClr val="0070C0"/>
                </a:solidFill>
              </a:rPr>
              <a:t> </a:t>
            </a:r>
            <a:r>
              <a:rPr lang="en-US" dirty="0" err="1" smtClean="0">
                <a:solidFill>
                  <a:srgbClr val="0070C0"/>
                </a:solidFill>
              </a:rPr>
              <a:t>đệ</a:t>
            </a:r>
            <a:r>
              <a:rPr lang="en-US" dirty="0" smtClean="0">
                <a:solidFill>
                  <a:srgbClr val="0070C0"/>
                </a:solidFill>
              </a:rPr>
              <a:t> qui </a:t>
            </a:r>
            <a:r>
              <a:rPr lang="en-US" dirty="0" err="1" smtClean="0">
                <a:solidFill>
                  <a:srgbClr val="0070C0"/>
                </a:solidFill>
              </a:rPr>
              <a:t>phải</a:t>
            </a:r>
            <a:r>
              <a:rPr lang="en-US" dirty="0" smtClean="0">
                <a:solidFill>
                  <a:srgbClr val="0070C0"/>
                </a:solidFill>
              </a:rPr>
              <a:t> </a:t>
            </a:r>
            <a:r>
              <a:rPr lang="en-US" dirty="0" err="1" smtClean="0">
                <a:solidFill>
                  <a:srgbClr val="0070C0"/>
                </a:solidFill>
              </a:rPr>
              <a:t>cần</a:t>
            </a:r>
            <a:r>
              <a:rPr lang="en-US" dirty="0" smtClean="0">
                <a:solidFill>
                  <a:srgbClr val="0070C0"/>
                </a:solidFill>
              </a:rPr>
              <a:t> </a:t>
            </a:r>
            <a:r>
              <a:rPr lang="en-US" dirty="0" err="1" smtClean="0">
                <a:solidFill>
                  <a:srgbClr val="0070C0"/>
                </a:solidFill>
              </a:rPr>
              <a:t>thêm</a:t>
            </a:r>
            <a:r>
              <a:rPr lang="en-US" dirty="0" smtClean="0">
                <a:solidFill>
                  <a:srgbClr val="0070C0"/>
                </a:solidFill>
              </a:rPr>
              <a:t> </a:t>
            </a:r>
            <a:r>
              <a:rPr lang="en-US" dirty="0" err="1" smtClean="0">
                <a:solidFill>
                  <a:srgbClr val="0070C0"/>
                </a:solidFill>
              </a:rPr>
              <a:t>vùng</a:t>
            </a:r>
            <a:r>
              <a:rPr lang="en-US" dirty="0" smtClean="0">
                <a:solidFill>
                  <a:srgbClr val="0070C0"/>
                </a:solidFill>
              </a:rPr>
              <a:t> </a:t>
            </a:r>
            <a:r>
              <a:rPr lang="en-US" dirty="0" err="1" smtClean="0">
                <a:solidFill>
                  <a:srgbClr val="0070C0"/>
                </a:solidFill>
              </a:rPr>
              <a:t>nhớ</a:t>
            </a:r>
            <a:r>
              <a:rPr lang="en-US" dirty="0" smtClean="0">
                <a:solidFill>
                  <a:srgbClr val="0070C0"/>
                </a:solidFill>
              </a:rPr>
              <a:t> </a:t>
            </a:r>
            <a:r>
              <a:rPr lang="en-US" dirty="0" err="1" smtClean="0">
                <a:solidFill>
                  <a:srgbClr val="0070C0"/>
                </a:solidFill>
              </a:rPr>
              <a:t>mới</a:t>
            </a:r>
            <a:r>
              <a:rPr lang="en-US" dirty="0" smtClean="0">
                <a:solidFill>
                  <a:srgbClr val="0070C0"/>
                </a:solidFill>
              </a:rPr>
              <a:t> </a:t>
            </a:r>
            <a:r>
              <a:rPr lang="en-US" dirty="0" err="1" smtClean="0">
                <a:solidFill>
                  <a:srgbClr val="0070C0"/>
                </a:solidFill>
              </a:rPr>
              <a:t>trong</a:t>
            </a:r>
            <a:r>
              <a:rPr lang="en-US" dirty="0" smtClean="0">
                <a:solidFill>
                  <a:srgbClr val="0070C0"/>
                </a:solidFill>
              </a:rPr>
              <a:t> </a:t>
            </a:r>
            <a:r>
              <a:rPr lang="en-US" dirty="0" err="1" smtClean="0">
                <a:solidFill>
                  <a:srgbClr val="0070C0"/>
                </a:solidFill>
              </a:rPr>
              <a:t>khi</a:t>
            </a:r>
            <a:r>
              <a:rPr lang="en-US" dirty="0" smtClean="0">
                <a:solidFill>
                  <a:srgbClr val="0070C0"/>
                </a:solidFill>
              </a:rPr>
              <a:t> </a:t>
            </a:r>
            <a:r>
              <a:rPr lang="en-US" dirty="0" err="1" smtClean="0">
                <a:solidFill>
                  <a:srgbClr val="0070C0"/>
                </a:solidFill>
              </a:rPr>
              <a:t>vùng</a:t>
            </a:r>
            <a:r>
              <a:rPr lang="en-US" dirty="0" smtClean="0">
                <a:solidFill>
                  <a:srgbClr val="0070C0"/>
                </a:solidFill>
              </a:rPr>
              <a:t> </a:t>
            </a:r>
            <a:r>
              <a:rPr lang="en-US" dirty="0" err="1" smtClean="0">
                <a:solidFill>
                  <a:srgbClr val="0070C0"/>
                </a:solidFill>
              </a:rPr>
              <a:t>nhớ</a:t>
            </a:r>
            <a:r>
              <a:rPr lang="en-US" dirty="0" smtClean="0">
                <a:solidFill>
                  <a:srgbClr val="0070C0"/>
                </a:solidFill>
              </a:rPr>
              <a:t> </a:t>
            </a:r>
            <a:r>
              <a:rPr lang="en-US" dirty="0" err="1" smtClean="0">
                <a:solidFill>
                  <a:srgbClr val="0070C0"/>
                </a:solidFill>
              </a:rPr>
              <a:t>cũ</a:t>
            </a:r>
            <a:r>
              <a:rPr lang="en-US" dirty="0" smtClean="0">
                <a:solidFill>
                  <a:srgbClr val="0070C0"/>
                </a:solidFill>
              </a:rPr>
              <a:t> </a:t>
            </a:r>
            <a:r>
              <a:rPr lang="en-US" dirty="0" err="1" smtClean="0">
                <a:solidFill>
                  <a:srgbClr val="0070C0"/>
                </a:solidFill>
              </a:rPr>
              <a:t>vẫn</a:t>
            </a:r>
            <a:r>
              <a:rPr lang="en-US" dirty="0" smtClean="0">
                <a:solidFill>
                  <a:srgbClr val="0070C0"/>
                </a:solidFill>
              </a:rPr>
              <a:t> </a:t>
            </a:r>
            <a:r>
              <a:rPr lang="en-US" dirty="0" err="1" smtClean="0">
                <a:solidFill>
                  <a:srgbClr val="0070C0"/>
                </a:solidFill>
              </a:rPr>
              <a:t>còn</a:t>
            </a:r>
            <a:r>
              <a:rPr lang="en-US" dirty="0" smtClean="0">
                <a:solidFill>
                  <a:srgbClr val="0070C0"/>
                </a:solidFill>
              </a:rPr>
              <a:t> </a:t>
            </a:r>
            <a:r>
              <a:rPr lang="en-US" dirty="0" err="1" smtClean="0">
                <a:solidFill>
                  <a:srgbClr val="0070C0"/>
                </a:solidFill>
              </a:rPr>
              <a:t>duy</a:t>
            </a:r>
            <a:r>
              <a:rPr lang="en-US" dirty="0" smtClean="0">
                <a:solidFill>
                  <a:srgbClr val="0070C0"/>
                </a:solidFill>
              </a:rPr>
              <a:t> </a:t>
            </a:r>
            <a:r>
              <a:rPr lang="en-US" dirty="0" err="1" smtClean="0">
                <a:solidFill>
                  <a:srgbClr val="0070C0"/>
                </a:solidFill>
              </a:rPr>
              <a:t>trì</a:t>
            </a:r>
            <a:endParaRPr lang="en-US" dirty="0" smtClean="0">
              <a:solidFill>
                <a:srgbClr val="0070C0"/>
              </a:solidFill>
            </a:endParaRPr>
          </a:p>
          <a:p>
            <a:pPr lvl="1" algn="just"/>
            <a:r>
              <a:rPr lang="en-US" dirty="0">
                <a:solidFill>
                  <a:srgbClr val="0070C0"/>
                </a:solidFill>
              </a:rPr>
              <a:t>K</a:t>
            </a:r>
            <a:r>
              <a:rPr lang="vi-VN" dirty="0">
                <a:solidFill>
                  <a:srgbClr val="0070C0"/>
                </a:solidFill>
              </a:rPr>
              <a:t>hông tối ưu về mặt thời gian (so với sử dụng vòng lặp</a:t>
            </a:r>
            <a:r>
              <a:rPr lang="vi-VN"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82313562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623</TotalTime>
  <Words>521</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OK1</vt:lpstr>
      <vt:lpstr>KHÁI NIỆM VỀ KỸ THUẬT ĐỆ QUI</vt:lpstr>
      <vt:lpstr>Nội dung</vt:lpstr>
      <vt:lpstr>Khái niệm đệ qui (Recursion)</vt:lpstr>
      <vt:lpstr>Khái niệm đệ qui (Recursion)</vt:lpstr>
      <vt:lpstr>Ví dụ bài toán đệ qui </vt:lpstr>
      <vt:lpstr>Ví dụ bài toán đệ qui </vt:lpstr>
      <vt:lpstr>Ví dụ bài toán đệ qui </vt:lpstr>
      <vt:lpstr>Ưu và nhược của đệ qui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73</cp:revision>
  <dcterms:created xsi:type="dcterms:W3CDTF">2016-11-10T08:19:54Z</dcterms:created>
  <dcterms:modified xsi:type="dcterms:W3CDTF">2016-11-23T15:33:26Z</dcterms:modified>
</cp:coreProperties>
</file>