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96" r:id="rId4"/>
    <p:sldId id="327" r:id="rId5"/>
    <p:sldId id="331" r:id="rId6"/>
    <p:sldId id="332" r:id="rId7"/>
    <p:sldId id="334" r:id="rId8"/>
    <p:sldId id="335" r:id="rId9"/>
    <p:sldId id="333" r:id="rId10"/>
    <p:sldId id="336" r:id="rId11"/>
    <p:sldId id="337" r:id="rId12"/>
    <p:sldId id="30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2289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PHÂN LOẠI ĐỆ QUI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31661" y="293992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45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Đệ</a:t>
            </a:r>
            <a:r>
              <a:rPr lang="en-US" dirty="0" smtClean="0"/>
              <a:t> qui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Trong thân của hàm này có lời gọi hàm đến hàm kia và trong thân của hàm kia có lời gọi hàm tới hàm này.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357" y="1735753"/>
            <a:ext cx="741504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69925" lvl="1" indent="-325438">
              <a:buFont typeface="Wingdings" pitchFamily="2" charset="2"/>
              <a:buNone/>
            </a:pPr>
            <a:r>
              <a:rPr lang="en-US" sz="2400" smtClean="0">
                <a:solidFill>
                  <a:srgbClr val="0070C0"/>
                </a:solidFill>
              </a:rPr>
              <a:t>	</a:t>
            </a:r>
            <a:r>
              <a:rPr lang="vi-VN" sz="2400" smtClean="0">
                <a:solidFill>
                  <a:srgbClr val="0070C0"/>
                </a:solidFill>
              </a:rPr>
              <a:t>Kiểu_dữ_liệu </a:t>
            </a:r>
            <a:r>
              <a:rPr lang="vi-VN" sz="2400" dirty="0">
                <a:solidFill>
                  <a:srgbClr val="0070C0"/>
                </a:solidFill>
              </a:rPr>
              <a:t>TênHàm2(&lt;Danh sách tham số&gt;);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Kiểu_dữ_liệu TênHàm1(&lt;Danh sách tham số&gt;) </a:t>
            </a:r>
          </a:p>
          <a:p>
            <a:pPr marL="669925" lvl="1" indent="-325438">
              <a:buFont typeface="Wingdings" pitchFamily="2" charset="2"/>
              <a:buNone/>
            </a:pPr>
            <a:r>
              <a:rPr lang="vi-VN" sz="2400" dirty="0">
                <a:solidFill>
                  <a:srgbClr val="0070C0"/>
                </a:solidFill>
              </a:rPr>
              <a:t>	{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   …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   </a:t>
            </a:r>
            <a:r>
              <a:rPr lang="vi-VN" sz="2400" dirty="0">
                <a:solidFill>
                  <a:srgbClr val="FF0000"/>
                </a:solidFill>
              </a:rPr>
              <a:t>TênHàm2(&lt;Danh sách tham số&gt;);</a:t>
            </a:r>
            <a:r>
              <a:rPr lang="vi-VN" sz="2400" dirty="0">
                <a:solidFill>
                  <a:srgbClr val="0070C0"/>
                </a:solidFill>
              </a:rPr>
              <a:t/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   …      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}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Kiểu_dữ_liệu TênHàm2(&lt;Danh sách tham số&gt;)</a:t>
            </a:r>
          </a:p>
          <a:p>
            <a:pPr marL="669925" lvl="1" indent="-325438">
              <a:buFont typeface="Wingdings" pitchFamily="2" charset="2"/>
              <a:buNone/>
            </a:pPr>
            <a:r>
              <a:rPr lang="vi-VN" sz="2400" dirty="0">
                <a:solidFill>
                  <a:srgbClr val="0070C0"/>
                </a:solidFill>
              </a:rPr>
              <a:t>	{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   …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   </a:t>
            </a:r>
            <a:r>
              <a:rPr lang="vi-VN" sz="2400" dirty="0">
                <a:solidFill>
                  <a:srgbClr val="FF0000"/>
                </a:solidFill>
              </a:rPr>
              <a:t>TênHàm1(&lt;Danh sách tham số&gt;);</a:t>
            </a:r>
            <a:r>
              <a:rPr lang="vi-VN" sz="2400" dirty="0">
                <a:solidFill>
                  <a:srgbClr val="0070C0"/>
                </a:solidFill>
              </a:rPr>
              <a:t/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   …      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11594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Đệ</a:t>
            </a:r>
            <a:r>
              <a:rPr lang="en-US" dirty="0" smtClean="0"/>
              <a:t> qui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Ví dụ: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dãy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}, {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định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nghĩa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=Y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=1 ;</a:t>
            </a: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Y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		(n&gt;0)</a:t>
            </a: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Y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		(n&gt;0)</a:t>
            </a:r>
          </a:p>
          <a:p>
            <a:pPr lvl="1"/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Điều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kiện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dừng:X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(0) = Y(0) = 1.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581400"/>
            <a:ext cx="44987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TinhYn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n);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TinhXn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 {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	if(n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==0)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		return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1;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TinhXn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(n-1) + </a:t>
            </a:r>
            <a:r>
              <a:rPr lang="en-US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TinhYn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(n-1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8456" y="3635276"/>
            <a:ext cx="35231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TinhYn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	if(n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==0)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		return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1;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n*n*</a:t>
            </a:r>
            <a:r>
              <a:rPr lang="en-US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TinhXn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(n-1) </a:t>
            </a:r>
            <a:endParaRPr lang="en-US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TinhYn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(n-1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65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1876425" y="2392362"/>
            <a:ext cx="5311775" cy="688975"/>
            <a:chOff x="720" y="1392"/>
            <a:chExt cx="4058" cy="480"/>
          </a:xfrm>
        </p:grpSpPr>
        <p:sp>
          <p:nvSpPr>
            <p:cNvPr id="20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2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1876425" y="3257550"/>
            <a:ext cx="5311775" cy="688975"/>
            <a:chOff x="720" y="1392"/>
            <a:chExt cx="4058" cy="480"/>
          </a:xfrm>
        </p:grpSpPr>
        <p:sp>
          <p:nvSpPr>
            <p:cNvPr id="25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7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oup 17"/>
          <p:cNvGrpSpPr>
            <a:grpSpLocks/>
          </p:cNvGrpSpPr>
          <p:nvPr/>
        </p:nvGrpSpPr>
        <p:grpSpPr bwMode="auto">
          <a:xfrm>
            <a:off x="1876425" y="1528762"/>
            <a:ext cx="5311775" cy="688975"/>
            <a:chOff x="720" y="1392"/>
            <a:chExt cx="4058" cy="480"/>
          </a:xfrm>
        </p:grpSpPr>
        <p:sp>
          <p:nvSpPr>
            <p:cNvPr id="3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4" name="Text Box 22"/>
          <p:cNvSpPr txBox="1">
            <a:spLocks noChangeArrowheads="1"/>
          </p:cNvSpPr>
          <p:nvPr/>
        </p:nvSpPr>
        <p:spPr bwMode="black">
          <a:xfrm>
            <a:off x="2343150" y="1643062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Phân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loại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đệ</a:t>
            </a:r>
            <a:r>
              <a:rPr lang="en-US" sz="2400" b="1" dirty="0" smtClean="0">
                <a:solidFill>
                  <a:srgbClr val="FFFFFF"/>
                </a:solidFill>
              </a:rPr>
              <a:t> qui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black">
          <a:xfrm>
            <a:off x="2354263" y="250031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Đệ</a:t>
            </a:r>
            <a:r>
              <a:rPr lang="en-US" sz="2400" b="1" dirty="0" smtClean="0">
                <a:solidFill>
                  <a:srgbClr val="FFFFFF"/>
                </a:solidFill>
              </a:rPr>
              <a:t> qui </a:t>
            </a:r>
            <a:r>
              <a:rPr lang="en-US" sz="2400" b="1" dirty="0" err="1" smtClean="0">
                <a:solidFill>
                  <a:srgbClr val="FFFFFF"/>
                </a:solidFill>
              </a:rPr>
              <a:t>tuyến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tính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black">
          <a:xfrm>
            <a:off x="2438400" y="335915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Đệ</a:t>
            </a:r>
            <a:r>
              <a:rPr lang="en-US" sz="2400" b="1" dirty="0" smtClean="0">
                <a:solidFill>
                  <a:srgbClr val="FFFFFF"/>
                </a:solidFill>
              </a:rPr>
              <a:t> qui </a:t>
            </a:r>
            <a:r>
              <a:rPr lang="en-US" sz="2400" b="1" dirty="0" err="1" smtClean="0">
                <a:solidFill>
                  <a:srgbClr val="FFFFFF"/>
                </a:solidFill>
              </a:rPr>
              <a:t>nhị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phân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37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232150"/>
            <a:ext cx="792163" cy="949325"/>
          </a:xfrm>
          <a:prstGeom prst="rect">
            <a:avLst/>
          </a:prstGeom>
          <a:noFill/>
        </p:spPr>
      </p:pic>
      <p:pic>
        <p:nvPicPr>
          <p:cNvPr id="38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381250"/>
            <a:ext cx="792163" cy="949325"/>
          </a:xfrm>
          <a:prstGeom prst="rect">
            <a:avLst/>
          </a:prstGeom>
          <a:noFill/>
        </p:spPr>
      </p:pic>
      <p:pic>
        <p:nvPicPr>
          <p:cNvPr id="39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524000"/>
            <a:ext cx="792162" cy="949325"/>
          </a:xfrm>
          <a:prstGeom prst="rect">
            <a:avLst/>
          </a:prstGeom>
          <a:noFill/>
        </p:spPr>
      </p:pic>
      <p:sp>
        <p:nvSpPr>
          <p:cNvPr id="40" name="Text Box 32"/>
          <p:cNvSpPr txBox="1">
            <a:spLocks noChangeArrowheads="1"/>
          </p:cNvSpPr>
          <p:nvPr/>
        </p:nvSpPr>
        <p:spPr bwMode="gray">
          <a:xfrm>
            <a:off x="2001838" y="16208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gray">
          <a:xfrm>
            <a:off x="2014538" y="24796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gray">
          <a:xfrm>
            <a:off x="2014538" y="336708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grpSp>
        <p:nvGrpSpPr>
          <p:cNvPr id="43" name="Group 12"/>
          <p:cNvGrpSpPr>
            <a:grpSpLocks/>
          </p:cNvGrpSpPr>
          <p:nvPr/>
        </p:nvGrpSpPr>
        <p:grpSpPr bwMode="auto">
          <a:xfrm>
            <a:off x="1876425" y="4114800"/>
            <a:ext cx="5311775" cy="688975"/>
            <a:chOff x="720" y="1392"/>
            <a:chExt cx="4058" cy="480"/>
          </a:xfrm>
        </p:grpSpPr>
        <p:sp>
          <p:nvSpPr>
            <p:cNvPr id="44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6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" name="Text Box 25"/>
          <p:cNvSpPr txBox="1">
            <a:spLocks noChangeArrowheads="1"/>
          </p:cNvSpPr>
          <p:nvPr/>
        </p:nvSpPr>
        <p:spPr bwMode="black">
          <a:xfrm>
            <a:off x="2354263" y="420687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Đệ</a:t>
            </a:r>
            <a:r>
              <a:rPr lang="en-US" sz="2400" b="1" dirty="0" smtClean="0">
                <a:solidFill>
                  <a:srgbClr val="FFFFFF"/>
                </a:solidFill>
              </a:rPr>
              <a:t> qui phi </a:t>
            </a:r>
            <a:r>
              <a:rPr lang="en-US" sz="2400" b="1" dirty="0" err="1" smtClean="0">
                <a:solidFill>
                  <a:srgbClr val="FFFFFF"/>
                </a:solidFill>
              </a:rPr>
              <a:t>tuyến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49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4078287"/>
            <a:ext cx="792163" cy="949325"/>
          </a:xfrm>
          <a:prstGeom prst="rect">
            <a:avLst/>
          </a:prstGeom>
          <a:noFill/>
        </p:spPr>
      </p:pic>
      <p:sp>
        <p:nvSpPr>
          <p:cNvPr id="50" name="Text Box 31"/>
          <p:cNvSpPr txBox="1">
            <a:spLocks noChangeArrowheads="1"/>
          </p:cNvSpPr>
          <p:nvPr/>
        </p:nvSpPr>
        <p:spPr bwMode="gray">
          <a:xfrm>
            <a:off x="2022475" y="42148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  <p:grpSp>
        <p:nvGrpSpPr>
          <p:cNvPr id="51" name="Group 17"/>
          <p:cNvGrpSpPr>
            <a:grpSpLocks/>
          </p:cNvGrpSpPr>
          <p:nvPr/>
        </p:nvGrpSpPr>
        <p:grpSpPr bwMode="auto">
          <a:xfrm>
            <a:off x="1871662" y="4999037"/>
            <a:ext cx="5311775" cy="688975"/>
            <a:chOff x="720" y="1392"/>
            <a:chExt cx="4058" cy="480"/>
          </a:xfrm>
        </p:grpSpPr>
        <p:sp>
          <p:nvSpPr>
            <p:cNvPr id="52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54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6" name="Text Box 22"/>
          <p:cNvSpPr txBox="1">
            <a:spLocks noChangeArrowheads="1"/>
          </p:cNvSpPr>
          <p:nvPr/>
        </p:nvSpPr>
        <p:spPr bwMode="black">
          <a:xfrm>
            <a:off x="2338387" y="5113337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Đệ</a:t>
            </a:r>
            <a:r>
              <a:rPr lang="en-US" sz="2400" b="1" dirty="0" smtClean="0">
                <a:solidFill>
                  <a:srgbClr val="FFFFFF"/>
                </a:solidFill>
              </a:rPr>
              <a:t> qui </a:t>
            </a:r>
            <a:r>
              <a:rPr lang="en-US" sz="2400" b="1" dirty="0" err="1" smtClean="0">
                <a:solidFill>
                  <a:srgbClr val="FFFFFF"/>
                </a:solidFill>
              </a:rPr>
              <a:t>hỗ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tương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57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4994275"/>
            <a:ext cx="792162" cy="949325"/>
          </a:xfrm>
          <a:prstGeom prst="rect">
            <a:avLst/>
          </a:prstGeom>
          <a:noFill/>
        </p:spPr>
      </p:pic>
      <p:sp>
        <p:nvSpPr>
          <p:cNvPr id="58" name="Text Box 32"/>
          <p:cNvSpPr txBox="1">
            <a:spLocks noChangeArrowheads="1"/>
          </p:cNvSpPr>
          <p:nvPr/>
        </p:nvSpPr>
        <p:spPr bwMode="gray">
          <a:xfrm>
            <a:off x="1997075" y="50911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qui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qui:</a:t>
            </a:r>
          </a:p>
          <a:p>
            <a:pPr lvl="1" algn="just"/>
            <a:r>
              <a:rPr lang="vi-VN" dirty="0" smtClean="0">
                <a:solidFill>
                  <a:srgbClr val="0070C0"/>
                </a:solidFill>
              </a:rPr>
              <a:t>Đệ </a:t>
            </a:r>
            <a:r>
              <a:rPr lang="vi-VN" dirty="0">
                <a:solidFill>
                  <a:srgbClr val="0070C0"/>
                </a:solidFill>
              </a:rPr>
              <a:t>qui tuyến tính.</a:t>
            </a:r>
          </a:p>
          <a:p>
            <a:pPr lvl="1" algn="just"/>
            <a:r>
              <a:rPr lang="vi-VN" dirty="0" smtClean="0">
                <a:solidFill>
                  <a:srgbClr val="0070C0"/>
                </a:solidFill>
              </a:rPr>
              <a:t>Đệ </a:t>
            </a:r>
            <a:r>
              <a:rPr lang="vi-VN" dirty="0">
                <a:solidFill>
                  <a:srgbClr val="0070C0"/>
                </a:solidFill>
              </a:rPr>
              <a:t>qui nhị phân.</a:t>
            </a:r>
          </a:p>
          <a:p>
            <a:pPr lvl="1" algn="just"/>
            <a:r>
              <a:rPr lang="vi-VN" dirty="0" smtClean="0">
                <a:solidFill>
                  <a:srgbClr val="0070C0"/>
                </a:solidFill>
              </a:rPr>
              <a:t>Đệ </a:t>
            </a:r>
            <a:r>
              <a:rPr lang="vi-VN" dirty="0">
                <a:solidFill>
                  <a:srgbClr val="0070C0"/>
                </a:solidFill>
              </a:rPr>
              <a:t>qui phi tuyến.</a:t>
            </a:r>
          </a:p>
          <a:p>
            <a:pPr lvl="1" algn="just"/>
            <a:r>
              <a:rPr lang="vi-VN" dirty="0" smtClean="0">
                <a:solidFill>
                  <a:srgbClr val="0070C0"/>
                </a:solidFill>
              </a:rPr>
              <a:t>Đệ </a:t>
            </a:r>
            <a:r>
              <a:rPr lang="vi-VN" dirty="0">
                <a:solidFill>
                  <a:srgbClr val="0070C0"/>
                </a:solidFill>
              </a:rPr>
              <a:t>qui hỗ tương.</a:t>
            </a:r>
          </a:p>
          <a:p>
            <a:pPr lvl="1"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Đệ</a:t>
            </a:r>
            <a:r>
              <a:rPr lang="en-US" dirty="0" smtClean="0"/>
              <a:t> qui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Trong thân hàm có </a:t>
            </a:r>
            <a:r>
              <a:rPr lang="vi-VN" b="1" dirty="0"/>
              <a:t>duy nhất </a:t>
            </a:r>
            <a:r>
              <a:rPr lang="vi-VN" dirty="0"/>
              <a:t>một lời gọi hàm gọi lại chính </a:t>
            </a:r>
            <a:r>
              <a:rPr lang="vi-VN" dirty="0" smtClean="0"/>
              <a:t>nó</a:t>
            </a:r>
            <a:r>
              <a:rPr lang="en-US" dirty="0" smtClean="0"/>
              <a:t> </a:t>
            </a:r>
            <a:r>
              <a:rPr lang="vi-VN" dirty="0" smtClean="0"/>
              <a:t>một </a:t>
            </a:r>
            <a:r>
              <a:rPr lang="vi-VN" dirty="0"/>
              <a:t>cách tường minh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981200"/>
            <a:ext cx="6592702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vi-VN" sz="2400" dirty="0">
                <a:solidFill>
                  <a:srgbClr val="0070C0"/>
                </a:solidFill>
              </a:rPr>
              <a:t>Kiểu_dữ_liệu TênH</a:t>
            </a:r>
            <a:r>
              <a:rPr lang="vi-VN" sz="2400" dirty="0">
                <a:solidFill>
                  <a:srgbClr val="0070C0"/>
                </a:solidFill>
                <a:latin typeface="Verdana"/>
              </a:rPr>
              <a:t>à</a:t>
            </a:r>
            <a:r>
              <a:rPr lang="vi-VN" sz="2400" dirty="0">
                <a:solidFill>
                  <a:srgbClr val="0070C0"/>
                </a:solidFill>
              </a:rPr>
              <a:t>m(&lt;Danh s</a:t>
            </a:r>
            <a:r>
              <a:rPr lang="vi-VN" sz="2400" dirty="0">
                <a:solidFill>
                  <a:srgbClr val="0070C0"/>
                </a:solidFill>
                <a:latin typeface="Verdana"/>
              </a:rPr>
              <a:t>á</a:t>
            </a:r>
            <a:r>
              <a:rPr lang="vi-VN" sz="2400" dirty="0">
                <a:solidFill>
                  <a:srgbClr val="0070C0"/>
                </a:solidFill>
              </a:rPr>
              <a:t>ch tham số&gt;) </a:t>
            </a:r>
          </a:p>
          <a:p>
            <a:pPr>
              <a:buFont typeface="Wingdings" pitchFamily="2" charset="2"/>
              <a:buNone/>
            </a:pPr>
            <a:r>
              <a:rPr lang="vi-VN" sz="2400" dirty="0">
                <a:solidFill>
                  <a:srgbClr val="0070C0"/>
                </a:solidFill>
              </a:rPr>
              <a:t>{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  <a:latin typeface="Verdana"/>
              </a:rPr>
              <a:t> </a:t>
            </a:r>
            <a:r>
              <a:rPr lang="vi-VN" sz="2400" dirty="0">
                <a:solidFill>
                  <a:srgbClr val="0070C0"/>
                </a:solidFill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Verdana"/>
              </a:rPr>
              <a:t> </a:t>
            </a:r>
            <a:r>
              <a:rPr lang="vi-VN" sz="2400" dirty="0">
                <a:solidFill>
                  <a:srgbClr val="0070C0"/>
                </a:solidFill>
              </a:rPr>
              <a:t>if (&lt;Điều kiện dừng&gt;) {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  <a:latin typeface="Verdana"/>
              </a:rPr>
              <a:t> </a:t>
            </a:r>
            <a:r>
              <a:rPr lang="vi-VN" sz="2400" dirty="0">
                <a:solidFill>
                  <a:srgbClr val="0070C0"/>
                </a:solidFill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Verdana"/>
              </a:rPr>
              <a:t>  </a:t>
            </a:r>
            <a:r>
              <a:rPr lang="vi-VN" sz="2400" dirty="0">
                <a:solidFill>
                  <a:srgbClr val="0070C0"/>
                </a:solidFill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Verdana"/>
              </a:rPr>
              <a:t> …</a:t>
            </a:r>
            <a:r>
              <a:rPr lang="vi-VN" sz="2400" dirty="0">
                <a:solidFill>
                  <a:srgbClr val="0070C0"/>
                </a:solidFill>
              </a:rPr>
              <a:t/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  <a:latin typeface="Verdana"/>
              </a:rPr>
              <a:t> </a:t>
            </a:r>
            <a:r>
              <a:rPr lang="vi-VN" sz="2400" dirty="0">
                <a:solidFill>
                  <a:srgbClr val="0070C0"/>
                </a:solidFill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Verdana"/>
              </a:rPr>
              <a:t>  </a:t>
            </a:r>
            <a:r>
              <a:rPr lang="vi-VN" sz="2400" dirty="0">
                <a:solidFill>
                  <a:srgbClr val="0070C0"/>
                </a:solidFill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Verdana"/>
              </a:rPr>
              <a:t> </a:t>
            </a:r>
            <a:r>
              <a:rPr lang="vi-VN" sz="2400" dirty="0">
                <a:solidFill>
                  <a:srgbClr val="0070C0"/>
                </a:solidFill>
              </a:rPr>
              <a:t>return &lt;Gi</a:t>
            </a:r>
            <a:r>
              <a:rPr lang="vi-VN" sz="2400" dirty="0">
                <a:solidFill>
                  <a:srgbClr val="0070C0"/>
                </a:solidFill>
                <a:latin typeface="Verdana"/>
              </a:rPr>
              <a:t>á</a:t>
            </a:r>
            <a:r>
              <a:rPr lang="vi-VN" sz="2400" dirty="0">
                <a:solidFill>
                  <a:srgbClr val="0070C0"/>
                </a:solidFill>
              </a:rPr>
              <a:t> trị trả về&gt;;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  <a:latin typeface="Verdana"/>
              </a:rPr>
              <a:t> </a:t>
            </a:r>
            <a:r>
              <a:rPr lang="vi-VN" sz="2400" dirty="0">
                <a:solidFill>
                  <a:srgbClr val="0070C0"/>
                </a:solidFill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Verdana"/>
              </a:rPr>
              <a:t> </a:t>
            </a:r>
            <a:r>
              <a:rPr lang="vi-VN" sz="2400" dirty="0">
                <a:solidFill>
                  <a:srgbClr val="0070C0"/>
                </a:solidFill>
              </a:rPr>
              <a:t>} else {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  <a:latin typeface="Verdana"/>
              </a:rPr>
              <a:t> </a:t>
            </a:r>
            <a:r>
              <a:rPr lang="vi-VN" sz="2400" dirty="0">
                <a:solidFill>
                  <a:srgbClr val="0070C0"/>
                </a:solidFill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Verdana"/>
              </a:rPr>
              <a:t>  </a:t>
            </a:r>
            <a:r>
              <a:rPr lang="vi-VN" sz="2400" dirty="0">
                <a:solidFill>
                  <a:srgbClr val="0070C0"/>
                </a:solidFill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Verdana"/>
              </a:rPr>
              <a:t> …</a:t>
            </a:r>
            <a:r>
              <a:rPr lang="vi-VN" sz="2400" dirty="0">
                <a:solidFill>
                  <a:srgbClr val="0070C0"/>
                </a:solidFill>
              </a:rPr>
              <a:t/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  <a:latin typeface="Verdana"/>
              </a:rPr>
              <a:t> </a:t>
            </a:r>
            <a:r>
              <a:rPr lang="vi-VN" sz="2400" dirty="0">
                <a:solidFill>
                  <a:srgbClr val="0070C0"/>
                </a:solidFill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Verdana"/>
              </a:rPr>
              <a:t>  </a:t>
            </a:r>
            <a:r>
              <a:rPr lang="vi-VN" sz="2400" dirty="0">
                <a:solidFill>
                  <a:srgbClr val="0070C0"/>
                </a:solidFill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Verdana"/>
              </a:rPr>
              <a:t> …</a:t>
            </a:r>
            <a:r>
              <a:rPr lang="vi-VN" sz="2400" dirty="0">
                <a:solidFill>
                  <a:srgbClr val="FF0000"/>
                </a:solidFill>
              </a:rPr>
              <a:t>TênH</a:t>
            </a:r>
            <a:r>
              <a:rPr lang="vi-VN" sz="2400" dirty="0">
                <a:solidFill>
                  <a:srgbClr val="FF0000"/>
                </a:solidFill>
                <a:latin typeface="Verdana"/>
              </a:rPr>
              <a:t>à</a:t>
            </a:r>
            <a:r>
              <a:rPr lang="vi-VN" sz="2400" dirty="0">
                <a:solidFill>
                  <a:srgbClr val="FF0000"/>
                </a:solidFill>
              </a:rPr>
              <a:t>m(&lt;Danh s</a:t>
            </a:r>
            <a:r>
              <a:rPr lang="vi-VN" sz="2400" dirty="0">
                <a:solidFill>
                  <a:srgbClr val="FF0000"/>
                </a:solidFill>
                <a:latin typeface="Verdana"/>
              </a:rPr>
              <a:t>á</a:t>
            </a:r>
            <a:r>
              <a:rPr lang="vi-VN" sz="2400" dirty="0">
                <a:solidFill>
                  <a:srgbClr val="FF0000"/>
                </a:solidFill>
              </a:rPr>
              <a:t>ch tham số&gt;);</a:t>
            </a:r>
            <a:br>
              <a:rPr lang="vi-VN" sz="2400" dirty="0">
                <a:solidFill>
                  <a:srgbClr val="FF0000"/>
                </a:solidFill>
              </a:rPr>
            </a:br>
            <a:r>
              <a:rPr lang="vi-VN" sz="2400" dirty="0">
                <a:solidFill>
                  <a:srgbClr val="0070C0"/>
                </a:solidFill>
                <a:latin typeface="Verdana"/>
              </a:rPr>
              <a:t> </a:t>
            </a:r>
            <a:r>
              <a:rPr lang="vi-VN" sz="2400" dirty="0">
                <a:solidFill>
                  <a:srgbClr val="0070C0"/>
                </a:solidFill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Verdana"/>
              </a:rPr>
              <a:t>  </a:t>
            </a:r>
            <a:r>
              <a:rPr lang="vi-VN" sz="2400" dirty="0">
                <a:solidFill>
                  <a:srgbClr val="0070C0"/>
                </a:solidFill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Verdana"/>
              </a:rPr>
              <a:t> …</a:t>
            </a:r>
            <a:r>
              <a:rPr lang="vi-VN" sz="2400" dirty="0">
                <a:solidFill>
                  <a:srgbClr val="0070C0"/>
                </a:solidFill>
              </a:rPr>
              <a:t/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  <a:latin typeface="Verdana"/>
              </a:rPr>
              <a:t> </a:t>
            </a:r>
            <a:r>
              <a:rPr lang="vi-VN" sz="2400" dirty="0">
                <a:solidFill>
                  <a:srgbClr val="0070C0"/>
                </a:solidFill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Verdana"/>
              </a:rPr>
              <a:t> </a:t>
            </a:r>
            <a:r>
              <a:rPr lang="vi-VN" sz="2400" dirty="0">
                <a:solidFill>
                  <a:srgbClr val="0070C0"/>
                </a:solidFill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vi-VN" sz="2400" dirty="0">
                <a:solidFill>
                  <a:srgbClr val="0070C0"/>
                </a:solidFill>
              </a:rPr>
              <a:t>}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9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Đệ</a:t>
            </a:r>
            <a:r>
              <a:rPr lang="en-US" dirty="0" smtClean="0"/>
              <a:t> qui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 algn="just"/>
            <a:r>
              <a:rPr lang="pt-BR" dirty="0" smtClean="0"/>
              <a:t>Tính </a:t>
            </a:r>
            <a:r>
              <a:rPr lang="pt-BR" dirty="0"/>
              <a:t>S (n) = 1 + 2 + 3 + </a:t>
            </a:r>
            <a:r>
              <a:rPr lang="pt-BR" dirty="0" smtClean="0"/>
              <a:t>... </a:t>
            </a:r>
            <a:r>
              <a:rPr lang="pt-BR" dirty="0"/>
              <a:t>+ n</a:t>
            </a:r>
          </a:p>
          <a:p>
            <a:pPr lvl="2" indent="-342900" algn="just">
              <a:buFont typeface="Courier New" pitchFamily="49" charset="0"/>
              <a:buChar char="o"/>
            </a:pPr>
            <a:r>
              <a:rPr lang="pt-BR" dirty="0" smtClean="0"/>
              <a:t>Điều </a:t>
            </a:r>
            <a:r>
              <a:rPr lang="pt-BR" dirty="0"/>
              <a:t>kiện dừng: S(0) = 0.</a:t>
            </a:r>
          </a:p>
          <a:p>
            <a:pPr lvl="2" indent="-342900" algn="just">
              <a:buFont typeface="Courier New" pitchFamily="49" charset="0"/>
              <a:buChar char="o"/>
            </a:pPr>
            <a:r>
              <a:rPr lang="pt-BR" dirty="0" smtClean="0"/>
              <a:t>Qui </a:t>
            </a:r>
            <a:r>
              <a:rPr lang="pt-BR" dirty="0"/>
              <a:t>tắc (công thức) tính: S(n) = S(n-1) + n.</a:t>
            </a:r>
          </a:p>
          <a:p>
            <a:pPr marL="1257300" lvl="3" indent="0" algn="just">
              <a:buNone/>
            </a:pPr>
            <a:r>
              <a:rPr lang="en-US" sz="2200" dirty="0">
                <a:solidFill>
                  <a:srgbClr val="0070C0"/>
                </a:solidFill>
              </a:rPr>
              <a:t>long </a:t>
            </a:r>
            <a:r>
              <a:rPr lang="en-US" sz="2200" dirty="0" err="1">
                <a:solidFill>
                  <a:srgbClr val="0070C0"/>
                </a:solidFill>
              </a:rPr>
              <a:t>TongS</a:t>
            </a:r>
            <a:r>
              <a:rPr lang="en-US" sz="2200" dirty="0">
                <a:solidFill>
                  <a:srgbClr val="0070C0"/>
                </a:solidFill>
              </a:rPr>
              <a:t> (</a:t>
            </a:r>
            <a:r>
              <a:rPr lang="en-US" sz="2200" dirty="0" err="1">
                <a:solidFill>
                  <a:srgbClr val="0070C0"/>
                </a:solidFill>
              </a:rPr>
              <a:t>int</a:t>
            </a:r>
            <a:r>
              <a:rPr lang="en-US" sz="2200" dirty="0">
                <a:solidFill>
                  <a:srgbClr val="0070C0"/>
                </a:solidFill>
              </a:rPr>
              <a:t> n)</a:t>
            </a:r>
          </a:p>
          <a:p>
            <a:pPr marL="1257300" lvl="3" indent="0" algn="just">
              <a:buNone/>
            </a:pPr>
            <a:r>
              <a:rPr lang="en-US" sz="2200" dirty="0">
                <a:solidFill>
                  <a:srgbClr val="0070C0"/>
                </a:solidFill>
              </a:rPr>
              <a:t>{</a:t>
            </a:r>
          </a:p>
          <a:p>
            <a:pPr marL="1714500" lvl="4" indent="0" algn="just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If (</a:t>
            </a:r>
            <a:r>
              <a:rPr lang="en-US" sz="2200" dirty="0">
                <a:solidFill>
                  <a:srgbClr val="0070C0"/>
                </a:solidFill>
              </a:rPr>
              <a:t>n==0)</a:t>
            </a:r>
          </a:p>
          <a:p>
            <a:pPr marL="1714500" lvl="4" indent="0" algn="just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		return </a:t>
            </a:r>
            <a:r>
              <a:rPr lang="en-US" sz="2200" dirty="0">
                <a:solidFill>
                  <a:srgbClr val="0070C0"/>
                </a:solidFill>
              </a:rPr>
              <a:t>0;</a:t>
            </a:r>
          </a:p>
          <a:p>
            <a:pPr marL="1714500" lvl="4" indent="0" algn="just">
              <a:buNone/>
            </a:pPr>
            <a:r>
              <a:rPr lang="en-US" sz="2200" dirty="0">
                <a:solidFill>
                  <a:srgbClr val="0070C0"/>
                </a:solidFill>
              </a:rPr>
              <a:t>return ( </a:t>
            </a:r>
            <a:r>
              <a:rPr lang="en-US" sz="2200" dirty="0" err="1">
                <a:solidFill>
                  <a:srgbClr val="FF0000"/>
                </a:solidFill>
              </a:rPr>
              <a:t>TongS</a:t>
            </a:r>
            <a:r>
              <a:rPr lang="en-US" sz="2200" dirty="0">
                <a:solidFill>
                  <a:srgbClr val="FF0000"/>
                </a:solidFill>
              </a:rPr>
              <a:t>(n-1)</a:t>
            </a:r>
            <a:r>
              <a:rPr lang="en-US" sz="2200" dirty="0">
                <a:solidFill>
                  <a:srgbClr val="0070C0"/>
                </a:solidFill>
              </a:rPr>
              <a:t> + n );</a:t>
            </a:r>
          </a:p>
          <a:p>
            <a:pPr marL="1257300" lvl="3" indent="0" algn="just">
              <a:buNone/>
            </a:pPr>
            <a:r>
              <a:rPr lang="en-US" sz="2200" dirty="0">
                <a:solidFill>
                  <a:srgbClr val="0070C0"/>
                </a:solidFill>
              </a:rPr>
              <a:t>}</a:t>
            </a:r>
          </a:p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72107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Đệ</a:t>
            </a:r>
            <a:r>
              <a:rPr lang="en-US" dirty="0" smtClean="0"/>
              <a:t> qui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Trong thân của hàm có </a:t>
            </a:r>
            <a:r>
              <a:rPr lang="vi-VN" b="1" dirty="0"/>
              <a:t>hai</a:t>
            </a:r>
            <a:r>
              <a:rPr lang="vi-VN" dirty="0"/>
              <a:t> lời gọi hàm gọi lại chính nó một cách tường minh.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828800"/>
            <a:ext cx="656705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vi-VN" sz="2400" dirty="0">
                <a:solidFill>
                  <a:srgbClr val="0070C0"/>
                </a:solidFill>
              </a:rPr>
              <a:t>Kiểu_dữ_liệu TênHàm(&lt;Danh sách tham số&gt;) </a:t>
            </a:r>
          </a:p>
          <a:p>
            <a:pPr>
              <a:buFont typeface="Wingdings" pitchFamily="2" charset="2"/>
              <a:buNone/>
            </a:pPr>
            <a:r>
              <a:rPr lang="vi-VN" sz="2400" dirty="0">
                <a:solidFill>
                  <a:srgbClr val="0070C0"/>
                </a:solidFill>
              </a:rPr>
              <a:t>{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   if (&lt;Điều kiện dừng&gt;) {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   …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   return &lt;Giá trị trả về&gt;;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   } else {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      …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      …</a:t>
            </a:r>
            <a:r>
              <a:rPr lang="vi-VN" sz="2400" dirty="0">
                <a:solidFill>
                  <a:srgbClr val="FF0000"/>
                </a:solidFill>
              </a:rPr>
              <a:t>TênHàm(&lt;Danh sách tham số&gt;);</a:t>
            </a:r>
            <a:br>
              <a:rPr lang="vi-VN" sz="2400" dirty="0">
                <a:solidFill>
                  <a:srgbClr val="FF000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      …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      …</a:t>
            </a:r>
            <a:r>
              <a:rPr lang="vi-VN" sz="2400" dirty="0">
                <a:solidFill>
                  <a:srgbClr val="FF0000"/>
                </a:solidFill>
              </a:rPr>
              <a:t>TênHàm(&lt;Danh sách tham số&gt;);</a:t>
            </a:r>
            <a:r>
              <a:rPr lang="vi-VN" sz="2400" dirty="0">
                <a:solidFill>
                  <a:srgbClr val="0070C0"/>
                </a:solidFill>
              </a:rPr>
              <a:t/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      …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   }</a:t>
            </a:r>
            <a:br>
              <a:rPr lang="vi-VN" sz="2400" dirty="0">
                <a:solidFill>
                  <a:srgbClr val="0070C0"/>
                </a:solidFill>
              </a:rPr>
            </a:br>
            <a:r>
              <a:rPr lang="vi-VN" sz="2400" dirty="0">
                <a:solidFill>
                  <a:srgbClr val="0070C0"/>
                </a:solidFill>
              </a:rPr>
              <a:t>}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67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Đệ</a:t>
            </a:r>
            <a:r>
              <a:rPr lang="en-US" dirty="0" smtClean="0"/>
              <a:t> qui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/>
              <a:t>Ví dụ: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hạng</a:t>
            </a:r>
            <a:r>
              <a:rPr lang="en-US" dirty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/>
              <a:t>n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dãy</a:t>
            </a:r>
            <a:r>
              <a:rPr lang="en-US" dirty="0"/>
              <a:t> </a:t>
            </a:r>
            <a:r>
              <a:rPr lang="en-US" dirty="0" err="1"/>
              <a:t>Fibonaci</a:t>
            </a:r>
            <a:r>
              <a:rPr lang="en-US" dirty="0"/>
              <a:t>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định</a:t>
            </a:r>
            <a:r>
              <a:rPr lang="en-US" dirty="0"/>
              <a:t> </a:t>
            </a:r>
            <a:r>
              <a:rPr lang="en-US" dirty="0" err="1"/>
              <a:t>nghĩa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f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=1 ;</a:t>
            </a: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f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f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(n&gt;1)</a:t>
            </a:r>
          </a:p>
          <a:p>
            <a:pPr lvl="1"/>
            <a:r>
              <a:rPr lang="vi-VN" dirty="0">
                <a:latin typeface="Times New Roman" pitchFamily="18" charset="0"/>
                <a:cs typeface="Times New Roman" pitchFamily="18" charset="0"/>
              </a:rPr>
              <a:t>Điều kiện dừng: f(0) = f(1) = 1.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3276600"/>
            <a:ext cx="55146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Fibonaci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n)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if(n==0 || n==1)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1;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Fibonaci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(n-1)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Fibonaci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(n-2)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70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Đệ</a:t>
            </a:r>
            <a:r>
              <a:rPr lang="en-US" dirty="0" smtClean="0"/>
              <a:t> qui phi </a:t>
            </a:r>
            <a:r>
              <a:rPr lang="en-US" dirty="0" err="1" smtClean="0"/>
              <a:t>tuyến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Trong thân của hàm có lời gọi hàm gọi lại chính nó được đặt </a:t>
            </a:r>
            <a:r>
              <a:rPr lang="vi-VN" b="1" dirty="0"/>
              <a:t>bên trong vòng lặp</a:t>
            </a:r>
            <a:r>
              <a:rPr lang="vi-VN" dirty="0"/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905000"/>
            <a:ext cx="542507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vi-VN" sz="2000" dirty="0">
                <a:solidFill>
                  <a:srgbClr val="0070C0"/>
                </a:solidFill>
              </a:rPr>
              <a:t>Kiểu_dữ_liệu TênHàm(&lt;Danh sách tham số&gt;)</a:t>
            </a:r>
            <a:br>
              <a:rPr lang="vi-VN" sz="2000" dirty="0">
                <a:solidFill>
                  <a:srgbClr val="0070C0"/>
                </a:solidFill>
              </a:rPr>
            </a:br>
            <a:r>
              <a:rPr lang="vi-VN" sz="2000" dirty="0">
                <a:solidFill>
                  <a:srgbClr val="0070C0"/>
                </a:solidFill>
              </a:rPr>
              <a:t>{</a:t>
            </a:r>
            <a:br>
              <a:rPr lang="vi-VN" sz="2000" dirty="0">
                <a:solidFill>
                  <a:srgbClr val="0070C0"/>
                </a:solidFill>
              </a:rPr>
            </a:br>
            <a:r>
              <a:rPr lang="vi-VN" sz="2000" dirty="0">
                <a:solidFill>
                  <a:srgbClr val="0070C0"/>
                </a:solidFill>
              </a:rPr>
              <a:t>   for (int i=1; i&lt;=n; i++) {</a:t>
            </a:r>
            <a:br>
              <a:rPr lang="vi-VN" sz="2000" dirty="0">
                <a:solidFill>
                  <a:srgbClr val="0070C0"/>
                </a:solidFill>
              </a:rPr>
            </a:br>
            <a:r>
              <a:rPr lang="vi-VN" sz="2000" dirty="0">
                <a:solidFill>
                  <a:srgbClr val="0070C0"/>
                </a:solidFill>
              </a:rPr>
              <a:t>   …</a:t>
            </a:r>
            <a:br>
              <a:rPr lang="vi-VN" sz="2000" dirty="0">
                <a:solidFill>
                  <a:srgbClr val="0070C0"/>
                </a:solidFill>
              </a:rPr>
            </a:br>
            <a:r>
              <a:rPr lang="vi-VN" sz="2000" dirty="0">
                <a:solidFill>
                  <a:srgbClr val="0070C0"/>
                </a:solidFill>
              </a:rPr>
              <a:t>      if(&lt;Điều kiện dừng&gt;){</a:t>
            </a:r>
            <a:br>
              <a:rPr lang="vi-VN" sz="2000" dirty="0">
                <a:solidFill>
                  <a:srgbClr val="0070C0"/>
                </a:solidFill>
              </a:rPr>
            </a:br>
            <a:r>
              <a:rPr lang="vi-VN" sz="2000" dirty="0">
                <a:solidFill>
                  <a:srgbClr val="0070C0"/>
                </a:solidFill>
              </a:rPr>
              <a:t>      …</a:t>
            </a:r>
            <a:br>
              <a:rPr lang="vi-VN" sz="2000" dirty="0">
                <a:solidFill>
                  <a:srgbClr val="0070C0"/>
                </a:solidFill>
              </a:rPr>
            </a:br>
            <a:r>
              <a:rPr lang="vi-VN" sz="2000" dirty="0">
                <a:solidFill>
                  <a:srgbClr val="0070C0"/>
                </a:solidFill>
              </a:rPr>
              <a:t>   }</a:t>
            </a:r>
            <a:br>
              <a:rPr lang="vi-VN" sz="2000" dirty="0">
                <a:solidFill>
                  <a:srgbClr val="0070C0"/>
                </a:solidFill>
              </a:rPr>
            </a:br>
            <a:r>
              <a:rPr lang="vi-VN" sz="2000" dirty="0">
                <a:solidFill>
                  <a:srgbClr val="0070C0"/>
                </a:solidFill>
              </a:rPr>
              <a:t>   else {</a:t>
            </a:r>
            <a:br>
              <a:rPr lang="vi-VN" sz="2000" dirty="0">
                <a:solidFill>
                  <a:srgbClr val="0070C0"/>
                </a:solidFill>
              </a:rPr>
            </a:br>
            <a:r>
              <a:rPr lang="vi-VN" sz="2000" dirty="0">
                <a:solidFill>
                  <a:srgbClr val="0070C0"/>
                </a:solidFill>
              </a:rPr>
              <a:t>      …</a:t>
            </a:r>
            <a:br>
              <a:rPr lang="vi-VN" sz="2000" dirty="0">
                <a:solidFill>
                  <a:srgbClr val="0070C0"/>
                </a:solidFill>
              </a:rPr>
            </a:br>
            <a:r>
              <a:rPr lang="vi-VN" sz="2000" dirty="0">
                <a:solidFill>
                  <a:srgbClr val="0070C0"/>
                </a:solidFill>
              </a:rPr>
              <a:t>      </a:t>
            </a:r>
            <a:r>
              <a:rPr lang="vi-VN" sz="2000" dirty="0">
                <a:solidFill>
                  <a:srgbClr val="FF0000"/>
                </a:solidFill>
              </a:rPr>
              <a:t>TênHàm(&lt;Danh sách tham số&gt;);</a:t>
            </a:r>
            <a:br>
              <a:rPr lang="vi-VN" sz="2000" dirty="0">
                <a:solidFill>
                  <a:srgbClr val="FF0000"/>
                </a:solidFill>
              </a:rPr>
            </a:br>
            <a:r>
              <a:rPr lang="vi-VN" sz="2000" dirty="0">
                <a:solidFill>
                  <a:srgbClr val="0070C0"/>
                </a:solidFill>
              </a:rPr>
              <a:t>      …</a:t>
            </a:r>
            <a:br>
              <a:rPr lang="vi-VN" sz="2000" dirty="0">
                <a:solidFill>
                  <a:srgbClr val="0070C0"/>
                </a:solidFill>
              </a:rPr>
            </a:br>
            <a:r>
              <a:rPr lang="vi-VN" sz="2000" dirty="0">
                <a:solidFill>
                  <a:srgbClr val="0070C0"/>
                </a:solidFill>
              </a:rPr>
              <a:t>      }</a:t>
            </a:r>
            <a:br>
              <a:rPr lang="vi-VN" sz="2000" dirty="0">
                <a:solidFill>
                  <a:srgbClr val="0070C0"/>
                </a:solidFill>
              </a:rPr>
            </a:br>
            <a:r>
              <a:rPr lang="vi-VN" sz="2000" dirty="0">
                <a:solidFill>
                  <a:srgbClr val="0070C0"/>
                </a:solidFill>
              </a:rPr>
              <a:t>   }</a:t>
            </a:r>
            <a:br>
              <a:rPr lang="vi-VN" sz="2000" dirty="0">
                <a:solidFill>
                  <a:srgbClr val="0070C0"/>
                </a:solidFill>
              </a:rPr>
            </a:br>
            <a:r>
              <a:rPr lang="vi-VN" sz="2000" dirty="0">
                <a:solidFill>
                  <a:srgbClr val="0070C0"/>
                </a:solidFill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38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Đệ</a:t>
            </a:r>
            <a:r>
              <a:rPr lang="en-US" dirty="0" smtClean="0"/>
              <a:t> qui phi </a:t>
            </a:r>
            <a:r>
              <a:rPr lang="en-US" dirty="0" err="1" smtClean="0"/>
              <a:t>tuyến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Ví dụ: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dãy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định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nghĩa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=1 ;</a:t>
            </a: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(n-1)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… + 1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&gt;=0;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Điều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kiện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dừng:X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(0) = 1.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164681"/>
            <a:ext cx="46178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long </a:t>
            </a:r>
            <a:r>
              <a:rPr lang="en-US" sz="2400" b="1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TinhXn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(</a:t>
            </a:r>
            <a:r>
              <a:rPr lang="en-US" sz="2400" b="1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n)</a:t>
            </a:r>
            <a:endParaRPr lang="en-US" sz="24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{</a:t>
            </a:r>
            <a:endParaRPr lang="en-US" sz="24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1"/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f (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n==0)</a:t>
            </a:r>
            <a:endParaRPr lang="en-US" sz="24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1"/>
            <a:r>
              <a:rPr lang="en-US" sz="24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	return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1;</a:t>
            </a:r>
            <a:endParaRPr lang="en-US" sz="24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1"/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long s = 0;</a:t>
            </a:r>
            <a:endParaRPr lang="en-US" sz="24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1"/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for (</a:t>
            </a:r>
            <a:r>
              <a:rPr lang="en-US" sz="2400" b="1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i=1; i&lt;=n; i++)</a:t>
            </a:r>
            <a:endParaRPr lang="en-US" sz="24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1"/>
            <a:r>
              <a:rPr lang="en-US" sz="24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	s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= s + i * i * </a:t>
            </a:r>
            <a:r>
              <a:rPr lang="en-US" sz="2400" b="1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TinhXn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(n-i)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;</a:t>
            </a:r>
            <a:endParaRPr lang="en-US" sz="24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1"/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return s;</a:t>
            </a:r>
            <a:endParaRPr lang="en-US" sz="24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}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506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556</TotalTime>
  <Words>429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OK1</vt:lpstr>
      <vt:lpstr>PHÂN LOẠI ĐỆ QUI</vt:lpstr>
      <vt:lpstr>Nội dung</vt:lpstr>
      <vt:lpstr>Phân loại đệ qui</vt:lpstr>
      <vt:lpstr>Đệ qui tuyến tính</vt:lpstr>
      <vt:lpstr>Đệ qui tuyến tính</vt:lpstr>
      <vt:lpstr>Đệ qui nhị phân</vt:lpstr>
      <vt:lpstr>Đệ qui nhị phân</vt:lpstr>
      <vt:lpstr>Đệ qui phi tuyến</vt:lpstr>
      <vt:lpstr>Đệ qui phi tuyến</vt:lpstr>
      <vt:lpstr>Đệ qui hỗ tương</vt:lpstr>
      <vt:lpstr>Đệ qui hỗ tương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76</cp:revision>
  <dcterms:created xsi:type="dcterms:W3CDTF">2016-11-10T08:19:54Z</dcterms:created>
  <dcterms:modified xsi:type="dcterms:W3CDTF">2016-11-23T16:06:56Z</dcterms:modified>
</cp:coreProperties>
</file>