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305" r:id="rId5"/>
    <p:sldId id="327" r:id="rId6"/>
    <p:sldId id="313" r:id="rId7"/>
    <p:sldId id="333" r:id="rId8"/>
    <p:sldId id="334" r:id="rId9"/>
    <p:sldId id="328" r:id="rId10"/>
    <p:sldId id="329" r:id="rId11"/>
    <p:sldId id="330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MẢNG MỘT CHIỀU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smtClean="0"/>
              <a:t>Minh </a:t>
            </a:r>
            <a:r>
              <a:rPr lang="en-US" dirty="0" err="1" smtClean="0"/>
              <a:t>họa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2724"/>
            <a:ext cx="6772135" cy="461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24"/>
          <p:cNvGrpSpPr>
            <a:grpSpLocks/>
          </p:cNvGrpSpPr>
          <p:nvPr/>
        </p:nvGrpSpPr>
        <p:grpSpPr bwMode="auto">
          <a:xfrm>
            <a:off x="5476858" y="1056243"/>
            <a:ext cx="3505199" cy="465932"/>
            <a:chOff x="3618" y="3480"/>
            <a:chExt cx="1200" cy="275"/>
          </a:xfrm>
        </p:grpSpPr>
        <p:sp>
          <p:nvSpPr>
            <p:cNvPr id="34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 Box 27"/>
          <p:cNvSpPr txBox="1">
            <a:spLocks noChangeArrowheads="1"/>
          </p:cNvSpPr>
          <p:nvPr/>
        </p:nvSpPr>
        <p:spPr bwMode="black">
          <a:xfrm>
            <a:off x="5781658" y="1056243"/>
            <a:ext cx="30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Duyệt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không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điều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kiện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995667" y="1240909"/>
            <a:ext cx="1481193" cy="1768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5867400" y="2572543"/>
            <a:ext cx="3025779" cy="436563"/>
            <a:chOff x="3618" y="3480"/>
            <a:chExt cx="1200" cy="275"/>
          </a:xfrm>
        </p:grpSpPr>
        <p:sp>
          <p:nvSpPr>
            <p:cNvPr id="24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35"/>
          <p:cNvSpPr txBox="1">
            <a:spLocks noChangeArrowheads="1"/>
          </p:cNvSpPr>
          <p:nvPr/>
        </p:nvSpPr>
        <p:spPr bwMode="black">
          <a:xfrm>
            <a:off x="6125719" y="2572543"/>
            <a:ext cx="26626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Duyệt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có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điều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kiện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>
            <a:stCxn id="26" idx="2"/>
          </p:cNvCxnSpPr>
          <p:nvPr/>
        </p:nvCxnSpPr>
        <p:spPr>
          <a:xfrm flipH="1">
            <a:off x="5376871" y="2939256"/>
            <a:ext cx="2080191" cy="1645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6172200" y="4267200"/>
            <a:ext cx="2638425" cy="532607"/>
            <a:chOff x="3618" y="3480"/>
            <a:chExt cx="1200" cy="275"/>
          </a:xfrm>
        </p:grpSpPr>
        <p:sp>
          <p:nvSpPr>
            <p:cNvPr id="20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31"/>
          <p:cNvSpPr txBox="1">
            <a:spLocks noChangeArrowheads="1"/>
          </p:cNvSpPr>
          <p:nvPr/>
        </p:nvSpPr>
        <p:spPr bwMode="black">
          <a:xfrm>
            <a:off x="6296026" y="4282568"/>
            <a:ext cx="2321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Duyệt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mảng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ngược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43402" y="4732021"/>
            <a:ext cx="2666998" cy="449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3810000" y="1259559"/>
            <a:ext cx="1666858" cy="25298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2" y="4876800"/>
            <a:ext cx="1965787" cy="164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61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1600"/>
            <a:ext cx="2057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8699"/>
            <a:ext cx="5257800" cy="54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257800" y="2163466"/>
            <a:ext cx="3505199" cy="1494134"/>
            <a:chOff x="3618" y="3480"/>
            <a:chExt cx="1200" cy="275"/>
          </a:xfrm>
        </p:grpSpPr>
        <p:sp>
          <p:nvSpPr>
            <p:cNvPr id="28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black">
          <a:xfrm>
            <a:off x="5562600" y="2163466"/>
            <a:ext cx="30445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VCT </a:t>
            </a:r>
            <a:r>
              <a:rPr lang="en-US" sz="2400" b="1" dirty="0" err="1" smtClean="0">
                <a:solidFill>
                  <a:srgbClr val="FFFFFF"/>
                </a:solidFill>
              </a:rPr>
              <a:t>nhập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một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xuất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ra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màn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hình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3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30487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4257675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66887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811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384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43592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Nhập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xuất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4232275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19375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62125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589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1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43672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1876425" y="3473450"/>
            <a:ext cx="5311775" cy="688975"/>
            <a:chOff x="720" y="1392"/>
            <a:chExt cx="4058" cy="480"/>
          </a:xfrm>
        </p:grpSpPr>
        <p:sp>
          <p:nvSpPr>
            <p:cNvPr id="53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" name="Text Box 25"/>
          <p:cNvSpPr txBox="1">
            <a:spLocks noChangeArrowheads="1"/>
          </p:cNvSpPr>
          <p:nvPr/>
        </p:nvSpPr>
        <p:spPr bwMode="black">
          <a:xfrm>
            <a:off x="2354263" y="35655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Duyệt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mảng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8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436937"/>
            <a:ext cx="792163" cy="949325"/>
          </a:xfrm>
          <a:prstGeom prst="rect">
            <a:avLst/>
          </a:prstGeom>
          <a:noFill/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gray">
          <a:xfrm>
            <a:off x="2022475" y="35734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3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Mảng là một tập hợp nhiều phần tử có </a:t>
            </a:r>
            <a:r>
              <a:rPr lang="vi-VN" b="1" dirty="0"/>
              <a:t>cùng kiểu giá trị </a:t>
            </a:r>
            <a:r>
              <a:rPr lang="vi-VN" dirty="0"/>
              <a:t>và </a:t>
            </a:r>
            <a:r>
              <a:rPr lang="vi-VN" b="1" dirty="0"/>
              <a:t>chung một tên</a:t>
            </a:r>
            <a:r>
              <a:rPr lang="vi-VN" dirty="0"/>
              <a:t>. Mỗi phần tử của mảng biểu diễn được 1 giá trị.</a:t>
            </a:r>
          </a:p>
          <a:p>
            <a:pPr algn="just"/>
            <a:r>
              <a:rPr lang="vi-VN" dirty="0"/>
              <a:t>Ví </a:t>
            </a:r>
            <a:r>
              <a:rPr lang="vi-VN" dirty="0" smtClean="0"/>
              <a:t>dụ: </a:t>
            </a:r>
            <a:r>
              <a:rPr lang="vi-VN" dirty="0"/>
              <a:t>Mảng A có 5 phần tử, các phần tử là kiểu số nguyên A = {3,5,10,9,1</a:t>
            </a:r>
            <a:r>
              <a:rPr lang="vi-VN" dirty="0" smtClean="0"/>
              <a:t>}</a:t>
            </a:r>
            <a:endParaRPr lang="en-US" dirty="0" smtClean="0"/>
          </a:p>
          <a:p>
            <a:pPr algn="just"/>
            <a:r>
              <a:rPr lang="pt-BR" dirty="0"/>
              <a:t>Phần tử  	</a:t>
            </a:r>
            <a:r>
              <a:rPr lang="pt-BR" dirty="0">
                <a:solidFill>
                  <a:srgbClr val="FF0000"/>
                </a:solidFill>
              </a:rPr>
              <a:t>A[0] = 3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		</a:t>
            </a:r>
            <a:r>
              <a:rPr lang="pt-BR" dirty="0" smtClean="0">
                <a:solidFill>
                  <a:srgbClr val="FF0000"/>
                </a:solidFill>
              </a:rPr>
              <a:t>A[1</a:t>
            </a:r>
            <a:r>
              <a:rPr lang="pt-BR" dirty="0">
                <a:solidFill>
                  <a:srgbClr val="FF0000"/>
                </a:solidFill>
              </a:rPr>
              <a:t>] = 5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		</a:t>
            </a:r>
            <a:r>
              <a:rPr lang="pt-BR" dirty="0" smtClean="0">
                <a:solidFill>
                  <a:srgbClr val="FF0000"/>
                </a:solidFill>
              </a:rPr>
              <a:t>A[2</a:t>
            </a:r>
            <a:r>
              <a:rPr lang="pt-BR" dirty="0">
                <a:solidFill>
                  <a:srgbClr val="FF0000"/>
                </a:solidFill>
              </a:rPr>
              <a:t>] = 10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		A[3] = 9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		A[4] = 1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tường</a:t>
            </a:r>
            <a:r>
              <a:rPr lang="en-US" b="1" dirty="0" smtClean="0"/>
              <a:t> minh</a:t>
            </a:r>
          </a:p>
          <a:p>
            <a:pPr marL="457200" lvl="1" indent="0" algn="just">
              <a:buNone/>
            </a:pPr>
            <a:r>
              <a:rPr lang="vi-VN" dirty="0"/>
              <a:t>Kiểu  &lt;tênmảng</a:t>
            </a:r>
            <a:r>
              <a:rPr lang="vi-VN"/>
              <a:t>&gt;[</a:t>
            </a:r>
            <a:r>
              <a:rPr lang="vi-VN" smtClean="0"/>
              <a:t>s</a:t>
            </a:r>
            <a:r>
              <a:rPr lang="en-US" smtClean="0"/>
              <a:t>ố </a:t>
            </a:r>
            <a:r>
              <a:rPr lang="vi-VN" smtClean="0"/>
              <a:t>l</a:t>
            </a:r>
            <a:r>
              <a:rPr lang="en-US" smtClean="0"/>
              <a:t>ượng</a:t>
            </a:r>
            <a:r>
              <a:rPr lang="vi-VN" smtClean="0"/>
              <a:t> </a:t>
            </a:r>
            <a:r>
              <a:rPr lang="vi-VN" dirty="0"/>
              <a:t>phần tử</a:t>
            </a:r>
            <a:r>
              <a:rPr lang="vi-VN" dirty="0" smtClean="0"/>
              <a:t>];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vi-VN" dirty="0" smtClean="0"/>
              <a:t>Ví </a:t>
            </a:r>
            <a:r>
              <a:rPr lang="vi-VN" dirty="0"/>
              <a:t>dụ :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/>
              <a:t>int </a:t>
            </a:r>
            <a:r>
              <a:rPr lang="vi-VN" dirty="0"/>
              <a:t>A[10];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vi-VN" dirty="0" smtClean="0"/>
              <a:t>float </a:t>
            </a:r>
            <a:r>
              <a:rPr lang="vi-VN" dirty="0"/>
              <a:t>X[20];</a:t>
            </a:r>
          </a:p>
          <a:p>
            <a:pPr lvl="1" algn="just"/>
            <a:r>
              <a:rPr lang="vi-VN" dirty="0" smtClean="0">
                <a:solidFill>
                  <a:srgbClr val="FF0000"/>
                </a:solidFill>
              </a:rPr>
              <a:t>Phải </a:t>
            </a:r>
            <a:r>
              <a:rPr lang="vi-VN" dirty="0">
                <a:solidFill>
                  <a:srgbClr val="FF0000"/>
                </a:solidFill>
              </a:rPr>
              <a:t>khai báo rõ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phần </a:t>
            </a:r>
            <a:r>
              <a:rPr lang="vi-VN" dirty="0">
                <a:solidFill>
                  <a:srgbClr val="FF0000"/>
                </a:solidFill>
              </a:rPr>
              <a:t>tử của </a:t>
            </a:r>
            <a:r>
              <a:rPr lang="vi-VN" dirty="0" smtClean="0">
                <a:solidFill>
                  <a:srgbClr val="FF0000"/>
                </a:solidFill>
              </a:rPr>
              <a:t>mảng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vi-VN" dirty="0" smtClean="0"/>
              <a:t>Khai </a:t>
            </a:r>
            <a:r>
              <a:rPr lang="vi-VN" dirty="0"/>
              <a:t>báo không tường minh: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vi-VN" dirty="0" smtClean="0"/>
              <a:t>Kiểu  </a:t>
            </a:r>
            <a:r>
              <a:rPr lang="vi-VN" dirty="0"/>
              <a:t>&lt;tênmảng&gt;&lt;[]&gt;;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/>
              <a:t>Ví </a:t>
            </a:r>
            <a:r>
              <a:rPr lang="vi-VN" dirty="0"/>
              <a:t>dụ :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/>
              <a:t>	int A[]; </a:t>
            </a:r>
          </a:p>
          <a:p>
            <a:pPr lvl="1" algn="just"/>
            <a:r>
              <a:rPr lang="vi-VN" dirty="0" smtClean="0">
                <a:solidFill>
                  <a:srgbClr val="FF0000"/>
                </a:solidFill>
              </a:rPr>
              <a:t>Không </a:t>
            </a:r>
            <a:r>
              <a:rPr lang="vi-VN" dirty="0">
                <a:solidFill>
                  <a:srgbClr val="FF0000"/>
                </a:solidFill>
              </a:rPr>
              <a:t>chỉ định rõ ràng kích thước của mảng</a:t>
            </a:r>
          </a:p>
          <a:p>
            <a:pPr algn="just"/>
            <a:endParaRPr lang="vi-VN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68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 smtClean="0"/>
          </a:p>
          <a:p>
            <a:pPr algn="just"/>
            <a:endParaRPr lang="vi-V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7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862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15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90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578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294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21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52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56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01000" y="2963863"/>
            <a:ext cx="685800" cy="514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660033"/>
                </a:solidFill>
                <a:latin typeface="Arial" charset="0"/>
              </a:rPr>
              <a:t>80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4800" y="3157538"/>
            <a:ext cx="914400" cy="38576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Mảng B</a:t>
            </a: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228975" y="3429000"/>
            <a:ext cx="3429000" cy="914400"/>
            <a:chOff x="2160" y="2175"/>
            <a:chExt cx="1776" cy="449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60" y="2352"/>
              <a:ext cx="1776" cy="27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rgbClr val="0000CC"/>
                  </a:solidFill>
                  <a:latin typeface="Arial" charset="0"/>
                </a:rPr>
                <a:t>Phần tử B[3] c</a:t>
              </a:r>
              <a:r>
                <a:rPr lang="en-US" sz="1800" b="1">
                  <a:solidFill>
                    <a:srgbClr val="0000CC"/>
                  </a:solidFill>
                </a:rPr>
                <a:t>ó giá trị là 15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688" y="217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8288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5146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2004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2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8862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3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5720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4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2578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5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9436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6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6294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7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3152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8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001000" y="2643188"/>
            <a:ext cx="685800" cy="320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99"/>
                </a:solidFill>
                <a:latin typeface="Arial" charset="0"/>
              </a:rPr>
              <a:t>9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1752600" y="2895600"/>
            <a:ext cx="7010400" cy="642938"/>
          </a:xfrm>
          <a:prstGeom prst="wedgeRectCallout">
            <a:avLst>
              <a:gd name="adj1" fmla="val -55750"/>
              <a:gd name="adj2" fmla="val 110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vi-VN" sz="1800">
              <a:latin typeface="Arial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066800" y="2209800"/>
            <a:ext cx="914400" cy="3857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latin typeface="Arial" charset="0"/>
              </a:rPr>
              <a:t>chỉ số</a:t>
            </a:r>
          </a:p>
        </p:txBody>
      </p:sp>
    </p:spTree>
    <p:extLst>
      <p:ext uri="{BB962C8B-B14F-4D97-AF65-F5344CB8AC3E}">
        <p14:creationId xmlns:p14="http://schemas.microsoft.com/office/powerpoint/2010/main" val="3322981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=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+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algn="just">
              <a:spcBef>
                <a:spcPts val="1200"/>
              </a:spcBef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17" y="4648200"/>
            <a:ext cx="1543083" cy="15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8" y="1677987"/>
            <a:ext cx="8006671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402393" y="1690965"/>
            <a:ext cx="3505199" cy="465932"/>
            <a:chOff x="3618" y="3480"/>
            <a:chExt cx="1200" cy="275"/>
          </a:xfrm>
        </p:grpSpPr>
        <p:sp>
          <p:nvSpPr>
            <p:cNvPr id="5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27"/>
          <p:cNvSpPr txBox="1">
            <a:spLocks noChangeArrowheads="1"/>
          </p:cNvSpPr>
          <p:nvPr/>
        </p:nvSpPr>
        <p:spPr bwMode="black">
          <a:xfrm>
            <a:off x="5707193" y="1690965"/>
            <a:ext cx="30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Cú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pháp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khởi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tạo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mảng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48000" y="1875631"/>
            <a:ext cx="2354393" cy="8675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0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vi-VN" dirty="0"/>
              <a:t>C++ cung cấp hàm random để tạo ra các số ngẫu nhiên.</a:t>
            </a:r>
          </a:p>
          <a:p>
            <a:pPr algn="just">
              <a:spcBef>
                <a:spcPts val="1200"/>
              </a:spcBef>
            </a:pPr>
            <a:r>
              <a:rPr lang="vi-VN" dirty="0"/>
              <a:t>Cú pháp: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sz="2800" b="1" smtClean="0">
                <a:solidFill>
                  <a:srgbClr val="EC2C06"/>
                </a:solidFill>
              </a:rPr>
              <a:t>	</a:t>
            </a:r>
            <a:r>
              <a:rPr lang="vi-VN" sz="2800" b="1" smtClean="0">
                <a:solidFill>
                  <a:srgbClr val="EC2C06"/>
                </a:solidFill>
              </a:rPr>
              <a:t>int </a:t>
            </a:r>
            <a:r>
              <a:rPr lang="vi-VN" sz="2800" b="1" dirty="0" smtClean="0">
                <a:solidFill>
                  <a:srgbClr val="EC2C06"/>
                </a:solidFill>
              </a:rPr>
              <a:t>rand (</a:t>
            </a:r>
            <a:r>
              <a:rPr lang="en-US" sz="2800" b="1" dirty="0" smtClean="0">
                <a:solidFill>
                  <a:srgbClr val="EC2C06"/>
                </a:solidFill>
              </a:rPr>
              <a:t> </a:t>
            </a:r>
            <a:r>
              <a:rPr lang="vi-VN" sz="2800" b="1" dirty="0" smtClean="0">
                <a:solidFill>
                  <a:srgbClr val="EC2C06"/>
                </a:solidFill>
              </a:rPr>
              <a:t>)</a:t>
            </a:r>
            <a:endParaRPr lang="en-US" sz="2800" b="1" dirty="0" smtClean="0">
              <a:solidFill>
                <a:srgbClr val="EC2C06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 </a:t>
            </a:r>
            <a:r>
              <a:rPr lang="en-US" dirty="0" err="1" smtClean="0"/>
              <a:t>đến</a:t>
            </a:r>
            <a:r>
              <a:rPr lang="en-US" dirty="0" smtClean="0"/>
              <a:t> b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sz="2800" b="1" dirty="0" err="1">
                <a:solidFill>
                  <a:srgbClr val="EC2C06"/>
                </a:solidFill>
              </a:rPr>
              <a:t>int</a:t>
            </a:r>
            <a:r>
              <a:rPr lang="en-US" sz="2800" b="1" dirty="0">
                <a:solidFill>
                  <a:srgbClr val="EC2C06"/>
                </a:solidFill>
              </a:rPr>
              <a:t> n = rand() % (b – a + 1) + </a:t>
            </a:r>
            <a:r>
              <a:rPr lang="en-US" sz="2800" b="1" dirty="0" smtClean="0">
                <a:solidFill>
                  <a:srgbClr val="EC2C06"/>
                </a:solidFill>
              </a:rPr>
              <a:t>a;</a:t>
            </a:r>
            <a:endParaRPr lang="en-US" sz="2800" b="1" dirty="0">
              <a:solidFill>
                <a:srgbClr val="EC2C06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50: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dirty="0" smtClean="0"/>
              <a:t>	</a:t>
            </a:r>
            <a:r>
              <a:rPr lang="en-US" sz="2800" b="1" dirty="0" err="1">
                <a:solidFill>
                  <a:srgbClr val="EC2C06"/>
                </a:solidFill>
              </a:rPr>
              <a:t>int</a:t>
            </a:r>
            <a:r>
              <a:rPr lang="en-US" sz="2800" b="1" dirty="0">
                <a:solidFill>
                  <a:srgbClr val="EC2C06"/>
                </a:solidFill>
              </a:rPr>
              <a:t> a = rand() % 50 + 1; </a:t>
            </a:r>
          </a:p>
          <a:p>
            <a:pPr algn="just">
              <a:spcBef>
                <a:spcPts val="1200"/>
              </a:spcBef>
            </a:pPr>
            <a:r>
              <a:rPr lang="vi-VN" dirty="0" smtClean="0"/>
              <a:t>Để </a:t>
            </a:r>
            <a:r>
              <a:rPr lang="vi-VN" dirty="0"/>
              <a:t>sử dụng các hàm trên thì trong chương trình phải khai báo thư viện</a:t>
            </a:r>
            <a:r>
              <a:rPr lang="vi-VN" dirty="0">
                <a:solidFill>
                  <a:srgbClr val="FF0000"/>
                </a:solidFill>
              </a:rPr>
              <a:t> &lt;stdlib.h&gt;</a:t>
            </a:r>
          </a:p>
          <a:p>
            <a:pPr algn="just">
              <a:spcBef>
                <a:spcPts val="1200"/>
              </a:spcBef>
            </a:pPr>
            <a:endParaRPr lang="vi-VN" dirty="0">
              <a:solidFill>
                <a:srgbClr val="EC2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1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vi-VN" dirty="0"/>
              <a:t>Ví dụ: tạo mảng ngẫu nhiên và in ra màn hình.</a:t>
            </a:r>
            <a:endParaRPr lang="vi-VN" dirty="0">
              <a:solidFill>
                <a:srgbClr val="EC2C0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69376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iostream.h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#</a:t>
            </a:r>
            <a:r>
              <a:rPr lang="en-US" sz="2400" dirty="0">
                <a:solidFill>
                  <a:srgbClr val="0070C0"/>
                </a:solidFill>
              </a:rPr>
              <a:t>include &lt;</a:t>
            </a:r>
            <a:r>
              <a:rPr lang="en-US" sz="2400" dirty="0" err="1">
                <a:solidFill>
                  <a:srgbClr val="0070C0"/>
                </a:solidFill>
              </a:rPr>
              <a:t>iomanip.h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stdlib.h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void main()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{	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	int a[50];</a:t>
            </a:r>
            <a:r>
              <a:rPr lang="en-US" sz="2400">
                <a:solidFill>
                  <a:srgbClr val="0070C0"/>
                </a:solidFill>
              </a:rPr>
              <a:t>	</a:t>
            </a:r>
            <a:endParaRPr lang="en-US" sz="240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	cout </a:t>
            </a:r>
            <a:r>
              <a:rPr lang="en-US" sz="2400" dirty="0">
                <a:solidFill>
                  <a:srgbClr val="0070C0"/>
                </a:solidFill>
              </a:rPr>
              <a:t>&lt;&lt;"Tao </a:t>
            </a:r>
            <a:r>
              <a:rPr lang="en-US" sz="2400" dirty="0" err="1">
                <a:solidFill>
                  <a:srgbClr val="0070C0"/>
                </a:solidFill>
              </a:rPr>
              <a:t>mang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ngau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nhien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tu</a:t>
            </a:r>
            <a:r>
              <a:rPr lang="en-US" sz="2400" dirty="0">
                <a:solidFill>
                  <a:srgbClr val="0070C0"/>
                </a:solidFill>
              </a:rPr>
              <a:t> [1,50</a:t>
            </a:r>
            <a:r>
              <a:rPr lang="en-US" sz="2400" dirty="0" smtClean="0">
                <a:solidFill>
                  <a:srgbClr val="0070C0"/>
                </a:solidFill>
              </a:rPr>
              <a:t>]:\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";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>
                <a:solidFill>
                  <a:srgbClr val="0070C0"/>
                </a:solidFill>
              </a:rPr>
              <a:t>for(</a:t>
            </a:r>
            <a:r>
              <a:rPr lang="en-US" sz="2400" err="1">
                <a:solidFill>
                  <a:srgbClr val="0070C0"/>
                </a:solidFill>
              </a:rPr>
              <a:t>int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0070C0"/>
                </a:solidFill>
              </a:rPr>
              <a:t>i=0;i&lt;50;i</a:t>
            </a:r>
            <a:r>
              <a:rPr lang="en-US" sz="2400" dirty="0">
                <a:solidFill>
                  <a:srgbClr val="0070C0"/>
                </a:solidFill>
              </a:rPr>
              <a:t>++)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	a[i]=rand() % 50 + 1;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for(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j=0</a:t>
            </a:r>
            <a:r>
              <a:rPr lang="en-US" sz="2400">
                <a:solidFill>
                  <a:srgbClr val="0070C0"/>
                </a:solidFill>
              </a:rPr>
              <a:t>; </a:t>
            </a:r>
            <a:r>
              <a:rPr lang="en-US" sz="2400" smtClean="0">
                <a:solidFill>
                  <a:srgbClr val="0070C0"/>
                </a:solidFill>
              </a:rPr>
              <a:t>j&lt;50; </a:t>
            </a:r>
            <a:r>
              <a:rPr lang="en-US" sz="2400" dirty="0">
                <a:solidFill>
                  <a:srgbClr val="0070C0"/>
                </a:solidFill>
              </a:rPr>
              <a:t>j++)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</a:t>
            </a:r>
            <a:r>
              <a:rPr lang="en-US" sz="2400" dirty="0" err="1">
                <a:solidFill>
                  <a:srgbClr val="0070C0"/>
                </a:solidFill>
              </a:rPr>
              <a:t>setw</a:t>
            </a:r>
            <a:r>
              <a:rPr lang="en-US" sz="2400" dirty="0">
                <a:solidFill>
                  <a:srgbClr val="0070C0"/>
                </a:solidFill>
              </a:rPr>
              <a:t>(3)&lt;&lt;a[j];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618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vi-VN" dirty="0"/>
              <a:t>Xử lý mảng = Xử lý nhóm các phần tử = Xử lý mỗi phần tử trong mảng.</a:t>
            </a:r>
          </a:p>
          <a:p>
            <a:pPr algn="just">
              <a:spcBef>
                <a:spcPts val="1200"/>
              </a:spcBef>
            </a:pPr>
            <a:r>
              <a:rPr lang="vi-VN" dirty="0"/>
              <a:t>Một phần tử được xác định bởi chỉ </a:t>
            </a:r>
            <a:r>
              <a:rPr lang="vi-VN" dirty="0" smtClean="0"/>
              <a:t>số</a:t>
            </a:r>
            <a:endParaRPr lang="en-US" dirty="0" smtClean="0"/>
          </a:p>
          <a:p>
            <a:pPr algn="just">
              <a:spcBef>
                <a:spcPts val="1200"/>
              </a:spcBef>
            </a:pP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xuôi</a:t>
            </a:r>
            <a:endParaRPr lang="en-US" dirty="0" smtClean="0"/>
          </a:p>
          <a:p>
            <a:pPr algn="just">
              <a:spcBef>
                <a:spcPts val="1200"/>
              </a:spcBef>
            </a:pPr>
            <a:endParaRPr lang="en-US" dirty="0"/>
          </a:p>
          <a:p>
            <a:pPr algn="just">
              <a:spcBef>
                <a:spcPts val="1200"/>
              </a:spcBef>
            </a:pPr>
            <a:endParaRPr lang="en-US" dirty="0" smtClean="0"/>
          </a:p>
          <a:p>
            <a:pPr algn="just">
              <a:spcBef>
                <a:spcPts val="1200"/>
              </a:spcBef>
            </a:pPr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vi-VN" dirty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828800" y="2895600"/>
            <a:ext cx="44196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>
                <a:solidFill>
                  <a:srgbClr val="0000CC"/>
                </a:solidFill>
                <a:latin typeface="Arial" charset="0"/>
              </a:rPr>
              <a:t>for (i=0; i&lt;n; i++) </a:t>
            </a:r>
            <a:endParaRPr lang="en-US" sz="1800" b="1" smtClean="0">
              <a:solidFill>
                <a:srgbClr val="0000CC"/>
              </a:solidFill>
              <a:latin typeface="Arial" charset="0"/>
            </a:endParaRPr>
          </a:p>
          <a:p>
            <a:r>
              <a:rPr lang="en-US" b="1">
                <a:solidFill>
                  <a:srgbClr val="0000CC"/>
                </a:solidFill>
              </a:rPr>
              <a:t>	</a:t>
            </a:r>
            <a:r>
              <a:rPr lang="en-US" sz="1800" b="1" smtClean="0">
                <a:solidFill>
                  <a:srgbClr val="0000CC"/>
                </a:solidFill>
                <a:latin typeface="Arial" charset="0"/>
              </a:rPr>
              <a:t>xử </a:t>
            </a:r>
            <a:r>
              <a:rPr lang="en-US" sz="1800" b="1">
                <a:solidFill>
                  <a:srgbClr val="0000CC"/>
                </a:solidFill>
                <a:latin typeface="Arial" charset="0"/>
              </a:rPr>
              <a:t>lý a[i];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828800" y="3733800"/>
            <a:ext cx="44196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>
                <a:solidFill>
                  <a:srgbClr val="0000CC"/>
                </a:solidFill>
                <a:latin typeface="Arial" charset="0"/>
              </a:rPr>
              <a:t>for (i=0; i&lt;n; i++) </a:t>
            </a:r>
          </a:p>
          <a:p>
            <a:r>
              <a:rPr lang="en-US" sz="1800" b="1">
                <a:solidFill>
                  <a:srgbClr val="0000CC"/>
                </a:solidFill>
                <a:latin typeface="Arial" charset="0"/>
              </a:rPr>
              <a:t>        if (</a:t>
            </a:r>
            <a:r>
              <a:rPr lang="en-US" sz="1800" b="1">
                <a:solidFill>
                  <a:srgbClr val="FF0000"/>
                </a:solidFill>
                <a:latin typeface="Arial" charset="0"/>
              </a:rPr>
              <a:t>Điều kiện</a:t>
            </a:r>
            <a:r>
              <a:rPr lang="en-US" sz="1800" b="1">
                <a:solidFill>
                  <a:srgbClr val="0000CC"/>
                </a:solidFill>
                <a:latin typeface="Arial" charset="0"/>
              </a:rPr>
              <a:t>) xử lý a[i];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828800" y="4876800"/>
            <a:ext cx="44196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solidFill>
                  <a:srgbClr val="0000CC"/>
                </a:solidFill>
                <a:latin typeface="Arial" charset="0"/>
              </a:rPr>
              <a:t>for (i=n-1; i&gt;=0; i-</a:t>
            </a:r>
            <a:r>
              <a:rPr lang="en-US" sz="1800" b="1">
                <a:solidFill>
                  <a:srgbClr val="0000CC"/>
                </a:solidFill>
                <a:latin typeface="Arial" charset="0"/>
              </a:rPr>
              <a:t>-) </a:t>
            </a:r>
            <a:endParaRPr lang="en-US" sz="1800" b="1" smtClean="0">
              <a:solidFill>
                <a:srgbClr val="0000CC"/>
              </a:solidFill>
              <a:latin typeface="Arial" charset="0"/>
            </a:endParaRPr>
          </a:p>
          <a:p>
            <a:r>
              <a:rPr lang="en-US" b="1">
                <a:solidFill>
                  <a:srgbClr val="0000CC"/>
                </a:solidFill>
              </a:rPr>
              <a:t>	</a:t>
            </a:r>
            <a:r>
              <a:rPr lang="en-US" sz="1800" b="1" smtClean="0">
                <a:solidFill>
                  <a:srgbClr val="0000CC"/>
                </a:solidFill>
                <a:latin typeface="Arial" charset="0"/>
              </a:rPr>
              <a:t>x</a:t>
            </a:r>
            <a:r>
              <a:rPr lang="en-US" sz="1800" b="1" smtClean="0">
                <a:solidFill>
                  <a:srgbClr val="0000CC"/>
                </a:solidFill>
              </a:rPr>
              <a:t>ử </a:t>
            </a:r>
            <a:r>
              <a:rPr lang="en-US" sz="1800" b="1" dirty="0" err="1">
                <a:solidFill>
                  <a:srgbClr val="0000CC"/>
                </a:solidFill>
                <a:latin typeface="Arial" charset="0"/>
              </a:rPr>
              <a:t>lý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</a:rPr>
              <a:t> a[i];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828800" y="5715000"/>
            <a:ext cx="44196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0000CC"/>
                </a:solidFill>
              </a:rPr>
              <a:t>for (i=n-1; i&gt;=0; i--) </a:t>
            </a:r>
          </a:p>
          <a:p>
            <a:r>
              <a:rPr lang="en-US" b="1" dirty="0">
                <a:solidFill>
                  <a:srgbClr val="0000CC"/>
                </a:solidFill>
              </a:rPr>
              <a:t>       if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điều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kiện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sz="1800" b="1" dirty="0">
                <a:latin typeface="Arial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xử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lý</a:t>
            </a:r>
            <a:r>
              <a:rPr lang="en-US" b="1" dirty="0">
                <a:solidFill>
                  <a:srgbClr val="0000CC"/>
                </a:solidFill>
              </a:rPr>
              <a:t> a[i];</a:t>
            </a:r>
          </a:p>
        </p:txBody>
      </p:sp>
    </p:spTree>
    <p:extLst>
      <p:ext uri="{BB962C8B-B14F-4D97-AF65-F5344CB8AC3E}">
        <p14:creationId xmlns:p14="http://schemas.microsoft.com/office/powerpoint/2010/main" val="3268406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563</TotalTime>
  <Words>342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OK1</vt:lpstr>
      <vt:lpstr>MẢNG MỘT CHIỀU</vt:lpstr>
      <vt:lpstr>Nội dung</vt:lpstr>
      <vt:lpstr>Khái niệm</vt:lpstr>
      <vt:lpstr>Khai báo mảng một chiều</vt:lpstr>
      <vt:lpstr>Giải thích mảng một chiều</vt:lpstr>
      <vt:lpstr>Khởi tạo giá trị</vt:lpstr>
      <vt:lpstr>Khởi tạo giá trị ngẫu nhiên</vt:lpstr>
      <vt:lpstr>Khởi tạo giá trị ngẫu nhiên</vt:lpstr>
      <vt:lpstr>Duyệt mảng một chiều</vt:lpstr>
      <vt:lpstr>Duyệt mảng một chiều</vt:lpstr>
      <vt:lpstr>Nhập xuất mảng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2016-11-24T16:42:54Z</dcterms:modified>
</cp:coreProperties>
</file>