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96" r:id="rId4"/>
    <p:sldId id="305" r:id="rId5"/>
    <p:sldId id="338" r:id="rId6"/>
    <p:sldId id="339" r:id="rId7"/>
    <p:sldId id="340" r:id="rId8"/>
    <p:sldId id="341" r:id="rId9"/>
    <p:sldId id="342" r:id="rId10"/>
    <p:sldId id="343" r:id="rId11"/>
    <p:sldId id="304"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2C06"/>
    <a:srgbClr val="6FB9D7"/>
    <a:srgbClr val="808080"/>
    <a:srgbClr val="969696"/>
    <a:srgbClr val="FF7F00"/>
    <a:srgbClr val="000000"/>
    <a:srgbClr val="3333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60"/>
  </p:normalViewPr>
  <p:slideViewPr>
    <p:cSldViewPr>
      <p:cViewPr varScale="1">
        <p:scale>
          <a:sx n="91" d="100"/>
          <a:sy n="91" d="100"/>
        </p:scale>
        <p:origin x="-756" y="-10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E0EF85-4A41-45D6-A549-9AEC42253074}" type="datetimeFigureOut">
              <a:rPr lang="en-US" smtClean="0"/>
              <a:t>11/27/2016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BF200B-8160-4A3D-ABF0-2A267F002580}" type="slidenum">
              <a:rPr lang="en-US" smtClean="0"/>
              <a:t>‹#›</a:t>
            </a:fld>
            <a:endParaRPr lang="en-US"/>
          </a:p>
        </p:txBody>
      </p:sp>
    </p:spTree>
    <p:extLst>
      <p:ext uri="{BB962C8B-B14F-4D97-AF65-F5344CB8AC3E}">
        <p14:creationId xmlns:p14="http://schemas.microsoft.com/office/powerpoint/2010/main" val="18320422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F2EDDF-53BD-43A0-BA3A-2C1DA5B1E410}" type="slidenum">
              <a:rPr lang="en-US"/>
              <a:pPr/>
              <a:t>‹#›</a:t>
            </a:fld>
            <a:endParaRPr lang="en-US"/>
          </a:p>
        </p:txBody>
      </p:sp>
    </p:spTree>
    <p:extLst>
      <p:ext uri="{BB962C8B-B14F-4D97-AF65-F5344CB8AC3E}">
        <p14:creationId xmlns:p14="http://schemas.microsoft.com/office/powerpoint/2010/main" val="61722019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108" name="Freeform 12"/>
          <p:cNvSpPr>
            <a:spLocks/>
          </p:cNvSpPr>
          <p:nvPr/>
        </p:nvSpPr>
        <p:spPr bwMode="gray">
          <a:xfrm>
            <a:off x="-9525" y="2997200"/>
            <a:ext cx="2205038" cy="2663825"/>
          </a:xfrm>
          <a:custGeom>
            <a:avLst/>
            <a:gdLst/>
            <a:ahLst/>
            <a:cxnLst>
              <a:cxn ang="0">
                <a:pos x="0" y="1678"/>
              </a:cxn>
              <a:cxn ang="0">
                <a:pos x="0" y="1134"/>
              </a:cxn>
              <a:cxn ang="0">
                <a:pos x="1406" y="0"/>
              </a:cxn>
              <a:cxn ang="0">
                <a:pos x="1406" y="91"/>
              </a:cxn>
              <a:cxn ang="0">
                <a:pos x="0" y="1678"/>
              </a:cxn>
            </a:cxnLst>
            <a:rect l="0" t="0" r="r" b="b"/>
            <a:pathLst>
              <a:path w="1406" h="1678">
                <a:moveTo>
                  <a:pt x="0" y="1678"/>
                </a:moveTo>
                <a:lnTo>
                  <a:pt x="0" y="1134"/>
                </a:lnTo>
                <a:lnTo>
                  <a:pt x="1406" y="0"/>
                </a:lnTo>
                <a:lnTo>
                  <a:pt x="1406" y="91"/>
                </a:lnTo>
                <a:lnTo>
                  <a:pt x="0" y="1678"/>
                </a:lnTo>
                <a:close/>
              </a:path>
            </a:pathLst>
          </a:custGeom>
          <a:solidFill>
            <a:srgbClr val="E0E0E0"/>
          </a:solidFill>
          <a:ln w="9525">
            <a:noFill/>
            <a:round/>
            <a:headEnd/>
            <a:tailEnd/>
          </a:ln>
          <a:effectLst/>
        </p:spPr>
        <p:txBody>
          <a:bodyPr/>
          <a:lstStyle/>
          <a:p>
            <a:endParaRPr lang="en-US"/>
          </a:p>
        </p:txBody>
      </p:sp>
      <p:pic>
        <p:nvPicPr>
          <p:cNvPr id="4103" name="Picture 7" descr="9"/>
          <p:cNvPicPr>
            <a:picLocks noChangeAspect="1" noChangeArrowheads="1"/>
          </p:cNvPicPr>
          <p:nvPr/>
        </p:nvPicPr>
        <p:blipFill>
          <a:blip r:embed="rId2"/>
          <a:srcRect/>
          <a:stretch>
            <a:fillRect/>
          </a:stretch>
        </p:blipFill>
        <p:spPr bwMode="gray">
          <a:xfrm>
            <a:off x="1447800" y="1782763"/>
            <a:ext cx="7359650" cy="1609725"/>
          </a:xfrm>
          <a:prstGeom prst="rect">
            <a:avLst/>
          </a:prstGeom>
          <a:noFill/>
        </p:spPr>
      </p:pic>
      <p:sp>
        <p:nvSpPr>
          <p:cNvPr id="4104" name="Freeform 8"/>
          <p:cNvSpPr>
            <a:spLocks/>
          </p:cNvSpPr>
          <p:nvPr/>
        </p:nvSpPr>
        <p:spPr bwMode="gray">
          <a:xfrm>
            <a:off x="568325" y="-9525"/>
            <a:ext cx="1784350" cy="6875463"/>
          </a:xfrm>
          <a:custGeom>
            <a:avLst/>
            <a:gdLst/>
            <a:ahLst/>
            <a:cxnLst>
              <a:cxn ang="0">
                <a:pos x="0" y="0"/>
              </a:cxn>
              <a:cxn ang="0">
                <a:pos x="490" y="2"/>
              </a:cxn>
              <a:cxn ang="0">
                <a:pos x="1124" y="1373"/>
              </a:cxn>
              <a:cxn ang="0">
                <a:pos x="1124" y="2036"/>
              </a:cxn>
              <a:cxn ang="0">
                <a:pos x="889" y="4343"/>
              </a:cxn>
              <a:cxn ang="0">
                <a:pos x="526" y="4343"/>
              </a:cxn>
              <a:cxn ang="0">
                <a:pos x="1079" y="2031"/>
              </a:cxn>
              <a:cxn ang="0">
                <a:pos x="1079" y="1383"/>
              </a:cxn>
              <a:cxn ang="0">
                <a:pos x="0" y="0"/>
              </a:cxn>
            </a:cxnLst>
            <a:rect l="0" t="0" r="r" b="b"/>
            <a:pathLst>
              <a:path w="1124" h="4343">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4105" name="Freeform 9"/>
          <p:cNvSpPr>
            <a:spLocks/>
          </p:cNvSpPr>
          <p:nvPr/>
        </p:nvSpPr>
        <p:spPr bwMode="gray">
          <a:xfrm>
            <a:off x="-12700" y="-9525"/>
            <a:ext cx="2392363" cy="6880225"/>
          </a:xfrm>
          <a:custGeom>
            <a:avLst/>
            <a:gdLst/>
            <a:ahLst/>
            <a:cxnLst>
              <a:cxn ang="0">
                <a:pos x="181" y="0"/>
              </a:cxn>
              <a:cxn ang="0">
                <a:pos x="1507" y="1379"/>
              </a:cxn>
              <a:cxn ang="0">
                <a:pos x="1507" y="2036"/>
              </a:cxn>
              <a:cxn ang="0">
                <a:pos x="727" y="4334"/>
              </a:cxn>
              <a:cxn ang="0">
                <a:pos x="2" y="4334"/>
              </a:cxn>
              <a:cxn ang="0">
                <a:pos x="2" y="4162"/>
              </a:cxn>
              <a:cxn ang="0">
                <a:pos x="1441" y="1936"/>
              </a:cxn>
              <a:cxn ang="0">
                <a:pos x="1441" y="1447"/>
              </a:cxn>
              <a:cxn ang="0">
                <a:pos x="8" y="434"/>
              </a:cxn>
              <a:cxn ang="0">
                <a:pos x="0" y="6"/>
              </a:cxn>
              <a:cxn ang="0">
                <a:pos x="181" y="0"/>
              </a:cxn>
            </a:cxnLst>
            <a:rect l="0" t="0" r="r" b="b"/>
            <a:pathLst>
              <a:path w="1507" h="4334">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w="9525">
            <a:noFill/>
            <a:round/>
            <a:headEnd/>
            <a:tailEnd/>
          </a:ln>
          <a:effectLst/>
        </p:spPr>
        <p:txBody>
          <a:bodyPr/>
          <a:lstStyle/>
          <a:p>
            <a:endParaRPr lang="en-US"/>
          </a:p>
        </p:txBody>
      </p:sp>
      <p:sp>
        <p:nvSpPr>
          <p:cNvPr id="4106" name="Freeform 10"/>
          <p:cNvSpPr>
            <a:spLocks/>
          </p:cNvSpPr>
          <p:nvPr/>
        </p:nvSpPr>
        <p:spPr bwMode="gray">
          <a:xfrm>
            <a:off x="2557463" y="0"/>
            <a:ext cx="3022600" cy="6858000"/>
          </a:xfrm>
          <a:custGeom>
            <a:avLst/>
            <a:gdLst/>
            <a:ahLst/>
            <a:cxnLst>
              <a:cxn ang="0">
                <a:pos x="1904" y="0"/>
              </a:cxn>
              <a:cxn ang="0">
                <a:pos x="1178" y="0"/>
              </a:cxn>
              <a:cxn ang="0">
                <a:pos x="0" y="1342"/>
              </a:cxn>
              <a:cxn ang="0">
                <a:pos x="0" y="1950"/>
              </a:cxn>
              <a:cxn ang="0">
                <a:pos x="498" y="4354"/>
              </a:cxn>
              <a:cxn ang="0">
                <a:pos x="1088" y="4354"/>
              </a:cxn>
              <a:cxn ang="0">
                <a:pos x="44" y="1985"/>
              </a:cxn>
              <a:cxn ang="0">
                <a:pos x="44" y="1361"/>
              </a:cxn>
              <a:cxn ang="0">
                <a:pos x="1904" y="0"/>
              </a:cxn>
            </a:cxnLst>
            <a:rect l="0" t="0" r="r" b="b"/>
            <a:pathLst>
              <a:path w="1904" h="435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w="9525">
            <a:noFill/>
            <a:round/>
            <a:headEnd/>
            <a:tailEnd/>
          </a:ln>
          <a:effectLst/>
        </p:spPr>
        <p:txBody>
          <a:bodyPr/>
          <a:lstStyle/>
          <a:p>
            <a:endParaRPr lang="en-US"/>
          </a:p>
        </p:txBody>
      </p:sp>
      <p:sp>
        <p:nvSpPr>
          <p:cNvPr id="4107" name="Freeform 11"/>
          <p:cNvSpPr>
            <a:spLocks/>
          </p:cNvSpPr>
          <p:nvPr/>
        </p:nvSpPr>
        <p:spPr bwMode="gray">
          <a:xfrm>
            <a:off x="2959100" y="-14288"/>
            <a:ext cx="2711450" cy="1887538"/>
          </a:xfrm>
          <a:custGeom>
            <a:avLst/>
            <a:gdLst/>
            <a:ahLst/>
            <a:cxnLst>
              <a:cxn ang="0">
                <a:pos x="1708" y="1"/>
              </a:cxn>
              <a:cxn ang="0">
                <a:pos x="1379" y="0"/>
              </a:cxn>
              <a:cxn ang="0">
                <a:pos x="0" y="1189"/>
              </a:cxn>
              <a:cxn ang="0">
                <a:pos x="1708" y="1"/>
              </a:cxn>
            </a:cxnLst>
            <a:rect l="0" t="0" r="r" b="b"/>
            <a:pathLst>
              <a:path w="1708" h="1189">
                <a:moveTo>
                  <a:pt x="1708" y="1"/>
                </a:moveTo>
                <a:lnTo>
                  <a:pt x="1379" y="0"/>
                </a:lnTo>
                <a:lnTo>
                  <a:pt x="0" y="1189"/>
                </a:lnTo>
                <a:lnTo>
                  <a:pt x="1708" y="1"/>
                </a:lnTo>
                <a:close/>
              </a:path>
            </a:pathLst>
          </a:custGeom>
          <a:solidFill>
            <a:srgbClr val="FFFFFF">
              <a:alpha val="50000"/>
            </a:srgbClr>
          </a:solidFill>
          <a:ln w="9525">
            <a:noFill/>
            <a:round/>
            <a:headEnd/>
            <a:tailEnd/>
          </a:ln>
          <a:effectLst/>
        </p:spPr>
        <p:txBody>
          <a:bodyPr/>
          <a:lstStyle/>
          <a:p>
            <a:endParaRPr lang="en-US"/>
          </a:p>
        </p:txBody>
      </p:sp>
      <p:sp>
        <p:nvSpPr>
          <p:cNvPr id="4109" name="Freeform 13"/>
          <p:cNvSpPr>
            <a:spLocks/>
          </p:cNvSpPr>
          <p:nvPr/>
        </p:nvSpPr>
        <p:spPr bwMode="gray">
          <a:xfrm>
            <a:off x="2498725" y="-9525"/>
            <a:ext cx="6105525" cy="6867525"/>
          </a:xfrm>
          <a:custGeom>
            <a:avLst/>
            <a:gdLst/>
            <a:ahLst/>
            <a:cxnLst>
              <a:cxn ang="0">
                <a:pos x="3665" y="0"/>
              </a:cxn>
              <a:cxn ang="0">
                <a:pos x="2122" y="0"/>
              </a:cxn>
              <a:cxn ang="0">
                <a:pos x="0" y="1339"/>
              </a:cxn>
              <a:cxn ang="0">
                <a:pos x="0" y="1950"/>
              </a:cxn>
              <a:cxn ang="0">
                <a:pos x="1215" y="4354"/>
              </a:cxn>
              <a:cxn ang="0">
                <a:pos x="1941" y="4354"/>
              </a:cxn>
              <a:cxn ang="0">
                <a:pos x="72" y="1877"/>
              </a:cxn>
              <a:cxn ang="0">
                <a:pos x="72" y="1361"/>
              </a:cxn>
              <a:cxn ang="0">
                <a:pos x="3846" y="0"/>
              </a:cxn>
              <a:cxn ang="0">
                <a:pos x="2122" y="0"/>
              </a:cxn>
            </a:cxnLst>
            <a:rect l="0" t="0" r="r" b="b"/>
            <a:pathLst>
              <a:path w="3846" h="4354">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w="9525">
            <a:noFill/>
            <a:round/>
            <a:headEnd/>
            <a:tailEnd/>
          </a:ln>
          <a:effectLst/>
        </p:spPr>
        <p:txBody>
          <a:bodyPr/>
          <a:lstStyle/>
          <a:p>
            <a:endParaRPr lang="en-US"/>
          </a:p>
        </p:txBody>
      </p:sp>
      <p:sp>
        <p:nvSpPr>
          <p:cNvPr id="4110" name="Freeform 14"/>
          <p:cNvSpPr>
            <a:spLocks/>
          </p:cNvSpPr>
          <p:nvPr/>
        </p:nvSpPr>
        <p:spPr bwMode="gray">
          <a:xfrm>
            <a:off x="-9525" y="185738"/>
            <a:ext cx="2246313" cy="5984875"/>
          </a:xfrm>
          <a:custGeom>
            <a:avLst/>
            <a:gdLst/>
            <a:ahLst/>
            <a:cxnLst>
              <a:cxn ang="0">
                <a:pos x="0" y="0"/>
              </a:cxn>
              <a:cxn ang="0">
                <a:pos x="1415" y="1197"/>
              </a:cxn>
              <a:cxn ang="0">
                <a:pos x="1415" y="1862"/>
              </a:cxn>
              <a:cxn ang="0">
                <a:pos x="0" y="3770"/>
              </a:cxn>
              <a:cxn ang="0">
                <a:pos x="0" y="3272"/>
              </a:cxn>
              <a:cxn ang="0">
                <a:pos x="1376" y="1801"/>
              </a:cxn>
              <a:cxn ang="0">
                <a:pos x="1376" y="1272"/>
              </a:cxn>
              <a:cxn ang="0">
                <a:pos x="6" y="962"/>
              </a:cxn>
              <a:cxn ang="0">
                <a:pos x="0" y="0"/>
              </a:cxn>
            </a:cxnLst>
            <a:rect l="0" t="0" r="r" b="b"/>
            <a:pathLst>
              <a:path w="1415" h="377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w="9525">
            <a:noFill/>
            <a:round/>
            <a:headEnd/>
            <a:tailEnd/>
          </a:ln>
          <a:effectLst/>
        </p:spPr>
        <p:txBody>
          <a:bodyPr/>
          <a:lstStyle/>
          <a:p>
            <a:endParaRPr lang="en-US"/>
          </a:p>
        </p:txBody>
      </p:sp>
      <p:sp>
        <p:nvSpPr>
          <p:cNvPr id="4111" name="Freeform 15"/>
          <p:cNvSpPr>
            <a:spLocks/>
          </p:cNvSpPr>
          <p:nvPr/>
        </p:nvSpPr>
        <p:spPr bwMode="gray">
          <a:xfrm>
            <a:off x="2608263" y="642938"/>
            <a:ext cx="6540500" cy="6215062"/>
          </a:xfrm>
          <a:custGeom>
            <a:avLst/>
            <a:gdLst/>
            <a:ahLst/>
            <a:cxnLst>
              <a:cxn ang="0">
                <a:pos x="4115" y="0"/>
              </a:cxn>
              <a:cxn ang="0">
                <a:pos x="4120" y="500"/>
              </a:cxn>
              <a:cxn ang="0">
                <a:pos x="61" y="1059"/>
              </a:cxn>
              <a:cxn ang="0">
                <a:pos x="61" y="1466"/>
              </a:cxn>
              <a:cxn ang="0">
                <a:pos x="2419" y="3915"/>
              </a:cxn>
              <a:cxn ang="0">
                <a:pos x="1830" y="3915"/>
              </a:cxn>
              <a:cxn ang="0">
                <a:pos x="0" y="1449"/>
              </a:cxn>
              <a:cxn ang="0">
                <a:pos x="0" y="967"/>
              </a:cxn>
              <a:cxn ang="0">
                <a:pos x="4115" y="0"/>
              </a:cxn>
            </a:cxnLst>
            <a:rect l="0" t="0" r="r" b="b"/>
            <a:pathLst>
              <a:path w="4120" h="3915">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tx2"/>
          </a:solidFill>
          <a:ln w="9525">
            <a:noFill/>
            <a:round/>
            <a:headEnd/>
            <a:tailEnd/>
          </a:ln>
          <a:effectLst/>
        </p:spPr>
        <p:txBody>
          <a:bodyPr/>
          <a:lstStyle/>
          <a:p>
            <a:endParaRPr lang="en-US"/>
          </a:p>
        </p:txBody>
      </p:sp>
      <p:sp>
        <p:nvSpPr>
          <p:cNvPr id="4112" name="Freeform 16"/>
          <p:cNvSpPr>
            <a:spLocks/>
          </p:cNvSpPr>
          <p:nvPr/>
        </p:nvSpPr>
        <p:spPr bwMode="gray">
          <a:xfrm>
            <a:off x="2586038" y="-17463"/>
            <a:ext cx="6557962" cy="6875463"/>
          </a:xfrm>
          <a:custGeom>
            <a:avLst/>
            <a:gdLst/>
            <a:ahLst/>
            <a:cxnLst>
              <a:cxn ang="0">
                <a:pos x="4131" y="0"/>
              </a:cxn>
              <a:cxn ang="0">
                <a:pos x="4126" y="494"/>
              </a:cxn>
              <a:cxn ang="0">
                <a:pos x="55" y="1404"/>
              </a:cxn>
              <a:cxn ang="0">
                <a:pos x="55" y="1853"/>
              </a:cxn>
              <a:cxn ang="0">
                <a:pos x="3156" y="4348"/>
              </a:cxn>
              <a:cxn ang="0">
                <a:pos x="2067" y="4348"/>
              </a:cxn>
              <a:cxn ang="0">
                <a:pos x="0" y="1882"/>
              </a:cxn>
              <a:cxn ang="0">
                <a:pos x="0" y="1355"/>
              </a:cxn>
              <a:cxn ang="0">
                <a:pos x="3615" y="0"/>
              </a:cxn>
              <a:cxn ang="0">
                <a:pos x="4131" y="0"/>
              </a:cxn>
            </a:cxnLst>
            <a:rect l="0" t="0" r="r" b="b"/>
            <a:pathLst>
              <a:path w="4131" h="4348">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w="9525">
            <a:noFill/>
            <a:round/>
            <a:headEnd/>
            <a:tailEnd/>
          </a:ln>
          <a:effectLst/>
        </p:spPr>
        <p:txBody>
          <a:bodyPr/>
          <a:lstStyle/>
          <a:p>
            <a:endParaRPr lang="en-US"/>
          </a:p>
        </p:txBody>
      </p:sp>
      <p:sp>
        <p:nvSpPr>
          <p:cNvPr id="4113" name="Freeform 17"/>
          <p:cNvSpPr>
            <a:spLocks/>
          </p:cNvSpPr>
          <p:nvPr/>
        </p:nvSpPr>
        <p:spPr bwMode="gray">
          <a:xfrm>
            <a:off x="2771775" y="-26988"/>
            <a:ext cx="5761038" cy="2087563"/>
          </a:xfrm>
          <a:custGeom>
            <a:avLst/>
            <a:gdLst/>
            <a:ahLst/>
            <a:cxnLst>
              <a:cxn ang="0">
                <a:pos x="0" y="1315"/>
              </a:cxn>
              <a:cxn ang="0">
                <a:pos x="2858" y="0"/>
              </a:cxn>
              <a:cxn ang="0">
                <a:pos x="3629" y="0"/>
              </a:cxn>
              <a:cxn ang="0">
                <a:pos x="0" y="1315"/>
              </a:cxn>
            </a:cxnLst>
            <a:rect l="0" t="0" r="r" b="b"/>
            <a:pathLst>
              <a:path w="3629" h="1315">
                <a:moveTo>
                  <a:pt x="0" y="1315"/>
                </a:moveTo>
                <a:lnTo>
                  <a:pt x="2858" y="0"/>
                </a:lnTo>
                <a:lnTo>
                  <a:pt x="3629" y="0"/>
                </a:lnTo>
                <a:lnTo>
                  <a:pt x="0" y="1315"/>
                </a:lnTo>
                <a:close/>
              </a:path>
            </a:pathLst>
          </a:custGeom>
          <a:solidFill>
            <a:srgbClr val="FFFFFF">
              <a:alpha val="50000"/>
            </a:srgbClr>
          </a:solidFill>
          <a:ln w="9525">
            <a:noFill/>
            <a:round/>
            <a:headEnd/>
            <a:tailEnd/>
          </a:ln>
          <a:effectLst/>
        </p:spPr>
        <p:txBody>
          <a:bodyPr/>
          <a:lstStyle/>
          <a:p>
            <a:endParaRPr lang="en-US"/>
          </a:p>
        </p:txBody>
      </p:sp>
      <p:sp>
        <p:nvSpPr>
          <p:cNvPr id="4114" name="Freeform 18"/>
          <p:cNvSpPr>
            <a:spLocks/>
          </p:cNvSpPr>
          <p:nvPr/>
        </p:nvSpPr>
        <p:spPr bwMode="gray">
          <a:xfrm>
            <a:off x="2555875" y="2924175"/>
            <a:ext cx="3384550" cy="3944938"/>
          </a:xfrm>
          <a:custGeom>
            <a:avLst/>
            <a:gdLst/>
            <a:ahLst/>
            <a:cxnLst>
              <a:cxn ang="0">
                <a:pos x="0" y="0"/>
              </a:cxn>
              <a:cxn ang="0">
                <a:pos x="2132" y="2495"/>
              </a:cxn>
              <a:cxn ang="0">
                <a:pos x="1814" y="2495"/>
              </a:cxn>
              <a:cxn ang="0">
                <a:pos x="0" y="0"/>
              </a:cxn>
            </a:cxnLst>
            <a:rect l="0" t="0" r="r" b="b"/>
            <a:pathLst>
              <a:path w="2132" h="2495">
                <a:moveTo>
                  <a:pt x="0" y="0"/>
                </a:moveTo>
                <a:lnTo>
                  <a:pt x="2132" y="2495"/>
                </a:lnTo>
                <a:lnTo>
                  <a:pt x="1814" y="2495"/>
                </a:lnTo>
                <a:lnTo>
                  <a:pt x="0" y="0"/>
                </a:lnTo>
                <a:close/>
              </a:path>
            </a:pathLst>
          </a:custGeom>
          <a:solidFill>
            <a:srgbClr val="FFFFFF">
              <a:alpha val="35001"/>
            </a:srgbClr>
          </a:solidFill>
          <a:ln w="9525">
            <a:noFill/>
            <a:round/>
            <a:headEnd/>
            <a:tailEnd/>
          </a:ln>
          <a:effectLst/>
        </p:spPr>
        <p:txBody>
          <a:bodyPr/>
          <a:lstStyle/>
          <a:p>
            <a:endParaRPr lang="en-US"/>
          </a:p>
        </p:txBody>
      </p:sp>
      <p:sp>
        <p:nvSpPr>
          <p:cNvPr id="4120" name="Freeform 24"/>
          <p:cNvSpPr>
            <a:spLocks/>
          </p:cNvSpPr>
          <p:nvPr/>
        </p:nvSpPr>
        <p:spPr bwMode="gray">
          <a:xfrm>
            <a:off x="-19050" y="180975"/>
            <a:ext cx="2262188" cy="1914525"/>
          </a:xfrm>
          <a:custGeom>
            <a:avLst/>
            <a:gdLst/>
            <a:ahLst/>
            <a:cxnLst>
              <a:cxn ang="0">
                <a:pos x="1425" y="1206"/>
              </a:cxn>
              <a:cxn ang="0">
                <a:pos x="0" y="0"/>
              </a:cxn>
              <a:cxn ang="0">
                <a:pos x="0" y="186"/>
              </a:cxn>
              <a:cxn ang="0">
                <a:pos x="1425" y="1206"/>
              </a:cxn>
            </a:cxnLst>
            <a:rect l="0" t="0" r="r" b="b"/>
            <a:pathLst>
              <a:path w="1425" h="1206">
                <a:moveTo>
                  <a:pt x="1425" y="1206"/>
                </a:moveTo>
                <a:lnTo>
                  <a:pt x="0" y="0"/>
                </a:lnTo>
                <a:lnTo>
                  <a:pt x="0" y="186"/>
                </a:lnTo>
                <a:lnTo>
                  <a:pt x="1425" y="1206"/>
                </a:lnTo>
                <a:close/>
              </a:path>
            </a:pathLst>
          </a:custGeom>
          <a:solidFill>
            <a:srgbClr val="333333">
              <a:alpha val="39999"/>
            </a:srgbClr>
          </a:solidFill>
          <a:ln w="9525">
            <a:noFill/>
            <a:round/>
            <a:headEnd/>
            <a:tailEnd/>
          </a:ln>
          <a:effectLst/>
        </p:spPr>
        <p:txBody>
          <a:bodyPr/>
          <a:lstStyle/>
          <a:p>
            <a:endParaRPr lang="en-US"/>
          </a:p>
        </p:txBody>
      </p:sp>
      <p:sp>
        <p:nvSpPr>
          <p:cNvPr id="4121" name="Freeform 25"/>
          <p:cNvSpPr>
            <a:spLocks/>
          </p:cNvSpPr>
          <p:nvPr/>
        </p:nvSpPr>
        <p:spPr bwMode="gray">
          <a:xfrm>
            <a:off x="-12700" y="3105150"/>
            <a:ext cx="2327275" cy="3762375"/>
          </a:xfrm>
          <a:custGeom>
            <a:avLst/>
            <a:gdLst/>
            <a:ahLst/>
            <a:cxnLst>
              <a:cxn ang="0">
                <a:pos x="0" y="2248"/>
              </a:cxn>
              <a:cxn ang="0">
                <a:pos x="1466" y="0"/>
              </a:cxn>
              <a:cxn ang="0">
                <a:pos x="194" y="2370"/>
              </a:cxn>
              <a:cxn ang="0">
                <a:pos x="4" y="2364"/>
              </a:cxn>
              <a:cxn ang="0">
                <a:pos x="0" y="2248"/>
              </a:cxn>
            </a:cxnLst>
            <a:rect l="0" t="0" r="r" b="b"/>
            <a:pathLst>
              <a:path w="1466" h="2370">
                <a:moveTo>
                  <a:pt x="0" y="2248"/>
                </a:moveTo>
                <a:lnTo>
                  <a:pt x="1466" y="0"/>
                </a:lnTo>
                <a:lnTo>
                  <a:pt x="194" y="2370"/>
                </a:lnTo>
                <a:lnTo>
                  <a:pt x="4" y="2364"/>
                </a:lnTo>
                <a:lnTo>
                  <a:pt x="0" y="2248"/>
                </a:lnTo>
                <a:close/>
              </a:path>
            </a:pathLst>
          </a:custGeom>
          <a:solidFill>
            <a:schemeClr val="folHlink"/>
          </a:solidFill>
          <a:ln w="9525">
            <a:noFill/>
            <a:round/>
            <a:headEnd/>
            <a:tailEnd/>
          </a:ln>
          <a:effectLst/>
        </p:spPr>
        <p:txBody>
          <a:bodyPr/>
          <a:lstStyle/>
          <a:p>
            <a:endParaRPr lang="en-US"/>
          </a:p>
        </p:txBody>
      </p:sp>
      <p:sp>
        <p:nvSpPr>
          <p:cNvPr id="4122" name="Freeform 26"/>
          <p:cNvSpPr>
            <a:spLocks/>
          </p:cNvSpPr>
          <p:nvPr/>
        </p:nvSpPr>
        <p:spPr bwMode="gray">
          <a:xfrm>
            <a:off x="-9525" y="1403350"/>
            <a:ext cx="2317750" cy="5265738"/>
          </a:xfrm>
          <a:custGeom>
            <a:avLst/>
            <a:gdLst/>
            <a:ahLst/>
            <a:cxnLst>
              <a:cxn ang="0">
                <a:pos x="6" y="0"/>
              </a:cxn>
              <a:cxn ang="0">
                <a:pos x="6" y="643"/>
              </a:cxn>
              <a:cxn ang="0">
                <a:pos x="1410" y="564"/>
              </a:cxn>
              <a:cxn ang="0">
                <a:pos x="1410" y="1049"/>
              </a:cxn>
              <a:cxn ang="0">
                <a:pos x="0" y="2852"/>
              </a:cxn>
              <a:cxn ang="0">
                <a:pos x="0" y="3317"/>
              </a:cxn>
              <a:cxn ang="0">
                <a:pos x="1460" y="1062"/>
              </a:cxn>
              <a:cxn ang="0">
                <a:pos x="1460" y="505"/>
              </a:cxn>
              <a:cxn ang="0">
                <a:pos x="6" y="0"/>
              </a:cxn>
            </a:cxnLst>
            <a:rect l="0" t="0" r="r" b="b"/>
            <a:pathLst>
              <a:path w="1460" h="3317">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w="9525">
            <a:noFill/>
            <a:round/>
            <a:headEnd/>
            <a:tailEnd/>
          </a:ln>
          <a:effectLst/>
        </p:spPr>
        <p:txBody>
          <a:bodyPr/>
          <a:lstStyle/>
          <a:p>
            <a:endParaRPr lang="en-US"/>
          </a:p>
        </p:txBody>
      </p:sp>
      <p:grpSp>
        <p:nvGrpSpPr>
          <p:cNvPr id="4132" name="Group 36"/>
          <p:cNvGrpSpPr>
            <a:grpSpLocks/>
          </p:cNvGrpSpPr>
          <p:nvPr userDrawn="1"/>
        </p:nvGrpSpPr>
        <p:grpSpPr bwMode="auto">
          <a:xfrm>
            <a:off x="0" y="0"/>
            <a:ext cx="9153525" cy="6886575"/>
            <a:chOff x="0" y="0"/>
            <a:chExt cx="5760" cy="4326"/>
          </a:xfrm>
        </p:grpSpPr>
        <p:pic>
          <p:nvPicPr>
            <p:cNvPr id="4131" name="Picture 35" descr="11"/>
            <p:cNvPicPr>
              <a:picLocks noChangeAspect="1" noChangeArrowheads="1"/>
            </p:cNvPicPr>
            <p:nvPr userDrawn="1"/>
          </p:nvPicPr>
          <p:blipFill>
            <a:blip r:embed="rId3"/>
            <a:srcRect/>
            <a:stretch>
              <a:fillRect/>
            </a:stretch>
          </p:blipFill>
          <p:spPr bwMode="gray">
            <a:xfrm>
              <a:off x="0" y="0"/>
              <a:ext cx="5760" cy="4326"/>
            </a:xfrm>
            <a:prstGeom prst="rect">
              <a:avLst/>
            </a:prstGeom>
            <a:noFill/>
          </p:spPr>
        </p:pic>
        <p:sp>
          <p:nvSpPr>
            <p:cNvPr id="4123" name="Rectangle 27"/>
            <p:cNvSpPr>
              <a:spLocks noChangeArrowheads="1"/>
            </p:cNvSpPr>
            <p:nvPr userDrawn="1"/>
          </p:nvSpPr>
          <p:spPr bwMode="gray">
            <a:xfrm>
              <a:off x="212" y="462"/>
              <a:ext cx="5334" cy="3402"/>
            </a:xfrm>
            <a:prstGeom prst="rect">
              <a:avLst/>
            </a:prstGeom>
            <a:noFill/>
            <a:ln w="12700">
              <a:noFill/>
              <a:miter lim="800000"/>
              <a:headEnd/>
              <a:tailEnd/>
            </a:ln>
            <a:effectLst/>
          </p:spPr>
          <p:txBody>
            <a:bodyPr wrap="none" anchor="ctr"/>
            <a:lstStyle/>
            <a:p>
              <a:endParaRPr lang="en-US"/>
            </a:p>
          </p:txBody>
        </p:sp>
      </p:grpSp>
      <p:sp>
        <p:nvSpPr>
          <p:cNvPr id="4098" name="Rectangle 2"/>
          <p:cNvSpPr>
            <a:spLocks noGrp="1" noChangeArrowheads="1"/>
          </p:cNvSpPr>
          <p:nvPr>
            <p:ph type="ctrTitle"/>
          </p:nvPr>
        </p:nvSpPr>
        <p:spPr>
          <a:xfrm>
            <a:off x="914400" y="3076575"/>
            <a:ext cx="7772400" cy="885825"/>
          </a:xfrm>
        </p:spPr>
        <p:txBody>
          <a:bodyPr/>
          <a:lstStyle>
            <a:lvl1pPr algn="r">
              <a:defRPr/>
            </a:lvl1pPr>
          </a:lstStyle>
          <a:p>
            <a:r>
              <a:rPr lang="en-US" dirty="0" smtClean="0"/>
              <a:t>Click to edit Master title style</a:t>
            </a:r>
            <a:endParaRPr lang="en-US" dirty="0"/>
          </a:p>
        </p:txBody>
      </p:sp>
      <p:sp>
        <p:nvSpPr>
          <p:cNvPr id="4146" name="Rectangle 50"/>
          <p:cNvSpPr>
            <a:spLocks noChangeArrowheads="1"/>
          </p:cNvSpPr>
          <p:nvPr/>
        </p:nvSpPr>
        <p:spPr bwMode="gray">
          <a:xfrm>
            <a:off x="341313" y="722313"/>
            <a:ext cx="8478837" cy="5410200"/>
          </a:xfrm>
          <a:prstGeom prst="rect">
            <a:avLst/>
          </a:prstGeom>
          <a:noFill/>
          <a:ln w="9525">
            <a:solidFill>
              <a:schemeClr val="tx1"/>
            </a:solidFill>
            <a:miter lim="800000"/>
            <a:headEnd/>
            <a:tailEnd/>
          </a:ln>
          <a:effectLst/>
        </p:spPr>
        <p:txBody>
          <a:bodyPr wrap="none" anchor="ct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163" y="76200"/>
            <a:ext cx="8326437" cy="630237"/>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648288" y="6593392"/>
            <a:ext cx="505760" cy="304800"/>
          </a:xfrm>
          <a:prstGeom prst="rect">
            <a:avLst/>
          </a:prstGeom>
        </p:spPr>
        <p:txBody>
          <a:bodyPr/>
          <a:lstStyle>
            <a:lvl1pPr algn="r">
              <a:defRPr sz="1200"/>
            </a:lvl1pPr>
          </a:lstStyle>
          <a:p>
            <a:fld id="{B8312829-49E3-4E17-B3A1-69417714C48C}" type="slidenum">
              <a:rPr lang="en-US" smtClean="0"/>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Slide Number Placeholder 5"/>
          <p:cNvSpPr>
            <a:spLocks noGrp="1"/>
          </p:cNvSpPr>
          <p:nvPr>
            <p:ph type="sldNum" sz="quarter" idx="12"/>
          </p:nvPr>
        </p:nvSpPr>
        <p:spPr>
          <a:xfrm>
            <a:off x="8735360" y="6583878"/>
            <a:ext cx="408640" cy="304800"/>
          </a:xfrm>
          <a:prstGeom prst="rect">
            <a:avLst/>
          </a:prstGeom>
        </p:spPr>
        <p:txBody>
          <a:bodyPr/>
          <a:lstStyle>
            <a:lvl1pPr>
              <a:defRPr sz="1400"/>
            </a:lvl1pPr>
          </a:lstStyle>
          <a:p>
            <a:fld id="{4453330E-6C32-4BFE-8810-01D51B7355A9}" type="slidenum">
              <a:rPr lang="en-US" smtClean="0"/>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8714440" y="6576950"/>
            <a:ext cx="429560" cy="304800"/>
          </a:xfrm>
          <a:prstGeom prst="rect">
            <a:avLst/>
          </a:prstGeom>
        </p:spPr>
        <p:txBody>
          <a:bodyPr/>
          <a:lstStyle>
            <a:lvl1pPr>
              <a:defRPr sz="1400"/>
            </a:lvl1pPr>
          </a:lstStyle>
          <a:p>
            <a:fld id="{87B6DCF0-D2CB-4FE5-BA28-8D3CBF35D102}" type="slidenum">
              <a:rPr lang="en-US" smtClean="0"/>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283325"/>
            <a:ext cx="2895600" cy="30480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6754160" y="6283325"/>
            <a:ext cx="2133600" cy="304800"/>
          </a:xfrm>
          <a:prstGeom prst="rect">
            <a:avLst/>
          </a:prstGeom>
        </p:spPr>
        <p:txBody>
          <a:bodyPr/>
          <a:lstStyle>
            <a:lvl1pPr>
              <a:defRPr/>
            </a:lvl1pPr>
          </a:lstStyle>
          <a:p>
            <a:fld id="{9702CAFE-1915-4C47-8B69-5B6D3A95C50D}"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03288" y="198438"/>
            <a:ext cx="63023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r>
              <a:rPr lang="en-US" smtClean="0"/>
              <a:t>Click icon to add chart</a:t>
            </a:r>
            <a:endParaRPr lang="en-US"/>
          </a:p>
        </p:txBody>
      </p:sp>
      <p:sp>
        <p:nvSpPr>
          <p:cNvPr id="5" name="Footer Placeholder 4"/>
          <p:cNvSpPr>
            <a:spLocks noGrp="1"/>
          </p:cNvSpPr>
          <p:nvPr>
            <p:ph type="ftr" sz="quarter" idx="11"/>
          </p:nvPr>
        </p:nvSpPr>
        <p:spPr>
          <a:xfrm>
            <a:off x="3124200" y="6283325"/>
            <a:ext cx="2895600" cy="3048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83325"/>
            <a:ext cx="2133600" cy="304800"/>
          </a:xfrm>
          <a:prstGeom prst="rect">
            <a:avLst/>
          </a:prstGeom>
        </p:spPr>
        <p:txBody>
          <a:bodyPr/>
          <a:lstStyle>
            <a:lvl1pPr>
              <a:defRPr/>
            </a:lvl1pPr>
          </a:lstStyle>
          <a:p>
            <a:fld id="{8E79F10D-A928-4C9A-BDF9-033C4E4BA28C}"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Freeform 9"/>
          <p:cNvSpPr>
            <a:spLocks/>
          </p:cNvSpPr>
          <p:nvPr/>
        </p:nvSpPr>
        <p:spPr bwMode="gray">
          <a:xfrm>
            <a:off x="7658100" y="0"/>
            <a:ext cx="1104900" cy="6848475"/>
          </a:xfrm>
          <a:custGeom>
            <a:avLst/>
            <a:gdLst/>
            <a:ahLst/>
            <a:cxnLst>
              <a:cxn ang="0">
                <a:pos x="312" y="0"/>
              </a:cxn>
              <a:cxn ang="0">
                <a:pos x="528" y="444"/>
              </a:cxn>
              <a:cxn ang="0">
                <a:pos x="696" y="960"/>
              </a:cxn>
              <a:cxn ang="0">
                <a:pos x="426" y="4314"/>
              </a:cxn>
              <a:cxn ang="0">
                <a:pos x="108" y="4314"/>
              </a:cxn>
              <a:cxn ang="0">
                <a:pos x="648" y="960"/>
              </a:cxn>
              <a:cxn ang="0">
                <a:pos x="456" y="432"/>
              </a:cxn>
              <a:cxn ang="0">
                <a:pos x="0" y="0"/>
              </a:cxn>
              <a:cxn ang="0">
                <a:pos x="312" y="0"/>
              </a:cxn>
            </a:cxnLst>
            <a:rect l="0" t="0" r="r" b="b"/>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w="9525">
            <a:noFill/>
            <a:round/>
            <a:headEnd/>
            <a:tailEnd/>
          </a:ln>
          <a:effectLst/>
        </p:spPr>
        <p:txBody>
          <a:bodyPr/>
          <a:lstStyle/>
          <a:p>
            <a:endParaRPr lang="en-US"/>
          </a:p>
        </p:txBody>
      </p:sp>
      <p:sp>
        <p:nvSpPr>
          <p:cNvPr id="1034" name="Freeform 10"/>
          <p:cNvSpPr>
            <a:spLocks/>
          </p:cNvSpPr>
          <p:nvPr/>
        </p:nvSpPr>
        <p:spPr bwMode="gray">
          <a:xfrm>
            <a:off x="1066800" y="0"/>
            <a:ext cx="7543800" cy="6858000"/>
          </a:xfrm>
          <a:custGeom>
            <a:avLst/>
            <a:gdLst/>
            <a:ahLst/>
            <a:cxnLst>
              <a:cxn ang="0">
                <a:pos x="0" y="0"/>
              </a:cxn>
              <a:cxn ang="0">
                <a:pos x="1536" y="0"/>
              </a:cxn>
              <a:cxn ang="0">
                <a:pos x="4590" y="450"/>
              </a:cxn>
              <a:cxn ang="0">
                <a:pos x="4752" y="972"/>
              </a:cxn>
              <a:cxn ang="0">
                <a:pos x="3600" y="4320"/>
              </a:cxn>
              <a:cxn ang="0">
                <a:pos x="3312" y="4320"/>
              </a:cxn>
              <a:cxn ang="0">
                <a:pos x="4712" y="994"/>
              </a:cxn>
              <a:cxn ang="0">
                <a:pos x="4518" y="524"/>
              </a:cxn>
              <a:cxn ang="0">
                <a:pos x="0" y="0"/>
              </a:cxn>
            </a:cxnLst>
            <a:rect l="0" t="0" r="r" b="b"/>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w="9525">
            <a:noFill/>
            <a:round/>
            <a:headEnd/>
            <a:tailEnd/>
          </a:ln>
          <a:effectLst/>
        </p:spPr>
        <p:txBody>
          <a:bodyPr/>
          <a:lstStyle/>
          <a:p>
            <a:endParaRPr lang="en-US"/>
          </a:p>
        </p:txBody>
      </p:sp>
      <p:sp>
        <p:nvSpPr>
          <p:cNvPr id="1035" name="Freeform 11"/>
          <p:cNvSpPr>
            <a:spLocks/>
          </p:cNvSpPr>
          <p:nvPr/>
        </p:nvSpPr>
        <p:spPr bwMode="gray">
          <a:xfrm>
            <a:off x="5486400" y="1657350"/>
            <a:ext cx="2990850" cy="5200650"/>
          </a:xfrm>
          <a:custGeom>
            <a:avLst/>
            <a:gdLst/>
            <a:ahLst/>
            <a:cxnLst>
              <a:cxn ang="0">
                <a:pos x="384" y="3276"/>
              </a:cxn>
              <a:cxn ang="0">
                <a:pos x="1884" y="0"/>
              </a:cxn>
              <a:cxn ang="0">
                <a:pos x="0" y="3276"/>
              </a:cxn>
              <a:cxn ang="0">
                <a:pos x="384" y="3276"/>
              </a:cxn>
            </a:cxnLst>
            <a:rect l="0" t="0" r="r" b="b"/>
            <a:pathLst>
              <a:path w="1884" h="3276">
                <a:moveTo>
                  <a:pt x="384" y="3276"/>
                </a:moveTo>
                <a:lnTo>
                  <a:pt x="1884" y="0"/>
                </a:lnTo>
                <a:lnTo>
                  <a:pt x="0" y="3276"/>
                </a:lnTo>
                <a:lnTo>
                  <a:pt x="384" y="3276"/>
                </a:lnTo>
                <a:close/>
              </a:path>
            </a:pathLst>
          </a:custGeom>
          <a:solidFill>
            <a:srgbClr val="E0E0E0"/>
          </a:solidFill>
          <a:ln w="9525">
            <a:noFill/>
            <a:round/>
            <a:headEnd/>
            <a:tailEnd/>
          </a:ln>
          <a:effectLst/>
        </p:spPr>
        <p:txBody>
          <a:bodyPr/>
          <a:lstStyle/>
          <a:p>
            <a:endParaRPr lang="en-US"/>
          </a:p>
        </p:txBody>
      </p:sp>
      <p:sp>
        <p:nvSpPr>
          <p:cNvPr id="1036" name="Freeform 12"/>
          <p:cNvSpPr>
            <a:spLocks/>
          </p:cNvSpPr>
          <p:nvPr/>
        </p:nvSpPr>
        <p:spPr bwMode="gray">
          <a:xfrm>
            <a:off x="3429000" y="0"/>
            <a:ext cx="5172075" cy="6858000"/>
          </a:xfrm>
          <a:custGeom>
            <a:avLst/>
            <a:gdLst/>
            <a:ahLst/>
            <a:cxnLst>
              <a:cxn ang="0">
                <a:pos x="0" y="0"/>
              </a:cxn>
              <a:cxn ang="0">
                <a:pos x="3082" y="475"/>
              </a:cxn>
              <a:cxn ang="0">
                <a:pos x="3210" y="936"/>
              </a:cxn>
              <a:cxn ang="0">
                <a:pos x="1728" y="4320"/>
              </a:cxn>
              <a:cxn ang="0">
                <a:pos x="1872" y="4320"/>
              </a:cxn>
              <a:cxn ang="0">
                <a:pos x="3258" y="912"/>
              </a:cxn>
              <a:cxn ang="0">
                <a:pos x="3120" y="432"/>
              </a:cxn>
              <a:cxn ang="0">
                <a:pos x="1296" y="0"/>
              </a:cxn>
              <a:cxn ang="0">
                <a:pos x="0" y="0"/>
              </a:cxn>
            </a:cxnLst>
            <a:rect l="0" t="0" r="r" b="b"/>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w="9525">
            <a:noFill/>
            <a:round/>
            <a:headEnd/>
            <a:tailEnd/>
          </a:ln>
          <a:effectLst/>
        </p:spPr>
        <p:txBody>
          <a:bodyPr/>
          <a:lstStyle/>
          <a:p>
            <a:endParaRPr lang="en-US"/>
          </a:p>
        </p:txBody>
      </p:sp>
      <p:sp>
        <p:nvSpPr>
          <p:cNvPr id="1038" name="Freeform 14"/>
          <p:cNvSpPr>
            <a:spLocks/>
          </p:cNvSpPr>
          <p:nvPr/>
        </p:nvSpPr>
        <p:spPr bwMode="gray">
          <a:xfrm>
            <a:off x="8382000" y="0"/>
            <a:ext cx="762000" cy="1143000"/>
          </a:xfrm>
          <a:custGeom>
            <a:avLst/>
            <a:gdLst/>
            <a:ahLst/>
            <a:cxnLst>
              <a:cxn ang="0">
                <a:pos x="48" y="0"/>
              </a:cxn>
              <a:cxn ang="0">
                <a:pos x="0" y="96"/>
              </a:cxn>
              <a:cxn ang="0">
                <a:pos x="354" y="690"/>
              </a:cxn>
              <a:cxn ang="0">
                <a:pos x="480" y="720"/>
              </a:cxn>
              <a:cxn ang="0">
                <a:pos x="480" y="576"/>
              </a:cxn>
              <a:cxn ang="0">
                <a:pos x="48" y="96"/>
              </a:cxn>
              <a:cxn ang="0">
                <a:pos x="89" y="0"/>
              </a:cxn>
              <a:cxn ang="0">
                <a:pos x="48" y="0"/>
              </a:cxn>
            </a:cxnLst>
            <a:rect l="0" t="0" r="r" b="b"/>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w="9525">
            <a:noFill/>
            <a:round/>
            <a:headEnd/>
            <a:tailEnd/>
          </a:ln>
          <a:effectLst/>
        </p:spPr>
        <p:txBody>
          <a:bodyPr/>
          <a:lstStyle/>
          <a:p>
            <a:endParaRPr lang="en-US"/>
          </a:p>
        </p:txBody>
      </p:sp>
      <p:sp>
        <p:nvSpPr>
          <p:cNvPr id="1039" name="Freeform 15"/>
          <p:cNvSpPr>
            <a:spLocks/>
          </p:cNvSpPr>
          <p:nvPr/>
        </p:nvSpPr>
        <p:spPr bwMode="gray">
          <a:xfrm>
            <a:off x="8610600" y="228600"/>
            <a:ext cx="533400" cy="533400"/>
          </a:xfrm>
          <a:custGeom>
            <a:avLst/>
            <a:gdLst/>
            <a:ahLst/>
            <a:cxnLst>
              <a:cxn ang="0">
                <a:pos x="336" y="336"/>
              </a:cxn>
              <a:cxn ang="0">
                <a:pos x="0" y="0"/>
              </a:cxn>
              <a:cxn ang="0">
                <a:pos x="336" y="240"/>
              </a:cxn>
              <a:cxn ang="0">
                <a:pos x="336" y="336"/>
              </a:cxn>
            </a:cxnLst>
            <a:rect l="0" t="0" r="r" b="b"/>
            <a:pathLst>
              <a:path w="336" h="336">
                <a:moveTo>
                  <a:pt x="336" y="336"/>
                </a:moveTo>
                <a:lnTo>
                  <a:pt x="0" y="0"/>
                </a:lnTo>
                <a:lnTo>
                  <a:pt x="336" y="240"/>
                </a:lnTo>
                <a:lnTo>
                  <a:pt x="336" y="336"/>
                </a:lnTo>
                <a:close/>
              </a:path>
            </a:pathLst>
          </a:custGeom>
          <a:solidFill>
            <a:schemeClr val="tx2"/>
          </a:solidFill>
          <a:ln w="9525">
            <a:noFill/>
            <a:round/>
            <a:headEnd/>
            <a:tailEnd/>
          </a:ln>
          <a:effectLst/>
        </p:spPr>
        <p:txBody>
          <a:bodyPr/>
          <a:lstStyle/>
          <a:p>
            <a:endParaRPr lang="en-US"/>
          </a:p>
        </p:txBody>
      </p:sp>
      <p:grpSp>
        <p:nvGrpSpPr>
          <p:cNvPr id="1073" name="Group 49"/>
          <p:cNvGrpSpPr>
            <a:grpSpLocks/>
          </p:cNvGrpSpPr>
          <p:nvPr/>
        </p:nvGrpSpPr>
        <p:grpSpPr bwMode="auto">
          <a:xfrm>
            <a:off x="5562600" y="0"/>
            <a:ext cx="3267075" cy="6858000"/>
            <a:chOff x="3504" y="0"/>
            <a:chExt cx="2058" cy="4320"/>
          </a:xfrm>
        </p:grpSpPr>
        <p:sp>
          <p:nvSpPr>
            <p:cNvPr id="1037" name="Freeform 13"/>
            <p:cNvSpPr>
              <a:spLocks/>
            </p:cNvSpPr>
            <p:nvPr userDrawn="1"/>
          </p:nvSpPr>
          <p:spPr bwMode="gray">
            <a:xfrm>
              <a:off x="3504" y="0"/>
              <a:ext cx="2058" cy="4320"/>
            </a:xfrm>
            <a:custGeom>
              <a:avLst/>
              <a:gdLst/>
              <a:ahLst/>
              <a:cxnLst>
                <a:cxn ang="0">
                  <a:pos x="0" y="0"/>
                </a:cxn>
                <a:cxn ang="0">
                  <a:pos x="1056" y="0"/>
                </a:cxn>
                <a:cxn ang="0">
                  <a:pos x="1854" y="402"/>
                </a:cxn>
                <a:cxn ang="0">
                  <a:pos x="2058" y="972"/>
                </a:cxn>
                <a:cxn ang="0">
                  <a:pos x="1296" y="4320"/>
                </a:cxn>
                <a:cxn ang="0">
                  <a:pos x="720" y="4320"/>
                </a:cxn>
                <a:cxn ang="0">
                  <a:pos x="1920" y="912"/>
                </a:cxn>
                <a:cxn ang="0">
                  <a:pos x="1776" y="432"/>
                </a:cxn>
                <a:cxn ang="0">
                  <a:pos x="0" y="0"/>
                </a:cxn>
              </a:cxnLst>
              <a:rect l="0" t="0" r="r" b="b"/>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w="9525">
              <a:noFill/>
              <a:round/>
              <a:headEnd/>
              <a:tailEnd/>
            </a:ln>
            <a:effectLst/>
          </p:spPr>
          <p:txBody>
            <a:bodyPr/>
            <a:lstStyle/>
            <a:p>
              <a:endParaRPr lang="en-US"/>
            </a:p>
          </p:txBody>
        </p:sp>
        <p:sp>
          <p:nvSpPr>
            <p:cNvPr id="1047" name="Freeform 23"/>
            <p:cNvSpPr>
              <a:spLocks/>
            </p:cNvSpPr>
            <p:nvPr userDrawn="1"/>
          </p:nvSpPr>
          <p:spPr bwMode="gray">
            <a:xfrm>
              <a:off x="4217" y="1056"/>
              <a:ext cx="1152" cy="3264"/>
            </a:xfrm>
            <a:custGeom>
              <a:avLst/>
              <a:gdLst/>
              <a:ahLst/>
              <a:cxnLst>
                <a:cxn ang="0">
                  <a:pos x="0" y="3264"/>
                </a:cxn>
                <a:cxn ang="0">
                  <a:pos x="1152" y="0"/>
                </a:cxn>
                <a:cxn ang="0">
                  <a:pos x="96" y="3264"/>
                </a:cxn>
                <a:cxn ang="0">
                  <a:pos x="0" y="3264"/>
                </a:cxn>
              </a:cxnLst>
              <a:rect l="0" t="0" r="r" b="b"/>
              <a:pathLst>
                <a:path w="1152" h="3264">
                  <a:moveTo>
                    <a:pt x="0" y="3264"/>
                  </a:moveTo>
                  <a:lnTo>
                    <a:pt x="1152" y="0"/>
                  </a:lnTo>
                  <a:lnTo>
                    <a:pt x="96" y="3264"/>
                  </a:lnTo>
                  <a:lnTo>
                    <a:pt x="0" y="3264"/>
                  </a:lnTo>
                  <a:close/>
                </a:path>
              </a:pathLst>
            </a:custGeom>
            <a:solidFill>
              <a:schemeClr val="folHlink"/>
            </a:solidFill>
            <a:ln w="9525">
              <a:noFill/>
              <a:round/>
              <a:headEnd/>
              <a:tailEnd/>
            </a:ln>
            <a:effectLst/>
          </p:spPr>
          <p:txBody>
            <a:bodyPr/>
            <a:lstStyle/>
            <a:p>
              <a:endParaRPr lang="en-US"/>
            </a:p>
          </p:txBody>
        </p:sp>
      </p:grpSp>
      <p:grpSp>
        <p:nvGrpSpPr>
          <p:cNvPr id="1046" name="Group 22"/>
          <p:cNvGrpSpPr>
            <a:grpSpLocks/>
          </p:cNvGrpSpPr>
          <p:nvPr userDrawn="1"/>
        </p:nvGrpSpPr>
        <p:grpSpPr bwMode="auto">
          <a:xfrm>
            <a:off x="142875" y="685800"/>
            <a:ext cx="8858250" cy="5943600"/>
            <a:chOff x="90" y="480"/>
            <a:chExt cx="5580" cy="3744"/>
          </a:xfrm>
        </p:grpSpPr>
        <p:sp>
          <p:nvSpPr>
            <p:cNvPr id="1040" name="Rectangle 16"/>
            <p:cNvSpPr>
              <a:spLocks noChangeArrowheads="1"/>
            </p:cNvSpPr>
            <p:nvPr userDrawn="1"/>
          </p:nvSpPr>
          <p:spPr bwMode="gray">
            <a:xfrm>
              <a:off x="90" y="480"/>
              <a:ext cx="5580" cy="3744"/>
            </a:xfrm>
            <a:prstGeom prst="rect">
              <a:avLst/>
            </a:prstGeom>
            <a:solidFill>
              <a:srgbClr val="FFFFFF">
                <a:alpha val="69000"/>
              </a:srgbClr>
            </a:solidFill>
            <a:ln w="9525">
              <a:solidFill>
                <a:schemeClr val="tx1"/>
              </a:solidFill>
              <a:miter lim="800000"/>
              <a:headEnd/>
              <a:tailEnd/>
            </a:ln>
            <a:effectLst/>
          </p:spPr>
          <p:txBody>
            <a:bodyPr wrap="none" anchor="ctr"/>
            <a:lstStyle/>
            <a:p>
              <a:endParaRPr lang="en-US"/>
            </a:p>
          </p:txBody>
        </p:sp>
        <p:sp>
          <p:nvSpPr>
            <p:cNvPr id="1041" name="Rectangle 17"/>
            <p:cNvSpPr>
              <a:spLocks noChangeArrowheads="1"/>
            </p:cNvSpPr>
            <p:nvPr userDrawn="1"/>
          </p:nvSpPr>
          <p:spPr bwMode="gray">
            <a:xfrm>
              <a:off x="90" y="480"/>
              <a:ext cx="5580" cy="3744"/>
            </a:xfrm>
            <a:prstGeom prst="rect">
              <a:avLst/>
            </a:prstGeom>
            <a:solidFill>
              <a:srgbClr val="FFFFFF">
                <a:alpha val="69000"/>
              </a:srgbClr>
            </a:solidFill>
            <a:ln w="9525">
              <a:solidFill>
                <a:srgbClr val="808080"/>
              </a:solidFill>
              <a:miter lim="800000"/>
              <a:headEnd/>
              <a:tailEnd/>
            </a:ln>
            <a:effectLst/>
          </p:spPr>
          <p:txBody>
            <a:bodyPr wrap="none" anchor="ctr"/>
            <a:lstStyle/>
            <a:p>
              <a:endParaRPr lang="en-US"/>
            </a:p>
          </p:txBody>
        </p:sp>
      </p:grpSp>
      <p:sp>
        <p:nvSpPr>
          <p:cNvPr id="1042" name="Rectangle 18"/>
          <p:cNvSpPr>
            <a:spLocks noChangeArrowheads="1"/>
          </p:cNvSpPr>
          <p:nvPr/>
        </p:nvSpPr>
        <p:spPr bwMode="gray">
          <a:xfrm>
            <a:off x="381000" y="676275"/>
            <a:ext cx="6248400" cy="152400"/>
          </a:xfrm>
          <a:prstGeom prst="rect">
            <a:avLst/>
          </a:prstGeom>
          <a:solidFill>
            <a:srgbClr val="FFFFFF"/>
          </a:solidFill>
          <a:ln w="9525">
            <a:noFill/>
            <a:miter lim="800000"/>
            <a:headEnd/>
            <a:tailEnd/>
          </a:ln>
          <a:effectLst/>
        </p:spPr>
        <p:txBody>
          <a:bodyPr wrap="none" anchor="ctr"/>
          <a:lstStyle/>
          <a:p>
            <a:endParaRPr lang="en-US"/>
          </a:p>
        </p:txBody>
      </p:sp>
      <p:pic>
        <p:nvPicPr>
          <p:cNvPr id="1043" name="Picture 19" descr="2"/>
          <p:cNvPicPr>
            <a:picLocks noChangeAspect="1" noChangeArrowheads="1"/>
          </p:cNvPicPr>
          <p:nvPr/>
        </p:nvPicPr>
        <p:blipFill>
          <a:blip r:embed="rId8"/>
          <a:srcRect/>
          <a:stretch>
            <a:fillRect/>
          </a:stretch>
        </p:blipFill>
        <p:spPr bwMode="gray">
          <a:xfrm>
            <a:off x="261939" y="218570"/>
            <a:ext cx="371475" cy="371475"/>
          </a:xfrm>
          <a:prstGeom prst="rect">
            <a:avLst/>
          </a:prstGeom>
          <a:noFill/>
        </p:spPr>
      </p:pic>
      <p:sp>
        <p:nvSpPr>
          <p:cNvPr id="1026" name="Rectangle 2"/>
          <p:cNvSpPr>
            <a:spLocks noGrp="1" noChangeArrowheads="1"/>
          </p:cNvSpPr>
          <p:nvPr>
            <p:ph type="title"/>
          </p:nvPr>
        </p:nvSpPr>
        <p:spPr bwMode="gray">
          <a:xfrm>
            <a:off x="665163" y="76200"/>
            <a:ext cx="8097837" cy="6302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304800" y="803872"/>
            <a:ext cx="8572500" cy="57493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60" r:id="rId6"/>
  </p:sldLayoutIdLst>
  <p:transition/>
  <p:hf hdr="0" ftr="0"/>
  <p:txStyles>
    <p:titleStyle>
      <a:lvl1pPr algn="l" rtl="0" eaLnBrk="1" fontAlgn="base" hangingPunct="1">
        <a:spcBef>
          <a:spcPct val="0"/>
        </a:spcBef>
        <a:spcAft>
          <a:spcPct val="0"/>
        </a:spcAft>
        <a:defRPr sz="2800" b="1">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429000" y="3657600"/>
            <a:ext cx="5334000" cy="609600"/>
          </a:xfrm>
        </p:spPr>
        <p:txBody>
          <a:bodyPr/>
          <a:lstStyle/>
          <a:p>
            <a:pPr algn="ctr"/>
            <a:r>
              <a:rPr lang="en-US" dirty="0" smtClean="0">
                <a:solidFill>
                  <a:schemeClr val="tx2">
                    <a:lumMod val="75000"/>
                  </a:schemeClr>
                </a:solidFill>
              </a:rPr>
              <a:t>KHÁI NIỆM VÀ THAO TÁC </a:t>
            </a:r>
            <a:br>
              <a:rPr lang="en-US" dirty="0" smtClean="0">
                <a:solidFill>
                  <a:schemeClr val="tx2">
                    <a:lumMod val="75000"/>
                  </a:schemeClr>
                </a:solidFill>
              </a:rPr>
            </a:br>
            <a:r>
              <a:rPr lang="en-US" dirty="0" smtClean="0">
                <a:solidFill>
                  <a:schemeClr val="tx2">
                    <a:lumMod val="75000"/>
                  </a:schemeClr>
                </a:solidFill>
              </a:rPr>
              <a:t>TRÊN CHUỖI</a:t>
            </a:r>
            <a:endParaRPr lang="en-US" dirty="0">
              <a:solidFill>
                <a:schemeClr val="tx2">
                  <a:lumMod val="75000"/>
                </a:schemeClr>
              </a:solidFill>
            </a:endParaRPr>
          </a:p>
        </p:txBody>
      </p:sp>
      <p:sp>
        <p:nvSpPr>
          <p:cNvPr id="2" name="TextBox 1"/>
          <p:cNvSpPr txBox="1"/>
          <p:nvPr/>
        </p:nvSpPr>
        <p:spPr>
          <a:xfrm>
            <a:off x="5536461" y="2971800"/>
            <a:ext cx="864339" cy="369332"/>
          </a:xfrm>
          <a:prstGeom prst="rect">
            <a:avLst/>
          </a:prstGeom>
          <a:noFill/>
        </p:spPr>
        <p:txBody>
          <a:bodyPr wrap="none" rtlCol="0">
            <a:spAutoFit/>
          </a:bodyPr>
          <a:lstStyle/>
          <a:p>
            <a:r>
              <a:rPr lang="en-US" b="1" dirty="0" err="1" smtClean="0">
                <a:solidFill>
                  <a:schemeClr val="accent2">
                    <a:lumMod val="75000"/>
                  </a:schemeClr>
                </a:solidFill>
              </a:rPr>
              <a:t>Bài</a:t>
            </a:r>
            <a:r>
              <a:rPr lang="en-US" b="1" dirty="0" smtClean="0">
                <a:solidFill>
                  <a:schemeClr val="accent2">
                    <a:lumMod val="75000"/>
                  </a:schemeClr>
                </a:solidFill>
              </a:rPr>
              <a:t> 61</a:t>
            </a:r>
            <a:endParaRPr lang="en-US" b="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Xuất</a:t>
            </a:r>
            <a:r>
              <a:rPr lang="en-US" dirty="0" smtClean="0"/>
              <a:t> </a:t>
            </a:r>
            <a:r>
              <a:rPr lang="en-US" dirty="0" err="1" smtClean="0"/>
              <a:t>chuỗi</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en-US" dirty="0" err="1" smtClean="0"/>
              <a:t>Ví</a:t>
            </a:r>
            <a:r>
              <a:rPr lang="en-US" dirty="0" smtClean="0"/>
              <a:t> </a:t>
            </a:r>
            <a:r>
              <a:rPr lang="en-US" dirty="0" err="1" smtClean="0"/>
              <a:t>dụ</a:t>
            </a:r>
            <a:r>
              <a:rPr lang="en-US" dirty="0" smtClean="0"/>
              <a:t>: </a:t>
            </a:r>
            <a:r>
              <a:rPr lang="en-US" dirty="0" err="1" smtClean="0"/>
              <a:t>Nhập</a:t>
            </a:r>
            <a:r>
              <a:rPr lang="en-US" dirty="0" smtClean="0"/>
              <a:t> </a:t>
            </a:r>
            <a:r>
              <a:rPr lang="en-US" dirty="0" err="1" smtClean="0"/>
              <a:t>xuất</a:t>
            </a:r>
            <a:r>
              <a:rPr lang="en-US" dirty="0" smtClean="0"/>
              <a:t> </a:t>
            </a:r>
            <a:r>
              <a:rPr lang="en-US" dirty="0" err="1" smtClean="0"/>
              <a:t>chuỗi</a:t>
            </a:r>
            <a:endParaRPr lang="vi-VN" dirty="0" smtClean="0"/>
          </a:p>
          <a:p>
            <a:pPr algn="just"/>
            <a:endParaRPr lang="vi-VN" dirty="0"/>
          </a:p>
        </p:txBody>
      </p:sp>
      <p:sp>
        <p:nvSpPr>
          <p:cNvPr id="4" name="TextBox 3"/>
          <p:cNvSpPr txBox="1"/>
          <p:nvPr/>
        </p:nvSpPr>
        <p:spPr>
          <a:xfrm>
            <a:off x="838200" y="1524000"/>
            <a:ext cx="4800600" cy="4524315"/>
          </a:xfrm>
          <a:prstGeom prst="rect">
            <a:avLst/>
          </a:prstGeom>
          <a:noFill/>
        </p:spPr>
        <p:txBody>
          <a:bodyPr wrap="square" rtlCol="0">
            <a:spAutoFit/>
          </a:bodyPr>
          <a:lstStyle/>
          <a:p>
            <a:r>
              <a:rPr lang="en-US" dirty="0">
                <a:solidFill>
                  <a:schemeClr val="accent6">
                    <a:lumMod val="75000"/>
                  </a:schemeClr>
                </a:solidFill>
              </a:rPr>
              <a:t>#include &lt;</a:t>
            </a:r>
            <a:r>
              <a:rPr lang="en-US" dirty="0" err="1">
                <a:solidFill>
                  <a:schemeClr val="accent6">
                    <a:lumMod val="75000"/>
                  </a:schemeClr>
                </a:solidFill>
              </a:rPr>
              <a:t>iostream</a:t>
            </a:r>
            <a:r>
              <a:rPr lang="en-US" dirty="0">
                <a:solidFill>
                  <a:schemeClr val="accent6">
                    <a:lumMod val="75000"/>
                  </a:schemeClr>
                </a:solidFill>
              </a:rPr>
              <a:t>&gt;</a:t>
            </a:r>
          </a:p>
          <a:p>
            <a:r>
              <a:rPr lang="en-US" dirty="0">
                <a:solidFill>
                  <a:schemeClr val="accent6">
                    <a:lumMod val="75000"/>
                  </a:schemeClr>
                </a:solidFill>
              </a:rPr>
              <a:t>#include &lt;</a:t>
            </a:r>
            <a:r>
              <a:rPr lang="en-US" dirty="0" err="1">
                <a:solidFill>
                  <a:schemeClr val="accent6">
                    <a:lumMod val="75000"/>
                  </a:schemeClr>
                </a:solidFill>
              </a:rPr>
              <a:t>stdio.h</a:t>
            </a:r>
            <a:r>
              <a:rPr lang="en-US" dirty="0">
                <a:solidFill>
                  <a:schemeClr val="accent6">
                    <a:lumMod val="75000"/>
                  </a:schemeClr>
                </a:solidFill>
              </a:rPr>
              <a:t>&gt;</a:t>
            </a:r>
          </a:p>
          <a:p>
            <a:r>
              <a:rPr lang="en-US" dirty="0">
                <a:solidFill>
                  <a:schemeClr val="accent6">
                    <a:lumMod val="75000"/>
                  </a:schemeClr>
                </a:solidFill>
              </a:rPr>
              <a:t>#define MAX 255</a:t>
            </a:r>
          </a:p>
          <a:p>
            <a:r>
              <a:rPr lang="en-US" dirty="0"/>
              <a:t>void main ()</a:t>
            </a:r>
          </a:p>
          <a:p>
            <a:r>
              <a:rPr lang="en-US" dirty="0"/>
              <a:t>{</a:t>
            </a:r>
          </a:p>
          <a:p>
            <a:r>
              <a:rPr lang="en-US" dirty="0"/>
              <a:t>	</a:t>
            </a:r>
            <a:r>
              <a:rPr lang="en-US" dirty="0">
                <a:solidFill>
                  <a:srgbClr val="0070C0"/>
                </a:solidFill>
              </a:rPr>
              <a:t>char</a:t>
            </a:r>
            <a:r>
              <a:rPr lang="en-US" dirty="0"/>
              <a:t> str1[MAX];</a:t>
            </a:r>
          </a:p>
          <a:p>
            <a:r>
              <a:rPr lang="en-US" dirty="0"/>
              <a:t>	</a:t>
            </a:r>
            <a:r>
              <a:rPr lang="en-US" dirty="0">
                <a:solidFill>
                  <a:srgbClr val="0070C0"/>
                </a:solidFill>
              </a:rPr>
              <a:t>char</a:t>
            </a:r>
            <a:r>
              <a:rPr lang="en-US" dirty="0"/>
              <a:t> * str2;</a:t>
            </a:r>
          </a:p>
          <a:p>
            <a:r>
              <a:rPr lang="en-US" dirty="0"/>
              <a:t>	</a:t>
            </a:r>
            <a:r>
              <a:rPr lang="en-US" dirty="0" err="1"/>
              <a:t>cout</a:t>
            </a:r>
            <a:r>
              <a:rPr lang="en-US" dirty="0"/>
              <a:t> &lt;&lt;"</a:t>
            </a:r>
            <a:r>
              <a:rPr lang="en-US" dirty="0" err="1"/>
              <a:t>Nhap</a:t>
            </a:r>
            <a:r>
              <a:rPr lang="en-US" dirty="0"/>
              <a:t> </a:t>
            </a:r>
            <a:r>
              <a:rPr lang="en-US" dirty="0" err="1"/>
              <a:t>chuoi</a:t>
            </a:r>
            <a:r>
              <a:rPr lang="en-US" dirty="0"/>
              <a:t> str1: ";</a:t>
            </a:r>
          </a:p>
          <a:p>
            <a:r>
              <a:rPr lang="en-US" dirty="0"/>
              <a:t>	</a:t>
            </a:r>
            <a:r>
              <a:rPr lang="en-US" dirty="0">
                <a:solidFill>
                  <a:srgbClr val="FF0000"/>
                </a:solidFill>
              </a:rPr>
              <a:t>gets(str1);</a:t>
            </a:r>
          </a:p>
          <a:p>
            <a:r>
              <a:rPr lang="en-US" dirty="0"/>
              <a:t>	</a:t>
            </a:r>
            <a:r>
              <a:rPr lang="en-US" dirty="0" err="1"/>
              <a:t>cout</a:t>
            </a:r>
            <a:r>
              <a:rPr lang="en-US" dirty="0"/>
              <a:t> &lt;&lt;"</a:t>
            </a:r>
            <a:r>
              <a:rPr lang="en-US" dirty="0" err="1"/>
              <a:t>Nhap</a:t>
            </a:r>
            <a:r>
              <a:rPr lang="en-US" dirty="0"/>
              <a:t> </a:t>
            </a:r>
            <a:r>
              <a:rPr lang="en-US" dirty="0" err="1"/>
              <a:t>chuoi</a:t>
            </a:r>
            <a:r>
              <a:rPr lang="en-US" dirty="0"/>
              <a:t> str2: ";</a:t>
            </a:r>
          </a:p>
          <a:p>
            <a:r>
              <a:rPr lang="en-US" dirty="0"/>
              <a:t>	str2 = new </a:t>
            </a:r>
            <a:r>
              <a:rPr lang="en-US" dirty="0">
                <a:solidFill>
                  <a:srgbClr val="0070C0"/>
                </a:solidFill>
              </a:rPr>
              <a:t>char[MAX</a:t>
            </a:r>
            <a:r>
              <a:rPr lang="en-US" dirty="0"/>
              <a:t>];</a:t>
            </a:r>
          </a:p>
          <a:p>
            <a:r>
              <a:rPr lang="en-US" dirty="0"/>
              <a:t>	</a:t>
            </a:r>
            <a:r>
              <a:rPr lang="en-US" dirty="0" err="1">
                <a:solidFill>
                  <a:srgbClr val="FF0000"/>
                </a:solidFill>
              </a:rPr>
              <a:t>cin.getline</a:t>
            </a:r>
            <a:r>
              <a:rPr lang="en-US" dirty="0">
                <a:solidFill>
                  <a:srgbClr val="FF0000"/>
                </a:solidFill>
              </a:rPr>
              <a:t>(str2,MAX);</a:t>
            </a:r>
          </a:p>
          <a:p>
            <a:r>
              <a:rPr lang="en-US" dirty="0"/>
              <a:t>	</a:t>
            </a:r>
            <a:r>
              <a:rPr lang="en-US" dirty="0" err="1">
                <a:solidFill>
                  <a:srgbClr val="FF0000"/>
                </a:solidFill>
              </a:rPr>
              <a:t>cout</a:t>
            </a:r>
            <a:r>
              <a:rPr lang="en-US" dirty="0">
                <a:solidFill>
                  <a:srgbClr val="FF0000"/>
                </a:solidFill>
              </a:rPr>
              <a:t>&lt;&lt;"</a:t>
            </a:r>
            <a:r>
              <a:rPr lang="en-US" dirty="0" err="1">
                <a:solidFill>
                  <a:srgbClr val="FF0000"/>
                </a:solidFill>
              </a:rPr>
              <a:t>Chuoi</a:t>
            </a:r>
            <a:r>
              <a:rPr lang="en-US" dirty="0">
                <a:solidFill>
                  <a:srgbClr val="FF0000"/>
                </a:solidFill>
              </a:rPr>
              <a:t> 1: "&lt;&lt;str1&lt;&lt;</a:t>
            </a:r>
            <a:r>
              <a:rPr lang="en-US" dirty="0" err="1">
                <a:solidFill>
                  <a:srgbClr val="FF0000"/>
                </a:solidFill>
              </a:rPr>
              <a:t>endl</a:t>
            </a:r>
            <a:r>
              <a:rPr lang="en-US" dirty="0">
                <a:solidFill>
                  <a:srgbClr val="FF0000"/>
                </a:solidFill>
              </a:rPr>
              <a:t>;</a:t>
            </a:r>
          </a:p>
          <a:p>
            <a:r>
              <a:rPr lang="en-US" dirty="0"/>
              <a:t>	</a:t>
            </a:r>
            <a:r>
              <a:rPr lang="en-US" dirty="0" err="1"/>
              <a:t>cout</a:t>
            </a:r>
            <a:r>
              <a:rPr lang="en-US" dirty="0"/>
              <a:t>&lt;&lt;"</a:t>
            </a:r>
            <a:r>
              <a:rPr lang="en-US" dirty="0" err="1"/>
              <a:t>Chuoi</a:t>
            </a:r>
            <a:r>
              <a:rPr lang="en-US" dirty="0"/>
              <a:t> 2: ";</a:t>
            </a:r>
          </a:p>
          <a:p>
            <a:r>
              <a:rPr lang="en-US" dirty="0"/>
              <a:t>	</a:t>
            </a:r>
            <a:r>
              <a:rPr lang="en-US" dirty="0">
                <a:solidFill>
                  <a:srgbClr val="FF0000"/>
                </a:solidFill>
              </a:rPr>
              <a:t>puts(str2);</a:t>
            </a:r>
          </a:p>
          <a:p>
            <a:r>
              <a:rPr lang="en-US" dirty="0"/>
              <a:t>}</a:t>
            </a:r>
          </a:p>
        </p:txBody>
      </p:sp>
    </p:spTree>
    <p:extLst>
      <p:ext uri="{BB962C8B-B14F-4D97-AF65-F5344CB8AC3E}">
        <p14:creationId xmlns:p14="http://schemas.microsoft.com/office/powerpoint/2010/main" val="306357312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352800"/>
            <a:ext cx="266251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023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9634" name="Group 2"/>
          <p:cNvGrpSpPr>
            <a:grpSpLocks/>
          </p:cNvGrpSpPr>
          <p:nvPr/>
        </p:nvGrpSpPr>
        <p:grpSpPr bwMode="auto">
          <a:xfrm>
            <a:off x="1876425" y="2546350"/>
            <a:ext cx="5311775" cy="688975"/>
            <a:chOff x="720" y="1392"/>
            <a:chExt cx="4058" cy="480"/>
          </a:xfrm>
        </p:grpSpPr>
        <p:sp>
          <p:nvSpPr>
            <p:cNvPr id="69635" name="AutoShape 3"/>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endParaRPr lang="en-US"/>
            </a:p>
          </p:txBody>
        </p:sp>
        <p:grpSp>
          <p:nvGrpSpPr>
            <p:cNvPr id="69636" name="Group 4"/>
            <p:cNvGrpSpPr>
              <a:grpSpLocks/>
            </p:cNvGrpSpPr>
            <p:nvPr/>
          </p:nvGrpSpPr>
          <p:grpSpPr bwMode="auto">
            <a:xfrm>
              <a:off x="730" y="1407"/>
              <a:ext cx="4043" cy="444"/>
              <a:chOff x="744" y="1407"/>
              <a:chExt cx="3988" cy="444"/>
            </a:xfrm>
          </p:grpSpPr>
          <p:sp>
            <p:nvSpPr>
              <p:cNvPr id="69637" name="AutoShape 5"/>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headEnd/>
                <a:tailEnd/>
              </a:ln>
              <a:effectLst/>
            </p:spPr>
            <p:txBody>
              <a:bodyPr wrap="none" anchor="ctr"/>
              <a:lstStyle/>
              <a:p>
                <a:endParaRPr lang="en-US"/>
              </a:p>
            </p:txBody>
          </p:sp>
          <p:sp>
            <p:nvSpPr>
              <p:cNvPr id="69638" name="AutoShape 6"/>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headEnd/>
                <a:tailEnd/>
              </a:ln>
              <a:effectLst/>
            </p:spPr>
            <p:txBody>
              <a:bodyPr wrap="none" anchor="ctr"/>
              <a:lstStyle/>
              <a:p>
                <a:endParaRPr lang="en-US"/>
              </a:p>
            </p:txBody>
          </p:sp>
        </p:grpSp>
      </p:grpSp>
      <p:grpSp>
        <p:nvGrpSpPr>
          <p:cNvPr id="69639" name="Group 7"/>
          <p:cNvGrpSpPr>
            <a:grpSpLocks/>
          </p:cNvGrpSpPr>
          <p:nvPr/>
        </p:nvGrpSpPr>
        <p:grpSpPr bwMode="auto">
          <a:xfrm>
            <a:off x="1876425" y="4173538"/>
            <a:ext cx="5311775" cy="688975"/>
            <a:chOff x="720" y="1392"/>
            <a:chExt cx="4058" cy="480"/>
          </a:xfrm>
        </p:grpSpPr>
        <p:sp>
          <p:nvSpPr>
            <p:cNvPr id="69640" name="AutoShape 8"/>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endParaRPr lang="en-US"/>
            </a:p>
          </p:txBody>
        </p:sp>
        <p:grpSp>
          <p:nvGrpSpPr>
            <p:cNvPr id="69641" name="Group 9"/>
            <p:cNvGrpSpPr>
              <a:grpSpLocks/>
            </p:cNvGrpSpPr>
            <p:nvPr/>
          </p:nvGrpSpPr>
          <p:grpSpPr bwMode="auto">
            <a:xfrm>
              <a:off x="730" y="1407"/>
              <a:ext cx="4043" cy="444"/>
              <a:chOff x="744" y="1407"/>
              <a:chExt cx="3988" cy="444"/>
            </a:xfrm>
          </p:grpSpPr>
          <p:sp>
            <p:nvSpPr>
              <p:cNvPr id="69642" name="AutoShape 10"/>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w="9525">
                <a:noFill/>
                <a:round/>
                <a:headEnd/>
                <a:tailEnd/>
              </a:ln>
              <a:effectLst/>
            </p:spPr>
            <p:txBody>
              <a:bodyPr wrap="none" anchor="ctr"/>
              <a:lstStyle/>
              <a:p>
                <a:endParaRPr lang="en-US"/>
              </a:p>
            </p:txBody>
          </p:sp>
          <p:sp>
            <p:nvSpPr>
              <p:cNvPr id="69643" name="AutoShape 11"/>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w="9525">
                <a:noFill/>
                <a:round/>
                <a:headEnd/>
                <a:tailEnd/>
              </a:ln>
              <a:effectLst/>
            </p:spPr>
            <p:txBody>
              <a:bodyPr wrap="none" anchor="ctr"/>
              <a:lstStyle/>
              <a:p>
                <a:endParaRPr lang="en-US"/>
              </a:p>
            </p:txBody>
          </p:sp>
        </p:grpSp>
      </p:grpSp>
      <p:grpSp>
        <p:nvGrpSpPr>
          <p:cNvPr id="69649" name="Group 17"/>
          <p:cNvGrpSpPr>
            <a:grpSpLocks/>
          </p:cNvGrpSpPr>
          <p:nvPr/>
        </p:nvGrpSpPr>
        <p:grpSpPr bwMode="auto">
          <a:xfrm>
            <a:off x="1876425" y="1682750"/>
            <a:ext cx="5311775" cy="688975"/>
            <a:chOff x="720" y="1392"/>
            <a:chExt cx="4058" cy="480"/>
          </a:xfrm>
        </p:grpSpPr>
        <p:sp>
          <p:nvSpPr>
            <p:cNvPr id="69650" name="AutoShape 18"/>
            <p:cNvSpPr>
              <a:spLocks noChangeArrowheads="1"/>
            </p:cNvSpPr>
            <p:nvPr/>
          </p:nvSpPr>
          <p:spPr bwMode="lt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endParaRPr lang="en-US"/>
            </a:p>
          </p:txBody>
        </p:sp>
        <p:grpSp>
          <p:nvGrpSpPr>
            <p:cNvPr id="69651" name="Group 19"/>
            <p:cNvGrpSpPr>
              <a:grpSpLocks/>
            </p:cNvGrpSpPr>
            <p:nvPr/>
          </p:nvGrpSpPr>
          <p:grpSpPr bwMode="auto">
            <a:xfrm>
              <a:off x="730" y="1407"/>
              <a:ext cx="4043" cy="444"/>
              <a:chOff x="744" y="1407"/>
              <a:chExt cx="3988" cy="444"/>
            </a:xfrm>
          </p:grpSpPr>
          <p:sp>
            <p:nvSpPr>
              <p:cNvPr id="69652" name="AutoShape 20"/>
              <p:cNvSpPr>
                <a:spLocks noChangeArrowheads="1"/>
              </p:cNvSpPr>
              <p:nvPr/>
            </p:nvSpPr>
            <p:spPr bwMode="lt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headEnd/>
                <a:tailEnd/>
              </a:ln>
              <a:effectLst/>
            </p:spPr>
            <p:txBody>
              <a:bodyPr wrap="none" anchor="ctr"/>
              <a:lstStyle/>
              <a:p>
                <a:endParaRPr lang="en-US"/>
              </a:p>
            </p:txBody>
          </p:sp>
          <p:sp>
            <p:nvSpPr>
              <p:cNvPr id="69653" name="AutoShape 21"/>
              <p:cNvSpPr>
                <a:spLocks noChangeArrowheads="1"/>
              </p:cNvSpPr>
              <p:nvPr/>
            </p:nvSpPr>
            <p:spPr bwMode="lt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headEnd/>
                <a:tailEnd/>
              </a:ln>
              <a:effectLst/>
            </p:spPr>
            <p:txBody>
              <a:bodyPr wrap="none" anchor="ctr"/>
              <a:lstStyle/>
              <a:p>
                <a:endParaRPr lang="en-US"/>
              </a:p>
            </p:txBody>
          </p:sp>
        </p:grpSp>
      </p:grpSp>
      <p:sp>
        <p:nvSpPr>
          <p:cNvPr id="69654" name="Text Box 22"/>
          <p:cNvSpPr txBox="1">
            <a:spLocks noChangeArrowheads="1"/>
          </p:cNvSpPr>
          <p:nvPr/>
        </p:nvSpPr>
        <p:spPr bwMode="black">
          <a:xfrm>
            <a:off x="2343150" y="1797050"/>
            <a:ext cx="4495800" cy="461665"/>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dirty="0" err="1" smtClean="0">
                <a:solidFill>
                  <a:srgbClr val="FFFFFF"/>
                </a:solidFill>
              </a:rPr>
              <a:t>Khái</a:t>
            </a:r>
            <a:r>
              <a:rPr lang="en-US" sz="2400" b="1" dirty="0" smtClean="0">
                <a:solidFill>
                  <a:srgbClr val="FFFFFF"/>
                </a:solidFill>
              </a:rPr>
              <a:t> </a:t>
            </a:r>
            <a:r>
              <a:rPr lang="en-US" sz="2400" b="1" dirty="0" err="1" smtClean="0">
                <a:solidFill>
                  <a:srgbClr val="FFFFFF"/>
                </a:solidFill>
              </a:rPr>
              <a:t>niệm</a:t>
            </a:r>
            <a:r>
              <a:rPr lang="en-US" sz="2400" b="1" dirty="0" smtClean="0">
                <a:solidFill>
                  <a:srgbClr val="FFFFFF"/>
                </a:solidFill>
              </a:rPr>
              <a:t> </a:t>
            </a:r>
            <a:r>
              <a:rPr lang="en-US" sz="2400" b="1" dirty="0" err="1" smtClean="0">
                <a:solidFill>
                  <a:srgbClr val="FFFFFF"/>
                </a:solidFill>
              </a:rPr>
              <a:t>về</a:t>
            </a:r>
            <a:r>
              <a:rPr lang="en-US" sz="2400" b="1" dirty="0" smtClean="0">
                <a:solidFill>
                  <a:srgbClr val="FFFFFF"/>
                </a:solidFill>
              </a:rPr>
              <a:t> </a:t>
            </a:r>
            <a:r>
              <a:rPr lang="en-US" sz="2400" b="1" dirty="0" err="1" smtClean="0">
                <a:solidFill>
                  <a:srgbClr val="FFFFFF"/>
                </a:solidFill>
              </a:rPr>
              <a:t>chuỗi</a:t>
            </a:r>
            <a:endParaRPr lang="en-US" sz="2400" b="1" dirty="0">
              <a:solidFill>
                <a:srgbClr val="FFFFFF"/>
              </a:solidFill>
            </a:endParaRPr>
          </a:p>
        </p:txBody>
      </p:sp>
      <p:sp>
        <p:nvSpPr>
          <p:cNvPr id="69655" name="Text Box 23"/>
          <p:cNvSpPr txBox="1">
            <a:spLocks noChangeArrowheads="1"/>
          </p:cNvSpPr>
          <p:nvPr/>
        </p:nvSpPr>
        <p:spPr bwMode="black">
          <a:xfrm>
            <a:off x="2354263" y="2654300"/>
            <a:ext cx="4495800" cy="457200"/>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dirty="0" err="1" smtClean="0">
                <a:solidFill>
                  <a:srgbClr val="FFFFFF"/>
                </a:solidFill>
              </a:rPr>
              <a:t>Khai</a:t>
            </a:r>
            <a:r>
              <a:rPr lang="en-US" sz="2400" b="1" dirty="0" smtClean="0">
                <a:solidFill>
                  <a:srgbClr val="FFFFFF"/>
                </a:solidFill>
              </a:rPr>
              <a:t> </a:t>
            </a:r>
            <a:r>
              <a:rPr lang="en-US" sz="2400" b="1" dirty="0" err="1" smtClean="0">
                <a:solidFill>
                  <a:srgbClr val="FFFFFF"/>
                </a:solidFill>
              </a:rPr>
              <a:t>báo</a:t>
            </a:r>
            <a:r>
              <a:rPr lang="en-US" sz="2400" b="1" dirty="0" smtClean="0">
                <a:solidFill>
                  <a:srgbClr val="FFFFFF"/>
                </a:solidFill>
              </a:rPr>
              <a:t> </a:t>
            </a:r>
            <a:r>
              <a:rPr lang="en-US" sz="2400" b="1" dirty="0" err="1" smtClean="0">
                <a:solidFill>
                  <a:srgbClr val="FFFFFF"/>
                </a:solidFill>
              </a:rPr>
              <a:t>chuỗi</a:t>
            </a:r>
            <a:endParaRPr lang="en-US" sz="2400" b="1" dirty="0">
              <a:solidFill>
                <a:srgbClr val="FFFFFF"/>
              </a:solidFill>
            </a:endParaRPr>
          </a:p>
        </p:txBody>
      </p:sp>
      <p:sp>
        <p:nvSpPr>
          <p:cNvPr id="69656" name="Text Box 24"/>
          <p:cNvSpPr txBox="1">
            <a:spLocks noChangeArrowheads="1"/>
          </p:cNvSpPr>
          <p:nvPr/>
        </p:nvSpPr>
        <p:spPr bwMode="black">
          <a:xfrm>
            <a:off x="2438400" y="4275138"/>
            <a:ext cx="4495800" cy="457200"/>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dirty="0" err="1" smtClean="0">
                <a:solidFill>
                  <a:srgbClr val="FFFFFF"/>
                </a:solidFill>
              </a:rPr>
              <a:t>Xuất</a:t>
            </a:r>
            <a:r>
              <a:rPr lang="en-US" sz="2400" b="1" dirty="0" smtClean="0">
                <a:solidFill>
                  <a:srgbClr val="FFFFFF"/>
                </a:solidFill>
              </a:rPr>
              <a:t> </a:t>
            </a:r>
            <a:r>
              <a:rPr lang="en-US" sz="2400" b="1" dirty="0" err="1" smtClean="0">
                <a:solidFill>
                  <a:srgbClr val="FFFFFF"/>
                </a:solidFill>
              </a:rPr>
              <a:t>chuỗi</a:t>
            </a:r>
            <a:endParaRPr lang="en-US" sz="2400" b="1" dirty="0">
              <a:solidFill>
                <a:srgbClr val="FFFFFF"/>
              </a:solidFill>
            </a:endParaRPr>
          </a:p>
        </p:txBody>
      </p:sp>
      <p:pic>
        <p:nvPicPr>
          <p:cNvPr id="69660" name="Picture 28" descr="1"/>
          <p:cNvPicPr>
            <a:picLocks noChangeAspect="1" noChangeArrowheads="1"/>
          </p:cNvPicPr>
          <p:nvPr/>
        </p:nvPicPr>
        <p:blipFill>
          <a:blip r:embed="rId2">
            <a:lum bright="-6000" contrast="24000"/>
          </a:blip>
          <a:srcRect l="42606" t="64474" r="19473"/>
          <a:stretch>
            <a:fillRect/>
          </a:stretch>
        </p:blipFill>
        <p:spPr bwMode="auto">
          <a:xfrm>
            <a:off x="1692275" y="4148138"/>
            <a:ext cx="792163" cy="949325"/>
          </a:xfrm>
          <a:prstGeom prst="rect">
            <a:avLst/>
          </a:prstGeom>
          <a:noFill/>
        </p:spPr>
      </p:pic>
      <p:pic>
        <p:nvPicPr>
          <p:cNvPr id="69661" name="Picture 29" descr="1"/>
          <p:cNvPicPr>
            <a:picLocks noChangeAspect="1" noChangeArrowheads="1"/>
          </p:cNvPicPr>
          <p:nvPr/>
        </p:nvPicPr>
        <p:blipFill>
          <a:blip r:embed="rId2">
            <a:lum bright="-6000" contrast="24000"/>
          </a:blip>
          <a:srcRect l="42606" t="64474" r="19473"/>
          <a:stretch>
            <a:fillRect/>
          </a:stretch>
        </p:blipFill>
        <p:spPr bwMode="auto">
          <a:xfrm>
            <a:off x="1692275" y="2535238"/>
            <a:ext cx="792163" cy="949325"/>
          </a:xfrm>
          <a:prstGeom prst="rect">
            <a:avLst/>
          </a:prstGeom>
          <a:noFill/>
        </p:spPr>
      </p:pic>
      <p:pic>
        <p:nvPicPr>
          <p:cNvPr id="69662" name="Picture 30" descr="1"/>
          <p:cNvPicPr>
            <a:picLocks noChangeAspect="1" noChangeArrowheads="1"/>
          </p:cNvPicPr>
          <p:nvPr/>
        </p:nvPicPr>
        <p:blipFill>
          <a:blip r:embed="rId2">
            <a:lum bright="-6000" contrast="24000"/>
          </a:blip>
          <a:srcRect l="42606" t="64474" r="19473"/>
          <a:stretch>
            <a:fillRect/>
          </a:stretch>
        </p:blipFill>
        <p:spPr bwMode="auto">
          <a:xfrm>
            <a:off x="1681163" y="1677988"/>
            <a:ext cx="792162" cy="949325"/>
          </a:xfrm>
          <a:prstGeom prst="rect">
            <a:avLst/>
          </a:prstGeom>
          <a:noFill/>
        </p:spPr>
      </p:pic>
      <p:sp>
        <p:nvSpPr>
          <p:cNvPr id="69664" name="Text Box 32"/>
          <p:cNvSpPr txBox="1">
            <a:spLocks noChangeArrowheads="1"/>
          </p:cNvSpPr>
          <p:nvPr/>
        </p:nvSpPr>
        <p:spPr bwMode="gray">
          <a:xfrm>
            <a:off x="2001838" y="1774825"/>
            <a:ext cx="381000" cy="457200"/>
          </a:xfrm>
          <a:prstGeom prst="rect">
            <a:avLst/>
          </a:prstGeom>
          <a:noFill/>
          <a:ln w="9525">
            <a:noFill/>
            <a:miter lim="800000"/>
            <a:headEnd/>
            <a:tailEnd/>
          </a:ln>
          <a:effectLst/>
        </p:spPr>
        <p:txBody>
          <a:bodyPr>
            <a:spAutoFit/>
          </a:bodyPr>
          <a:lstStyle/>
          <a:p>
            <a:pPr algn="ctr">
              <a:spcBef>
                <a:spcPct val="50000"/>
              </a:spcBef>
            </a:pPr>
            <a:r>
              <a:rPr lang="en-US" sz="2400" b="1"/>
              <a:t>1</a:t>
            </a:r>
          </a:p>
        </p:txBody>
      </p:sp>
      <p:sp>
        <p:nvSpPr>
          <p:cNvPr id="69665" name="Text Box 33"/>
          <p:cNvSpPr txBox="1">
            <a:spLocks noChangeArrowheads="1"/>
          </p:cNvSpPr>
          <p:nvPr/>
        </p:nvSpPr>
        <p:spPr bwMode="gray">
          <a:xfrm>
            <a:off x="2014538" y="2633663"/>
            <a:ext cx="381000" cy="457200"/>
          </a:xfrm>
          <a:prstGeom prst="rect">
            <a:avLst/>
          </a:prstGeom>
          <a:noFill/>
          <a:ln w="9525">
            <a:noFill/>
            <a:miter lim="800000"/>
            <a:headEnd/>
            <a:tailEnd/>
          </a:ln>
          <a:effectLst/>
        </p:spPr>
        <p:txBody>
          <a:bodyPr>
            <a:spAutoFit/>
          </a:bodyPr>
          <a:lstStyle/>
          <a:p>
            <a:pPr algn="ctr">
              <a:spcBef>
                <a:spcPct val="50000"/>
              </a:spcBef>
            </a:pPr>
            <a:r>
              <a:rPr lang="en-US" sz="2400" b="1"/>
              <a:t>2</a:t>
            </a:r>
          </a:p>
        </p:txBody>
      </p:sp>
      <p:sp>
        <p:nvSpPr>
          <p:cNvPr id="69666" name="Text Box 34"/>
          <p:cNvSpPr txBox="1">
            <a:spLocks noChangeArrowheads="1"/>
          </p:cNvSpPr>
          <p:nvPr/>
        </p:nvSpPr>
        <p:spPr bwMode="gray">
          <a:xfrm>
            <a:off x="2014538" y="4283075"/>
            <a:ext cx="381000" cy="457200"/>
          </a:xfrm>
          <a:prstGeom prst="rect">
            <a:avLst/>
          </a:prstGeom>
          <a:noFill/>
          <a:ln w="9525">
            <a:noFill/>
            <a:miter lim="800000"/>
            <a:headEnd/>
            <a:tailEnd/>
          </a:ln>
          <a:effectLst/>
        </p:spPr>
        <p:txBody>
          <a:bodyPr>
            <a:spAutoFit/>
          </a:bodyPr>
          <a:lstStyle/>
          <a:p>
            <a:pPr algn="ctr">
              <a:spcBef>
                <a:spcPct val="50000"/>
              </a:spcBef>
            </a:pPr>
            <a:r>
              <a:rPr lang="en-US" sz="2400" b="1" dirty="0" smtClean="0"/>
              <a:t>4</a:t>
            </a:r>
            <a:endParaRPr lang="en-US" sz="2400" b="1" dirty="0"/>
          </a:p>
        </p:txBody>
      </p:sp>
      <p:sp>
        <p:nvSpPr>
          <p:cNvPr id="69667" name="Rectangle 35"/>
          <p:cNvSpPr>
            <a:spLocks noGrp="1" noChangeArrowheads="1"/>
          </p:cNvSpPr>
          <p:nvPr>
            <p:ph type="title"/>
          </p:nvPr>
        </p:nvSpPr>
        <p:spPr/>
        <p:txBody>
          <a:bodyPr/>
          <a:lstStyle/>
          <a:p>
            <a:r>
              <a:rPr lang="en-US" dirty="0" err="1" smtClean="0"/>
              <a:t>Nội</a:t>
            </a:r>
            <a:r>
              <a:rPr lang="en-US" dirty="0" smtClean="0"/>
              <a:t> dung</a:t>
            </a:r>
            <a:endParaRPr lang="en-US" dirty="0"/>
          </a:p>
        </p:txBody>
      </p:sp>
      <p:grpSp>
        <p:nvGrpSpPr>
          <p:cNvPr id="52" name="Group 12"/>
          <p:cNvGrpSpPr>
            <a:grpSpLocks/>
          </p:cNvGrpSpPr>
          <p:nvPr/>
        </p:nvGrpSpPr>
        <p:grpSpPr bwMode="auto">
          <a:xfrm>
            <a:off x="1876425" y="3389313"/>
            <a:ext cx="5311775" cy="688975"/>
            <a:chOff x="720" y="1392"/>
            <a:chExt cx="4058" cy="480"/>
          </a:xfrm>
        </p:grpSpPr>
        <p:sp>
          <p:nvSpPr>
            <p:cNvPr id="53" name="AutoShape 13"/>
            <p:cNvSpPr>
              <a:spLocks noChangeArrowheads="1"/>
            </p:cNvSpPr>
            <p:nvPr/>
          </p:nvSpPr>
          <p:spPr bwMode="lt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w="9525">
              <a:noFill/>
              <a:round/>
              <a:headEnd/>
              <a:tailEnd/>
            </a:ln>
            <a:effectLst/>
          </p:spPr>
          <p:txBody>
            <a:bodyPr wrap="none" anchor="ctr"/>
            <a:lstStyle/>
            <a:p>
              <a:endParaRPr lang="en-US"/>
            </a:p>
          </p:txBody>
        </p:sp>
        <p:grpSp>
          <p:nvGrpSpPr>
            <p:cNvPr id="54" name="Group 14"/>
            <p:cNvGrpSpPr>
              <a:grpSpLocks/>
            </p:cNvGrpSpPr>
            <p:nvPr/>
          </p:nvGrpSpPr>
          <p:grpSpPr bwMode="auto">
            <a:xfrm>
              <a:off x="730" y="1407"/>
              <a:ext cx="4043" cy="444"/>
              <a:chOff x="744" y="1407"/>
              <a:chExt cx="3988" cy="444"/>
            </a:xfrm>
          </p:grpSpPr>
          <p:sp>
            <p:nvSpPr>
              <p:cNvPr id="55" name="AutoShape 15"/>
              <p:cNvSpPr>
                <a:spLocks noChangeArrowheads="1"/>
              </p:cNvSpPr>
              <p:nvPr/>
            </p:nvSpPr>
            <p:spPr bwMode="lt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w="9525">
                <a:noFill/>
                <a:round/>
                <a:headEnd/>
                <a:tailEnd/>
              </a:ln>
              <a:effectLst/>
            </p:spPr>
            <p:txBody>
              <a:bodyPr wrap="none" anchor="ctr"/>
              <a:lstStyle/>
              <a:p>
                <a:endParaRPr lang="en-US"/>
              </a:p>
            </p:txBody>
          </p:sp>
          <p:sp>
            <p:nvSpPr>
              <p:cNvPr id="56" name="AutoShape 16"/>
              <p:cNvSpPr>
                <a:spLocks noChangeArrowheads="1"/>
              </p:cNvSpPr>
              <p:nvPr/>
            </p:nvSpPr>
            <p:spPr bwMode="lt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w="9525">
                <a:noFill/>
                <a:round/>
                <a:headEnd/>
                <a:tailEnd/>
              </a:ln>
              <a:effectLst/>
            </p:spPr>
            <p:txBody>
              <a:bodyPr wrap="none" anchor="ctr"/>
              <a:lstStyle/>
              <a:p>
                <a:endParaRPr lang="en-US"/>
              </a:p>
            </p:txBody>
          </p:sp>
        </p:grpSp>
      </p:grpSp>
      <p:sp>
        <p:nvSpPr>
          <p:cNvPr id="57" name="Text Box 25"/>
          <p:cNvSpPr txBox="1">
            <a:spLocks noChangeArrowheads="1"/>
          </p:cNvSpPr>
          <p:nvPr/>
        </p:nvSpPr>
        <p:spPr bwMode="black">
          <a:xfrm>
            <a:off x="2354263" y="3481388"/>
            <a:ext cx="4495800" cy="457200"/>
          </a:xfrm>
          <a:prstGeom prst="rect">
            <a:avLst/>
          </a:prstGeom>
          <a:noFill/>
          <a:ln w="9525">
            <a:noFill/>
            <a:miter lim="800000"/>
            <a:headEnd/>
            <a:tailEnd/>
          </a:ln>
          <a:effectLst/>
        </p:spPr>
        <p:txBody>
          <a:bodyPr>
            <a:spAutoFit/>
          </a:bodyPr>
          <a:lstStyle/>
          <a:p>
            <a:pPr marL="457200" indent="-457200" algn="ctr">
              <a:spcBef>
                <a:spcPct val="50000"/>
              </a:spcBef>
              <a:buClr>
                <a:schemeClr val="tx1"/>
              </a:buClr>
            </a:pPr>
            <a:r>
              <a:rPr lang="en-US" sz="2400" b="1" dirty="0" err="1" smtClean="0">
                <a:solidFill>
                  <a:srgbClr val="FFFFFF"/>
                </a:solidFill>
              </a:rPr>
              <a:t>Nhập</a:t>
            </a:r>
            <a:r>
              <a:rPr lang="en-US" sz="2400" b="1" dirty="0" smtClean="0">
                <a:solidFill>
                  <a:srgbClr val="FFFFFF"/>
                </a:solidFill>
              </a:rPr>
              <a:t> </a:t>
            </a:r>
            <a:r>
              <a:rPr lang="en-US" sz="2400" b="1" dirty="0" err="1" smtClean="0">
                <a:solidFill>
                  <a:srgbClr val="FFFFFF"/>
                </a:solidFill>
              </a:rPr>
              <a:t>chuỗi</a:t>
            </a:r>
            <a:endParaRPr lang="en-US" sz="2400" b="1" dirty="0">
              <a:solidFill>
                <a:srgbClr val="FFFFFF"/>
              </a:solidFill>
            </a:endParaRPr>
          </a:p>
        </p:txBody>
      </p:sp>
      <p:pic>
        <p:nvPicPr>
          <p:cNvPr id="58" name="Picture 27" descr="1"/>
          <p:cNvPicPr>
            <a:picLocks noChangeAspect="1" noChangeArrowheads="1"/>
          </p:cNvPicPr>
          <p:nvPr/>
        </p:nvPicPr>
        <p:blipFill>
          <a:blip r:embed="rId2">
            <a:lum bright="-6000" contrast="24000"/>
          </a:blip>
          <a:srcRect l="42606" t="64474" r="19473"/>
          <a:stretch>
            <a:fillRect/>
          </a:stretch>
        </p:blipFill>
        <p:spPr bwMode="auto">
          <a:xfrm>
            <a:off x="1676400" y="3352800"/>
            <a:ext cx="792163" cy="949325"/>
          </a:xfrm>
          <a:prstGeom prst="rect">
            <a:avLst/>
          </a:prstGeom>
          <a:noFill/>
        </p:spPr>
      </p:pic>
      <p:sp>
        <p:nvSpPr>
          <p:cNvPr id="59" name="Text Box 31"/>
          <p:cNvSpPr txBox="1">
            <a:spLocks noChangeArrowheads="1"/>
          </p:cNvSpPr>
          <p:nvPr/>
        </p:nvSpPr>
        <p:spPr bwMode="gray">
          <a:xfrm>
            <a:off x="2022475" y="3489325"/>
            <a:ext cx="381000" cy="457200"/>
          </a:xfrm>
          <a:prstGeom prst="rect">
            <a:avLst/>
          </a:prstGeom>
          <a:noFill/>
          <a:ln w="9525">
            <a:noFill/>
            <a:miter lim="800000"/>
            <a:headEnd/>
            <a:tailEnd/>
          </a:ln>
          <a:effectLst/>
        </p:spPr>
        <p:txBody>
          <a:bodyPr>
            <a:spAutoFit/>
          </a:bodyPr>
          <a:lstStyle/>
          <a:p>
            <a:pPr algn="ctr">
              <a:spcBef>
                <a:spcPct val="50000"/>
              </a:spcBef>
            </a:pPr>
            <a:r>
              <a:rPr lang="en-US" sz="2400" b="1" dirty="0" smtClean="0"/>
              <a:t>3</a:t>
            </a:r>
            <a:endParaRPr lang="en-US" sz="2400"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chuỗi</a:t>
            </a:r>
            <a:r>
              <a:rPr lang="en-US" dirty="0" smtClean="0"/>
              <a:t> (string)</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vi-VN" dirty="0"/>
              <a:t>Chuỗi </a:t>
            </a:r>
            <a:r>
              <a:rPr lang="en-US" dirty="0" err="1" smtClean="0"/>
              <a:t>trong</a:t>
            </a:r>
            <a:r>
              <a:rPr lang="en-US" dirty="0" smtClean="0"/>
              <a:t> C/C++ </a:t>
            </a:r>
            <a:r>
              <a:rPr lang="vi-VN" dirty="0" smtClean="0"/>
              <a:t>là </a:t>
            </a:r>
            <a:r>
              <a:rPr lang="vi-VN" dirty="0"/>
              <a:t>một mảng các ký </a:t>
            </a:r>
            <a:r>
              <a:rPr lang="vi-VN" dirty="0" smtClean="0"/>
              <a:t>tự</a:t>
            </a:r>
            <a:r>
              <a:rPr lang="en-US" dirty="0" smtClean="0"/>
              <a:t> </a:t>
            </a:r>
            <a:r>
              <a:rPr lang="en-US" dirty="0" err="1" smtClean="0"/>
              <a:t>và</a:t>
            </a:r>
            <a:r>
              <a:rPr lang="vi-VN" dirty="0" smtClean="0"/>
              <a:t> </a:t>
            </a:r>
            <a:r>
              <a:rPr lang="vi-VN" dirty="0"/>
              <a:t>kết thúc bằng ký tự NULL (‘\0’).</a:t>
            </a:r>
          </a:p>
          <a:p>
            <a:pPr algn="just"/>
            <a:r>
              <a:rPr lang="vi-VN" dirty="0"/>
              <a:t>Ký tự ‘\0’ NULL tự động được thêm vào trong chuỗi.</a:t>
            </a:r>
          </a:p>
          <a:p>
            <a:pPr algn="just"/>
            <a:r>
              <a:rPr lang="vi-VN" dirty="0"/>
              <a:t>Mỗi ký tự trong chuỗi được lưu trữ theo định dạng bảng mã </a:t>
            </a:r>
            <a:r>
              <a:rPr lang="vi-VN" dirty="0" smtClean="0"/>
              <a:t>ASCII</a:t>
            </a:r>
            <a:endParaRPr lang="en-US" dirty="0" smtClean="0"/>
          </a:p>
          <a:p>
            <a:pPr algn="just"/>
            <a:r>
              <a:rPr lang="en-US" dirty="0" err="1" smtClean="0"/>
              <a:t>Ví</a:t>
            </a:r>
            <a:r>
              <a:rPr lang="en-US" dirty="0" smtClean="0"/>
              <a:t> </a:t>
            </a:r>
            <a:r>
              <a:rPr lang="en-US" dirty="0" err="1" smtClean="0"/>
              <a:t>dụ</a:t>
            </a:r>
            <a:r>
              <a:rPr lang="en-US" dirty="0" smtClean="0"/>
              <a:t>:</a:t>
            </a:r>
          </a:p>
          <a:p>
            <a:pPr algn="just"/>
            <a:endParaRPr lang="vi-VN" dirty="0"/>
          </a:p>
        </p:txBody>
      </p:sp>
      <p:sp>
        <p:nvSpPr>
          <p:cNvPr id="4" name="Rectangle 4"/>
          <p:cNvSpPr>
            <a:spLocks noChangeArrowheads="1"/>
          </p:cNvSpPr>
          <p:nvPr/>
        </p:nvSpPr>
        <p:spPr bwMode="auto">
          <a:xfrm>
            <a:off x="1524000" y="3657600"/>
            <a:ext cx="12192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‘H’</a:t>
            </a:r>
          </a:p>
        </p:txBody>
      </p:sp>
      <p:sp>
        <p:nvSpPr>
          <p:cNvPr id="5" name="Rectangle 5"/>
          <p:cNvSpPr>
            <a:spLocks noChangeArrowheads="1"/>
          </p:cNvSpPr>
          <p:nvPr/>
        </p:nvSpPr>
        <p:spPr bwMode="auto">
          <a:xfrm>
            <a:off x="2743200" y="3657600"/>
            <a:ext cx="12192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‘e’</a:t>
            </a:r>
          </a:p>
        </p:txBody>
      </p:sp>
      <p:sp>
        <p:nvSpPr>
          <p:cNvPr id="6" name="Rectangle 6"/>
          <p:cNvSpPr>
            <a:spLocks noChangeArrowheads="1"/>
          </p:cNvSpPr>
          <p:nvPr/>
        </p:nvSpPr>
        <p:spPr bwMode="auto">
          <a:xfrm>
            <a:off x="3962400" y="3657600"/>
            <a:ext cx="12192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‘l’</a:t>
            </a:r>
          </a:p>
        </p:txBody>
      </p:sp>
      <p:sp>
        <p:nvSpPr>
          <p:cNvPr id="7" name="Rectangle 7"/>
          <p:cNvSpPr>
            <a:spLocks noChangeArrowheads="1"/>
          </p:cNvSpPr>
          <p:nvPr/>
        </p:nvSpPr>
        <p:spPr bwMode="auto">
          <a:xfrm>
            <a:off x="5181600" y="3657600"/>
            <a:ext cx="12192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‘l’</a:t>
            </a:r>
          </a:p>
        </p:txBody>
      </p:sp>
      <p:sp>
        <p:nvSpPr>
          <p:cNvPr id="8" name="Rectangle 8"/>
          <p:cNvSpPr>
            <a:spLocks noChangeArrowheads="1"/>
          </p:cNvSpPr>
          <p:nvPr/>
        </p:nvSpPr>
        <p:spPr bwMode="auto">
          <a:xfrm>
            <a:off x="6400800" y="3657600"/>
            <a:ext cx="12192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‘o’</a:t>
            </a:r>
          </a:p>
        </p:txBody>
      </p:sp>
      <p:sp>
        <p:nvSpPr>
          <p:cNvPr id="9" name="Rectangle 9"/>
          <p:cNvSpPr>
            <a:spLocks noChangeArrowheads="1"/>
          </p:cNvSpPr>
          <p:nvPr/>
        </p:nvSpPr>
        <p:spPr bwMode="auto">
          <a:xfrm>
            <a:off x="7620000" y="3657600"/>
            <a:ext cx="12192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NULL</a:t>
            </a:r>
          </a:p>
        </p:txBody>
      </p:sp>
      <p:sp>
        <p:nvSpPr>
          <p:cNvPr id="10" name="Rectangle 10"/>
          <p:cNvSpPr>
            <a:spLocks noChangeArrowheads="1"/>
          </p:cNvSpPr>
          <p:nvPr/>
        </p:nvSpPr>
        <p:spPr bwMode="auto">
          <a:xfrm>
            <a:off x="1524000" y="4191000"/>
            <a:ext cx="12192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01001000</a:t>
            </a:r>
          </a:p>
        </p:txBody>
      </p:sp>
      <p:sp>
        <p:nvSpPr>
          <p:cNvPr id="11" name="Rectangle 11"/>
          <p:cNvSpPr>
            <a:spLocks noChangeArrowheads="1"/>
          </p:cNvSpPr>
          <p:nvPr/>
        </p:nvSpPr>
        <p:spPr bwMode="auto">
          <a:xfrm>
            <a:off x="2743200" y="4191000"/>
            <a:ext cx="12192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01100101</a:t>
            </a:r>
          </a:p>
        </p:txBody>
      </p:sp>
      <p:sp>
        <p:nvSpPr>
          <p:cNvPr id="12" name="Rectangle 12"/>
          <p:cNvSpPr>
            <a:spLocks noChangeArrowheads="1"/>
          </p:cNvSpPr>
          <p:nvPr/>
        </p:nvSpPr>
        <p:spPr bwMode="auto">
          <a:xfrm>
            <a:off x="3962400" y="4191000"/>
            <a:ext cx="12192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01101100</a:t>
            </a:r>
          </a:p>
        </p:txBody>
      </p:sp>
      <p:sp>
        <p:nvSpPr>
          <p:cNvPr id="13" name="Rectangle 13"/>
          <p:cNvSpPr>
            <a:spLocks noChangeArrowheads="1"/>
          </p:cNvSpPr>
          <p:nvPr/>
        </p:nvSpPr>
        <p:spPr bwMode="auto">
          <a:xfrm>
            <a:off x="5181600" y="4191000"/>
            <a:ext cx="12192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01101100</a:t>
            </a:r>
          </a:p>
        </p:txBody>
      </p:sp>
      <p:sp>
        <p:nvSpPr>
          <p:cNvPr id="14" name="Rectangle 14"/>
          <p:cNvSpPr>
            <a:spLocks noChangeArrowheads="1"/>
          </p:cNvSpPr>
          <p:nvPr/>
        </p:nvSpPr>
        <p:spPr bwMode="auto">
          <a:xfrm>
            <a:off x="6400800" y="4191000"/>
            <a:ext cx="12192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01101111</a:t>
            </a:r>
          </a:p>
        </p:txBody>
      </p:sp>
      <p:sp>
        <p:nvSpPr>
          <p:cNvPr id="15" name="Rectangle 15"/>
          <p:cNvSpPr>
            <a:spLocks noChangeArrowheads="1"/>
          </p:cNvSpPr>
          <p:nvPr/>
        </p:nvSpPr>
        <p:spPr bwMode="auto">
          <a:xfrm>
            <a:off x="7620000" y="4191000"/>
            <a:ext cx="12192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00000000</a:t>
            </a:r>
          </a:p>
        </p:txBody>
      </p:sp>
      <p:sp>
        <p:nvSpPr>
          <p:cNvPr id="16" name="Rectangle 16"/>
          <p:cNvSpPr>
            <a:spLocks noChangeArrowheads="1"/>
          </p:cNvSpPr>
          <p:nvPr/>
        </p:nvSpPr>
        <p:spPr bwMode="auto">
          <a:xfrm>
            <a:off x="1524000" y="4724400"/>
            <a:ext cx="12192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72, 48h</a:t>
            </a:r>
          </a:p>
        </p:txBody>
      </p:sp>
      <p:sp>
        <p:nvSpPr>
          <p:cNvPr id="17" name="Rectangle 17"/>
          <p:cNvSpPr>
            <a:spLocks noChangeArrowheads="1"/>
          </p:cNvSpPr>
          <p:nvPr/>
        </p:nvSpPr>
        <p:spPr bwMode="auto">
          <a:xfrm>
            <a:off x="2743200" y="4724400"/>
            <a:ext cx="12192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101, 65h</a:t>
            </a:r>
          </a:p>
        </p:txBody>
      </p:sp>
      <p:sp>
        <p:nvSpPr>
          <p:cNvPr id="18" name="Rectangle 18"/>
          <p:cNvSpPr>
            <a:spLocks noChangeArrowheads="1"/>
          </p:cNvSpPr>
          <p:nvPr/>
        </p:nvSpPr>
        <p:spPr bwMode="auto">
          <a:xfrm>
            <a:off x="3962400" y="4724400"/>
            <a:ext cx="12192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108, 6Ch</a:t>
            </a:r>
          </a:p>
        </p:txBody>
      </p:sp>
      <p:sp>
        <p:nvSpPr>
          <p:cNvPr id="19" name="Rectangle 19"/>
          <p:cNvSpPr>
            <a:spLocks noChangeArrowheads="1"/>
          </p:cNvSpPr>
          <p:nvPr/>
        </p:nvSpPr>
        <p:spPr bwMode="auto">
          <a:xfrm>
            <a:off x="5181600" y="4724400"/>
            <a:ext cx="12192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108, 6Ch</a:t>
            </a:r>
          </a:p>
        </p:txBody>
      </p:sp>
      <p:sp>
        <p:nvSpPr>
          <p:cNvPr id="20" name="Rectangle 20"/>
          <p:cNvSpPr>
            <a:spLocks noChangeArrowheads="1"/>
          </p:cNvSpPr>
          <p:nvPr/>
        </p:nvSpPr>
        <p:spPr bwMode="auto">
          <a:xfrm>
            <a:off x="6400800" y="4724400"/>
            <a:ext cx="12192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111, 6Fh</a:t>
            </a:r>
          </a:p>
        </p:txBody>
      </p:sp>
      <p:sp>
        <p:nvSpPr>
          <p:cNvPr id="21" name="Rectangle 21"/>
          <p:cNvSpPr>
            <a:spLocks noChangeArrowheads="1"/>
          </p:cNvSpPr>
          <p:nvPr/>
        </p:nvSpPr>
        <p:spPr bwMode="auto">
          <a:xfrm>
            <a:off x="7620000" y="4724400"/>
            <a:ext cx="12192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00000000</a:t>
            </a:r>
          </a:p>
        </p:txBody>
      </p:sp>
      <p:cxnSp>
        <p:nvCxnSpPr>
          <p:cNvPr id="26" name="Straight Arrow Connector 25"/>
          <p:cNvCxnSpPr>
            <a:stCxn id="34" idx="0"/>
            <a:endCxn id="4" idx="1"/>
          </p:cNvCxnSpPr>
          <p:nvPr/>
        </p:nvCxnSpPr>
        <p:spPr>
          <a:xfrm flipV="1">
            <a:off x="934911" y="3886200"/>
            <a:ext cx="589089" cy="1676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1" name="Group 24"/>
          <p:cNvGrpSpPr>
            <a:grpSpLocks/>
          </p:cNvGrpSpPr>
          <p:nvPr/>
        </p:nvGrpSpPr>
        <p:grpSpPr bwMode="auto">
          <a:xfrm>
            <a:off x="304802" y="5597173"/>
            <a:ext cx="1288160" cy="374819"/>
            <a:chOff x="3618" y="3480"/>
            <a:chExt cx="1200" cy="275"/>
          </a:xfrm>
        </p:grpSpPr>
        <p:sp>
          <p:nvSpPr>
            <p:cNvPr id="32" name="Freeform 25"/>
            <p:cNvSpPr>
              <a:spLocks/>
            </p:cNvSpPr>
            <p:nvPr/>
          </p:nvSpPr>
          <p:spPr bwMode="ltGray">
            <a:xfrm>
              <a:off x="3682" y="3634"/>
              <a:ext cx="1063" cy="121"/>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000000"/>
            </a:solidFill>
            <a:ln w="0">
              <a:noFill/>
              <a:prstDash val="solid"/>
              <a:round/>
              <a:headEnd/>
              <a:tailEnd/>
            </a:ln>
          </p:spPr>
          <p:txBody>
            <a:bodyPr/>
            <a:lstStyle/>
            <a:p>
              <a:endParaRPr lang="en-US"/>
            </a:p>
          </p:txBody>
        </p:sp>
        <p:sp>
          <p:nvSpPr>
            <p:cNvPr id="33" name="Rectangle 26"/>
            <p:cNvSpPr>
              <a:spLocks noChangeArrowheads="1"/>
            </p:cNvSpPr>
            <p:nvPr/>
          </p:nvSpPr>
          <p:spPr bwMode="ltGray">
            <a:xfrm>
              <a:off x="3618" y="3480"/>
              <a:ext cx="1200" cy="240"/>
            </a:xfrm>
            <a:prstGeom prst="rect">
              <a:avLst/>
            </a:prstGeom>
            <a:solidFill>
              <a:schemeClr val="folHlink"/>
            </a:solidFill>
            <a:ln w="9525" algn="ctr">
              <a:noFill/>
              <a:miter lim="800000"/>
              <a:headEnd/>
              <a:tailEnd/>
            </a:ln>
            <a:effectLst/>
          </p:spPr>
          <p:txBody>
            <a:bodyPr wrap="none" anchor="ctr"/>
            <a:lstStyle/>
            <a:p>
              <a:endParaRPr lang="en-US"/>
            </a:p>
          </p:txBody>
        </p:sp>
      </p:grpSp>
      <p:sp>
        <p:nvSpPr>
          <p:cNvPr id="34" name="Text Box 27"/>
          <p:cNvSpPr txBox="1">
            <a:spLocks noChangeArrowheads="1"/>
          </p:cNvSpPr>
          <p:nvPr/>
        </p:nvSpPr>
        <p:spPr bwMode="black">
          <a:xfrm>
            <a:off x="345821" y="5562600"/>
            <a:ext cx="1178179" cy="369332"/>
          </a:xfrm>
          <a:prstGeom prst="rect">
            <a:avLst/>
          </a:prstGeom>
          <a:noFill/>
          <a:ln w="9525">
            <a:noFill/>
            <a:miter lim="800000"/>
            <a:headEnd/>
            <a:tailEnd/>
          </a:ln>
          <a:effectLst/>
        </p:spPr>
        <p:txBody>
          <a:bodyPr wrap="square">
            <a:spAutoFit/>
          </a:bodyPr>
          <a:lstStyle/>
          <a:p>
            <a:pPr algn="ctr">
              <a:spcBef>
                <a:spcPct val="50000"/>
              </a:spcBef>
            </a:pPr>
            <a:r>
              <a:rPr lang="en-US" b="1" dirty="0" err="1" smtClean="0">
                <a:solidFill>
                  <a:srgbClr val="FFFFFF"/>
                </a:solidFill>
              </a:rPr>
              <a:t>Ký</a:t>
            </a:r>
            <a:r>
              <a:rPr lang="en-US" b="1" dirty="0" smtClean="0">
                <a:solidFill>
                  <a:srgbClr val="FFFFFF"/>
                </a:solidFill>
              </a:rPr>
              <a:t> </a:t>
            </a:r>
            <a:r>
              <a:rPr lang="en-US" b="1" dirty="0" err="1" smtClean="0">
                <a:solidFill>
                  <a:srgbClr val="FFFFFF"/>
                </a:solidFill>
              </a:rPr>
              <a:t>tự</a:t>
            </a:r>
            <a:endParaRPr lang="en-US" b="1" dirty="0">
              <a:solidFill>
                <a:srgbClr val="FFFFFF"/>
              </a:solidFill>
            </a:endParaRPr>
          </a:p>
        </p:txBody>
      </p:sp>
      <p:cxnSp>
        <p:nvCxnSpPr>
          <p:cNvPr id="38" name="Straight Arrow Connector 37"/>
          <p:cNvCxnSpPr>
            <a:stCxn id="42" idx="0"/>
          </p:cNvCxnSpPr>
          <p:nvPr/>
        </p:nvCxnSpPr>
        <p:spPr>
          <a:xfrm flipH="1" flipV="1">
            <a:off x="2438404" y="4495800"/>
            <a:ext cx="709236"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9" name="Group 24"/>
          <p:cNvGrpSpPr>
            <a:grpSpLocks/>
          </p:cNvGrpSpPr>
          <p:nvPr/>
        </p:nvGrpSpPr>
        <p:grpSpPr bwMode="auto">
          <a:xfrm>
            <a:off x="2209800" y="5597173"/>
            <a:ext cx="1828800" cy="374819"/>
            <a:chOff x="3618" y="3480"/>
            <a:chExt cx="1200" cy="275"/>
          </a:xfrm>
        </p:grpSpPr>
        <p:sp>
          <p:nvSpPr>
            <p:cNvPr id="40" name="Freeform 25"/>
            <p:cNvSpPr>
              <a:spLocks/>
            </p:cNvSpPr>
            <p:nvPr/>
          </p:nvSpPr>
          <p:spPr bwMode="ltGray">
            <a:xfrm>
              <a:off x="3682" y="3634"/>
              <a:ext cx="1063" cy="121"/>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000000"/>
            </a:solidFill>
            <a:ln w="0">
              <a:noFill/>
              <a:prstDash val="solid"/>
              <a:round/>
              <a:headEnd/>
              <a:tailEnd/>
            </a:ln>
          </p:spPr>
          <p:txBody>
            <a:bodyPr/>
            <a:lstStyle/>
            <a:p>
              <a:endParaRPr lang="en-US"/>
            </a:p>
          </p:txBody>
        </p:sp>
        <p:sp>
          <p:nvSpPr>
            <p:cNvPr id="41" name="Rectangle 26"/>
            <p:cNvSpPr>
              <a:spLocks noChangeArrowheads="1"/>
            </p:cNvSpPr>
            <p:nvPr/>
          </p:nvSpPr>
          <p:spPr bwMode="ltGray">
            <a:xfrm>
              <a:off x="3618" y="3480"/>
              <a:ext cx="1200" cy="240"/>
            </a:xfrm>
            <a:prstGeom prst="rect">
              <a:avLst/>
            </a:prstGeom>
            <a:solidFill>
              <a:schemeClr val="folHlink"/>
            </a:solidFill>
            <a:ln w="9525" algn="ctr">
              <a:noFill/>
              <a:miter lim="800000"/>
              <a:headEnd/>
              <a:tailEnd/>
            </a:ln>
            <a:effectLst/>
          </p:spPr>
          <p:txBody>
            <a:bodyPr wrap="none" anchor="ctr"/>
            <a:lstStyle/>
            <a:p>
              <a:endParaRPr lang="en-US"/>
            </a:p>
          </p:txBody>
        </p:sp>
      </p:grpSp>
      <p:sp>
        <p:nvSpPr>
          <p:cNvPr id="42" name="Text Box 27"/>
          <p:cNvSpPr txBox="1">
            <a:spLocks noChangeArrowheads="1"/>
          </p:cNvSpPr>
          <p:nvPr/>
        </p:nvSpPr>
        <p:spPr bwMode="black">
          <a:xfrm>
            <a:off x="2250819" y="5562600"/>
            <a:ext cx="1793641" cy="369332"/>
          </a:xfrm>
          <a:prstGeom prst="rect">
            <a:avLst/>
          </a:prstGeom>
          <a:noFill/>
          <a:ln w="9525">
            <a:noFill/>
            <a:miter lim="800000"/>
            <a:headEnd/>
            <a:tailEnd/>
          </a:ln>
          <a:effectLst/>
        </p:spPr>
        <p:txBody>
          <a:bodyPr wrap="square">
            <a:spAutoFit/>
          </a:bodyPr>
          <a:lstStyle/>
          <a:p>
            <a:pPr algn="ctr">
              <a:spcBef>
                <a:spcPct val="50000"/>
              </a:spcBef>
            </a:pPr>
            <a:r>
              <a:rPr lang="en-US" b="1" dirty="0" err="1" smtClean="0">
                <a:solidFill>
                  <a:srgbClr val="FFFFFF"/>
                </a:solidFill>
              </a:rPr>
              <a:t>Hệ</a:t>
            </a:r>
            <a:r>
              <a:rPr lang="en-US" b="1" dirty="0" smtClean="0">
                <a:solidFill>
                  <a:srgbClr val="FFFFFF"/>
                </a:solidFill>
              </a:rPr>
              <a:t> </a:t>
            </a:r>
            <a:r>
              <a:rPr lang="en-US" b="1" dirty="0" err="1" smtClean="0">
                <a:solidFill>
                  <a:srgbClr val="FFFFFF"/>
                </a:solidFill>
              </a:rPr>
              <a:t>nhị</a:t>
            </a:r>
            <a:r>
              <a:rPr lang="en-US" b="1" dirty="0" smtClean="0">
                <a:solidFill>
                  <a:srgbClr val="FFFFFF"/>
                </a:solidFill>
              </a:rPr>
              <a:t> </a:t>
            </a:r>
            <a:r>
              <a:rPr lang="en-US" b="1" dirty="0" err="1" smtClean="0">
                <a:solidFill>
                  <a:srgbClr val="FFFFFF"/>
                </a:solidFill>
              </a:rPr>
              <a:t>phân</a:t>
            </a:r>
            <a:endParaRPr lang="en-US" b="1" dirty="0">
              <a:solidFill>
                <a:srgbClr val="FFFFFF"/>
              </a:solidFill>
            </a:endParaRPr>
          </a:p>
        </p:txBody>
      </p:sp>
      <p:cxnSp>
        <p:nvCxnSpPr>
          <p:cNvPr id="49" name="Straight Arrow Connector 48"/>
          <p:cNvCxnSpPr>
            <a:stCxn id="53" idx="0"/>
          </p:cNvCxnSpPr>
          <p:nvPr/>
        </p:nvCxnSpPr>
        <p:spPr>
          <a:xfrm flipH="1" flipV="1">
            <a:off x="4284779" y="5041900"/>
            <a:ext cx="896821"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50" name="Group 24"/>
          <p:cNvGrpSpPr>
            <a:grpSpLocks/>
          </p:cNvGrpSpPr>
          <p:nvPr/>
        </p:nvGrpSpPr>
        <p:grpSpPr bwMode="auto">
          <a:xfrm>
            <a:off x="4243760" y="5609873"/>
            <a:ext cx="1828800" cy="374819"/>
            <a:chOff x="3618" y="3480"/>
            <a:chExt cx="1200" cy="275"/>
          </a:xfrm>
        </p:grpSpPr>
        <p:sp>
          <p:nvSpPr>
            <p:cNvPr id="51" name="Freeform 25"/>
            <p:cNvSpPr>
              <a:spLocks/>
            </p:cNvSpPr>
            <p:nvPr/>
          </p:nvSpPr>
          <p:spPr bwMode="ltGray">
            <a:xfrm>
              <a:off x="3682" y="3634"/>
              <a:ext cx="1063" cy="121"/>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000000"/>
            </a:solidFill>
            <a:ln w="0">
              <a:noFill/>
              <a:prstDash val="solid"/>
              <a:round/>
              <a:headEnd/>
              <a:tailEnd/>
            </a:ln>
          </p:spPr>
          <p:txBody>
            <a:bodyPr/>
            <a:lstStyle/>
            <a:p>
              <a:endParaRPr lang="en-US"/>
            </a:p>
          </p:txBody>
        </p:sp>
        <p:sp>
          <p:nvSpPr>
            <p:cNvPr id="52" name="Rectangle 26"/>
            <p:cNvSpPr>
              <a:spLocks noChangeArrowheads="1"/>
            </p:cNvSpPr>
            <p:nvPr/>
          </p:nvSpPr>
          <p:spPr bwMode="ltGray">
            <a:xfrm>
              <a:off x="3618" y="3480"/>
              <a:ext cx="1200" cy="240"/>
            </a:xfrm>
            <a:prstGeom prst="rect">
              <a:avLst/>
            </a:prstGeom>
            <a:solidFill>
              <a:schemeClr val="folHlink"/>
            </a:solidFill>
            <a:ln w="9525" algn="ctr">
              <a:noFill/>
              <a:miter lim="800000"/>
              <a:headEnd/>
              <a:tailEnd/>
            </a:ln>
            <a:effectLst/>
          </p:spPr>
          <p:txBody>
            <a:bodyPr wrap="none" anchor="ctr"/>
            <a:lstStyle/>
            <a:p>
              <a:endParaRPr lang="en-US"/>
            </a:p>
          </p:txBody>
        </p:sp>
      </p:grpSp>
      <p:sp>
        <p:nvSpPr>
          <p:cNvPr id="53" name="Text Box 27"/>
          <p:cNvSpPr txBox="1">
            <a:spLocks noChangeArrowheads="1"/>
          </p:cNvSpPr>
          <p:nvPr/>
        </p:nvSpPr>
        <p:spPr bwMode="black">
          <a:xfrm>
            <a:off x="4284779" y="5575300"/>
            <a:ext cx="1793641" cy="369332"/>
          </a:xfrm>
          <a:prstGeom prst="rect">
            <a:avLst/>
          </a:prstGeom>
          <a:noFill/>
          <a:ln w="9525">
            <a:noFill/>
            <a:miter lim="800000"/>
            <a:headEnd/>
            <a:tailEnd/>
          </a:ln>
          <a:effectLst/>
        </p:spPr>
        <p:txBody>
          <a:bodyPr wrap="square">
            <a:spAutoFit/>
          </a:bodyPr>
          <a:lstStyle/>
          <a:p>
            <a:pPr algn="ctr">
              <a:spcBef>
                <a:spcPct val="50000"/>
              </a:spcBef>
            </a:pPr>
            <a:r>
              <a:rPr lang="en-US" b="1" dirty="0" err="1" smtClean="0">
                <a:solidFill>
                  <a:srgbClr val="FFFFFF"/>
                </a:solidFill>
              </a:rPr>
              <a:t>Hệ</a:t>
            </a:r>
            <a:r>
              <a:rPr lang="en-US" b="1" dirty="0" smtClean="0">
                <a:solidFill>
                  <a:srgbClr val="FFFFFF"/>
                </a:solidFill>
              </a:rPr>
              <a:t> </a:t>
            </a:r>
            <a:r>
              <a:rPr lang="en-US" b="1" dirty="0" err="1" smtClean="0">
                <a:solidFill>
                  <a:srgbClr val="FFFFFF"/>
                </a:solidFill>
              </a:rPr>
              <a:t>thập</a:t>
            </a:r>
            <a:r>
              <a:rPr lang="en-US" b="1" dirty="0" smtClean="0">
                <a:solidFill>
                  <a:srgbClr val="FFFFFF"/>
                </a:solidFill>
              </a:rPr>
              <a:t> </a:t>
            </a:r>
            <a:r>
              <a:rPr lang="en-US" b="1" dirty="0" err="1" smtClean="0">
                <a:solidFill>
                  <a:srgbClr val="FFFFFF"/>
                </a:solidFill>
              </a:rPr>
              <a:t>phân</a:t>
            </a:r>
            <a:endParaRPr lang="en-US" b="1" dirty="0">
              <a:solidFill>
                <a:srgbClr val="FFFFFF"/>
              </a:solidFill>
            </a:endParaRPr>
          </a:p>
        </p:txBody>
      </p:sp>
      <p:cxnSp>
        <p:nvCxnSpPr>
          <p:cNvPr id="55" name="Straight Arrow Connector 54"/>
          <p:cNvCxnSpPr>
            <a:stCxn id="59" idx="0"/>
          </p:cNvCxnSpPr>
          <p:nvPr/>
        </p:nvCxnSpPr>
        <p:spPr>
          <a:xfrm flipH="1" flipV="1">
            <a:off x="6078422" y="5029200"/>
            <a:ext cx="1426152" cy="56780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56" name="Group 24"/>
          <p:cNvGrpSpPr>
            <a:grpSpLocks/>
          </p:cNvGrpSpPr>
          <p:nvPr/>
        </p:nvGrpSpPr>
        <p:grpSpPr bwMode="auto">
          <a:xfrm>
            <a:off x="6359780" y="5631579"/>
            <a:ext cx="2250819" cy="374819"/>
            <a:chOff x="3618" y="3480"/>
            <a:chExt cx="1200" cy="275"/>
          </a:xfrm>
        </p:grpSpPr>
        <p:sp>
          <p:nvSpPr>
            <p:cNvPr id="57" name="Freeform 25"/>
            <p:cNvSpPr>
              <a:spLocks/>
            </p:cNvSpPr>
            <p:nvPr/>
          </p:nvSpPr>
          <p:spPr bwMode="ltGray">
            <a:xfrm>
              <a:off x="3682" y="3634"/>
              <a:ext cx="1063" cy="121"/>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000000"/>
            </a:solidFill>
            <a:ln w="0">
              <a:noFill/>
              <a:prstDash val="solid"/>
              <a:round/>
              <a:headEnd/>
              <a:tailEnd/>
            </a:ln>
          </p:spPr>
          <p:txBody>
            <a:bodyPr/>
            <a:lstStyle/>
            <a:p>
              <a:endParaRPr lang="en-US"/>
            </a:p>
          </p:txBody>
        </p:sp>
        <p:sp>
          <p:nvSpPr>
            <p:cNvPr id="58" name="Rectangle 26"/>
            <p:cNvSpPr>
              <a:spLocks noChangeArrowheads="1"/>
            </p:cNvSpPr>
            <p:nvPr/>
          </p:nvSpPr>
          <p:spPr bwMode="ltGray">
            <a:xfrm>
              <a:off x="3618" y="3480"/>
              <a:ext cx="1200" cy="240"/>
            </a:xfrm>
            <a:prstGeom prst="rect">
              <a:avLst/>
            </a:prstGeom>
            <a:solidFill>
              <a:schemeClr val="folHlink"/>
            </a:solidFill>
            <a:ln w="9525" algn="ctr">
              <a:noFill/>
              <a:miter lim="800000"/>
              <a:headEnd/>
              <a:tailEnd/>
            </a:ln>
            <a:effectLst/>
          </p:spPr>
          <p:txBody>
            <a:bodyPr wrap="none" anchor="ctr"/>
            <a:lstStyle/>
            <a:p>
              <a:endParaRPr lang="en-US"/>
            </a:p>
          </p:txBody>
        </p:sp>
      </p:grpSp>
      <p:sp>
        <p:nvSpPr>
          <p:cNvPr id="59" name="Text Box 27"/>
          <p:cNvSpPr txBox="1">
            <a:spLocks noChangeArrowheads="1"/>
          </p:cNvSpPr>
          <p:nvPr/>
        </p:nvSpPr>
        <p:spPr bwMode="black">
          <a:xfrm>
            <a:off x="6400800" y="5597006"/>
            <a:ext cx="2207547" cy="369332"/>
          </a:xfrm>
          <a:prstGeom prst="rect">
            <a:avLst/>
          </a:prstGeom>
          <a:noFill/>
          <a:ln w="9525">
            <a:noFill/>
            <a:miter lim="800000"/>
            <a:headEnd/>
            <a:tailEnd/>
          </a:ln>
          <a:effectLst/>
        </p:spPr>
        <p:txBody>
          <a:bodyPr wrap="square">
            <a:spAutoFit/>
          </a:bodyPr>
          <a:lstStyle/>
          <a:p>
            <a:pPr algn="ctr">
              <a:spcBef>
                <a:spcPct val="50000"/>
              </a:spcBef>
            </a:pPr>
            <a:r>
              <a:rPr lang="en-US" b="1" dirty="0" err="1" smtClean="0">
                <a:solidFill>
                  <a:srgbClr val="FFFFFF"/>
                </a:solidFill>
              </a:rPr>
              <a:t>Hệ</a:t>
            </a:r>
            <a:r>
              <a:rPr lang="en-US" b="1" dirty="0" smtClean="0">
                <a:solidFill>
                  <a:srgbClr val="FFFFFF"/>
                </a:solidFill>
              </a:rPr>
              <a:t> </a:t>
            </a:r>
            <a:r>
              <a:rPr lang="en-US" b="1" dirty="0" err="1" smtClean="0">
                <a:solidFill>
                  <a:srgbClr val="FFFFFF"/>
                </a:solidFill>
              </a:rPr>
              <a:t>thập</a:t>
            </a:r>
            <a:r>
              <a:rPr lang="en-US" b="1" dirty="0" smtClean="0">
                <a:solidFill>
                  <a:srgbClr val="FFFFFF"/>
                </a:solidFill>
              </a:rPr>
              <a:t> </a:t>
            </a:r>
            <a:r>
              <a:rPr lang="en-US" b="1" dirty="0" err="1" smtClean="0">
                <a:solidFill>
                  <a:srgbClr val="FFFFFF"/>
                </a:solidFill>
              </a:rPr>
              <a:t>lục</a:t>
            </a:r>
            <a:r>
              <a:rPr lang="en-US" b="1" dirty="0" smtClean="0">
                <a:solidFill>
                  <a:srgbClr val="FFFFFF"/>
                </a:solidFill>
              </a:rPr>
              <a:t> </a:t>
            </a:r>
            <a:r>
              <a:rPr lang="en-US" b="1" dirty="0" err="1" smtClean="0">
                <a:solidFill>
                  <a:srgbClr val="FFFFFF"/>
                </a:solidFill>
              </a:rPr>
              <a:t>phân</a:t>
            </a:r>
            <a:endParaRPr lang="en-US" b="1" dirty="0">
              <a:solidFill>
                <a:srgbClr val="FFFFFF"/>
              </a:solidFill>
            </a:endParaRPr>
          </a:p>
        </p:txBody>
      </p:sp>
    </p:spTree>
    <p:extLst>
      <p:ext uri="{BB962C8B-B14F-4D97-AF65-F5344CB8AC3E}">
        <p14:creationId xmlns:p14="http://schemas.microsoft.com/office/powerpoint/2010/main" val="315300386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Khai</a:t>
            </a:r>
            <a:r>
              <a:rPr lang="en-US" dirty="0" smtClean="0"/>
              <a:t> </a:t>
            </a:r>
            <a:r>
              <a:rPr lang="en-US" dirty="0" err="1" smtClean="0"/>
              <a:t>báo</a:t>
            </a:r>
            <a:r>
              <a:rPr lang="en-US" dirty="0" smtClean="0"/>
              <a:t> </a:t>
            </a:r>
            <a:r>
              <a:rPr lang="en-US" dirty="0" err="1" smtClean="0"/>
              <a:t>chuỗi</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vi-VN" dirty="0"/>
              <a:t>Có 2 cách khai báo và khởi tạo Chuỗi</a:t>
            </a:r>
          </a:p>
          <a:p>
            <a:pPr lvl="1" algn="just"/>
            <a:r>
              <a:rPr lang="vi-VN" b="1" dirty="0"/>
              <a:t>Cách 1</a:t>
            </a:r>
            <a:r>
              <a:rPr lang="vi-VN" dirty="0"/>
              <a:t>: Dùng mảng một chiều</a:t>
            </a:r>
          </a:p>
          <a:p>
            <a:pPr algn="just"/>
            <a:endParaRPr lang="vi-VN" dirty="0"/>
          </a:p>
          <a:p>
            <a:pPr algn="just"/>
            <a:endParaRPr lang="vi-VN" dirty="0"/>
          </a:p>
          <a:p>
            <a:pPr lvl="1" algn="just"/>
            <a:r>
              <a:rPr lang="vi-VN" b="1" dirty="0"/>
              <a:t>Ví dụ: </a:t>
            </a:r>
            <a:r>
              <a:rPr lang="vi-VN" dirty="0"/>
              <a:t>	char </a:t>
            </a:r>
            <a:r>
              <a:rPr lang="vi-VN" dirty="0" smtClean="0"/>
              <a:t>str[</a:t>
            </a:r>
            <a:r>
              <a:rPr lang="en-US" dirty="0" smtClean="0"/>
              <a:t>25</a:t>
            </a:r>
            <a:r>
              <a:rPr lang="vi-VN" dirty="0" smtClean="0"/>
              <a:t>]; </a:t>
            </a:r>
            <a:endParaRPr lang="en-US" dirty="0" smtClean="0"/>
          </a:p>
          <a:p>
            <a:pPr lvl="1" algn="just"/>
            <a:r>
              <a:rPr lang="vi-VN" dirty="0"/>
              <a:t>Ý nghĩa khai báo một mảng kiểu ký tự tên là str có 25 phần tử </a:t>
            </a:r>
            <a:r>
              <a:rPr lang="vi-VN" dirty="0" smtClean="0"/>
              <a:t>(như </a:t>
            </a:r>
            <a:r>
              <a:rPr lang="vi-VN" dirty="0"/>
              <a:t>vậy tối đa ta có thể nhập 24 ký tự vì phần tử thứ 25 đã chứa ký tự kết thúc chuỗi ‘\0</a:t>
            </a:r>
            <a:r>
              <a:rPr lang="vi-VN" dirty="0" smtClean="0"/>
              <a:t>’</a:t>
            </a:r>
            <a:r>
              <a:rPr lang="en-US" dirty="0" smtClean="0"/>
              <a:t>)</a:t>
            </a:r>
            <a:r>
              <a:rPr lang="vi-VN" dirty="0" smtClean="0"/>
              <a:t>.</a:t>
            </a:r>
            <a:endParaRPr lang="en-US" dirty="0" smtClean="0"/>
          </a:p>
          <a:p>
            <a:pPr lvl="1" algn="just"/>
            <a:r>
              <a:rPr lang="vi-VN" i="1" dirty="0">
                <a:solidFill>
                  <a:srgbClr val="FF0000"/>
                </a:solidFill>
              </a:rPr>
              <a:t>Lưu ý:</a:t>
            </a:r>
            <a:r>
              <a:rPr lang="vi-VN" dirty="0"/>
              <a:t> Chuỗi ký tự được kết thúc bằng ký tự ‘\0’. Do đó khi khai báo độ dài của chuỗi luôn luôn khai báo dư 1 phần tử để chứa ký tự ‘\0’.</a:t>
            </a:r>
          </a:p>
          <a:p>
            <a:pPr lvl="1" algn="just"/>
            <a:endParaRPr lang="vi-VN" dirty="0" smtClean="0"/>
          </a:p>
          <a:p>
            <a:pPr lvl="1" algn="just"/>
            <a:endParaRPr lang="vi-VN" dirty="0" smtClean="0"/>
          </a:p>
          <a:p>
            <a:pPr algn="just"/>
            <a:endParaRPr lang="vi-VN" dirty="0"/>
          </a:p>
        </p:txBody>
      </p:sp>
      <p:sp>
        <p:nvSpPr>
          <p:cNvPr id="5" name="Text Box 4"/>
          <p:cNvSpPr txBox="1">
            <a:spLocks noChangeArrowheads="1"/>
          </p:cNvSpPr>
          <p:nvPr/>
        </p:nvSpPr>
        <p:spPr bwMode="auto">
          <a:xfrm>
            <a:off x="990600" y="1981200"/>
            <a:ext cx="7467600" cy="533400"/>
          </a:xfrm>
          <a:prstGeom prst="rect">
            <a:avLst/>
          </a:prstGeom>
          <a:solidFill>
            <a:schemeClr val="accent2">
              <a:lumMod val="20000"/>
              <a:lumOff val="80000"/>
            </a:schemeClr>
          </a:solidFill>
          <a:ln w="9525">
            <a:solidFill>
              <a:srgbClr val="000000"/>
            </a:solidFill>
            <a:miter lim="800000"/>
            <a:headEnd/>
            <a:tailEnd/>
          </a:ln>
          <a:effectLst>
            <a:outerShdw dist="35921" dir="2700000" algn="ctr" rotWithShape="0">
              <a:srgbClr val="808080"/>
            </a:outerShdw>
          </a:effectLst>
        </p:spPr>
        <p:txBody>
          <a:bodyPr wrap="none"/>
          <a:lstStyle/>
          <a:p>
            <a:pPr algn="ctr"/>
            <a:r>
              <a:rPr lang="en-US" sz="2800" b="1" dirty="0">
                <a:solidFill>
                  <a:srgbClr val="C00000"/>
                </a:solidFill>
                <a:latin typeface="+mj-lt"/>
                <a:cs typeface="Times New Roman" pitchFamily="18" charset="0"/>
              </a:rPr>
              <a:t>char </a:t>
            </a:r>
            <a:r>
              <a:rPr lang="en-US" sz="2800" b="1" dirty="0" smtClean="0">
                <a:solidFill>
                  <a:srgbClr val="C00000"/>
                </a:solidFill>
                <a:latin typeface="+mj-lt"/>
                <a:cs typeface="Times New Roman" pitchFamily="18" charset="0"/>
              </a:rPr>
              <a:t>&lt;</a:t>
            </a:r>
            <a:r>
              <a:rPr lang="en-US" sz="2800" b="1" dirty="0" err="1" smtClean="0">
                <a:solidFill>
                  <a:srgbClr val="C00000"/>
                </a:solidFill>
                <a:latin typeface="+mj-lt"/>
                <a:cs typeface="Times New Roman" pitchFamily="18" charset="0"/>
              </a:rPr>
              <a:t>Tên</a:t>
            </a:r>
            <a:r>
              <a:rPr lang="en-US" sz="2800" b="1" dirty="0" smtClean="0">
                <a:solidFill>
                  <a:srgbClr val="C00000"/>
                </a:solidFill>
                <a:latin typeface="+mj-lt"/>
                <a:cs typeface="Times New Roman" pitchFamily="18" charset="0"/>
              </a:rPr>
              <a:t> </a:t>
            </a:r>
            <a:r>
              <a:rPr lang="en-US" sz="2800" b="1" dirty="0" err="1" smtClean="0">
                <a:solidFill>
                  <a:srgbClr val="C00000"/>
                </a:solidFill>
                <a:latin typeface="+mj-lt"/>
                <a:cs typeface="Times New Roman" pitchFamily="18" charset="0"/>
              </a:rPr>
              <a:t>biến</a:t>
            </a:r>
            <a:r>
              <a:rPr lang="en-US" sz="2800" b="1" dirty="0">
                <a:solidFill>
                  <a:srgbClr val="C00000"/>
                </a:solidFill>
                <a:latin typeface="+mj-lt"/>
                <a:cs typeface="Times New Roman" pitchFamily="18" charset="0"/>
              </a:rPr>
              <a:t>&gt; [</a:t>
            </a:r>
            <a:r>
              <a:rPr lang="en-US" sz="2800" b="1" dirty="0" err="1">
                <a:solidFill>
                  <a:srgbClr val="C00000"/>
                </a:solidFill>
                <a:latin typeface="+mj-lt"/>
                <a:cs typeface="Times New Roman" pitchFamily="18" charset="0"/>
              </a:rPr>
              <a:t>Chiều</a:t>
            </a:r>
            <a:r>
              <a:rPr lang="en-US" sz="2800" b="1" dirty="0">
                <a:solidFill>
                  <a:srgbClr val="C00000"/>
                </a:solidFill>
                <a:latin typeface="+mj-lt"/>
                <a:cs typeface="Times New Roman" pitchFamily="18" charset="0"/>
              </a:rPr>
              <a:t> </a:t>
            </a:r>
            <a:r>
              <a:rPr lang="en-US" sz="2800" b="1" dirty="0" err="1">
                <a:solidFill>
                  <a:srgbClr val="C00000"/>
                </a:solidFill>
                <a:latin typeface="+mj-lt"/>
                <a:cs typeface="Times New Roman" pitchFamily="18" charset="0"/>
              </a:rPr>
              <a:t>dài</a:t>
            </a:r>
            <a:r>
              <a:rPr lang="en-US" sz="2800" b="1" dirty="0">
                <a:solidFill>
                  <a:srgbClr val="C00000"/>
                </a:solidFill>
                <a:latin typeface="+mj-lt"/>
                <a:cs typeface="Times New Roman" pitchFamily="18" charset="0"/>
              </a:rPr>
              <a:t> </a:t>
            </a:r>
            <a:r>
              <a:rPr lang="en-US" sz="2800" b="1" dirty="0" err="1">
                <a:solidFill>
                  <a:srgbClr val="C00000"/>
                </a:solidFill>
                <a:latin typeface="+mj-lt"/>
                <a:cs typeface="Times New Roman" pitchFamily="18" charset="0"/>
              </a:rPr>
              <a:t>tối</a:t>
            </a:r>
            <a:r>
              <a:rPr lang="en-US" sz="2800" b="1" dirty="0">
                <a:solidFill>
                  <a:srgbClr val="C00000"/>
                </a:solidFill>
                <a:latin typeface="+mj-lt"/>
                <a:cs typeface="Times New Roman" pitchFamily="18" charset="0"/>
              </a:rPr>
              <a:t> </a:t>
            </a:r>
            <a:r>
              <a:rPr lang="en-US" sz="2800" b="1" dirty="0" err="1">
                <a:solidFill>
                  <a:srgbClr val="C00000"/>
                </a:solidFill>
                <a:latin typeface="+mj-lt"/>
                <a:cs typeface="Times New Roman" pitchFamily="18" charset="0"/>
              </a:rPr>
              <a:t>đa</a:t>
            </a:r>
            <a:r>
              <a:rPr lang="en-US" sz="2800" b="1" dirty="0">
                <a:solidFill>
                  <a:srgbClr val="C00000"/>
                </a:solidFill>
                <a:latin typeface="+mj-lt"/>
                <a:cs typeface="Times New Roman" pitchFamily="18" charset="0"/>
              </a:rPr>
              <a:t>] </a:t>
            </a:r>
          </a:p>
        </p:txBody>
      </p:sp>
    </p:spTree>
    <p:extLst>
      <p:ext uri="{BB962C8B-B14F-4D97-AF65-F5344CB8AC3E}">
        <p14:creationId xmlns:p14="http://schemas.microsoft.com/office/powerpoint/2010/main" val="30526897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Khai</a:t>
            </a:r>
            <a:r>
              <a:rPr lang="en-US" dirty="0" smtClean="0"/>
              <a:t> </a:t>
            </a:r>
            <a:r>
              <a:rPr lang="en-US" dirty="0" err="1" smtClean="0"/>
              <a:t>báo</a:t>
            </a:r>
            <a:r>
              <a:rPr lang="en-US" dirty="0" smtClean="0"/>
              <a:t> </a:t>
            </a:r>
            <a:r>
              <a:rPr lang="en-US" dirty="0" err="1" smtClean="0"/>
              <a:t>chuỗi</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vi-VN" dirty="0"/>
              <a:t>Có 2 cách khai báo và khởi tạo Chuỗi</a:t>
            </a:r>
          </a:p>
          <a:p>
            <a:pPr lvl="1" algn="just"/>
            <a:r>
              <a:rPr lang="vi-VN" b="1" dirty="0"/>
              <a:t>Cách 2: </a:t>
            </a:r>
            <a:r>
              <a:rPr lang="vi-VN" dirty="0"/>
              <a:t>Dùng con trỏ</a:t>
            </a:r>
          </a:p>
          <a:p>
            <a:pPr lvl="1" algn="just"/>
            <a:endParaRPr lang="vi-VN" b="1" dirty="0"/>
          </a:p>
          <a:p>
            <a:pPr lvl="1" algn="just"/>
            <a:endParaRPr lang="vi-VN" b="1" dirty="0"/>
          </a:p>
          <a:p>
            <a:pPr lvl="2" algn="just">
              <a:buFont typeface="Courier New" pitchFamily="49" charset="0"/>
              <a:buChar char="o"/>
            </a:pPr>
            <a:r>
              <a:rPr lang="vi-VN" dirty="0"/>
              <a:t>Ví dụ:  	</a:t>
            </a:r>
            <a:r>
              <a:rPr lang="vi-VN" dirty="0">
                <a:solidFill>
                  <a:srgbClr val="0070C0"/>
                </a:solidFill>
              </a:rPr>
              <a:t>char</a:t>
            </a:r>
            <a:r>
              <a:rPr lang="vi-VN" dirty="0"/>
              <a:t> </a:t>
            </a:r>
            <a:r>
              <a:rPr lang="en-US" dirty="0" smtClean="0"/>
              <a:t>	</a:t>
            </a:r>
            <a:r>
              <a:rPr lang="vi-VN" dirty="0" smtClean="0">
                <a:solidFill>
                  <a:srgbClr val="FF0000"/>
                </a:solidFill>
              </a:rPr>
              <a:t>*</a:t>
            </a:r>
            <a:r>
              <a:rPr lang="vi-VN" dirty="0">
                <a:solidFill>
                  <a:srgbClr val="FF0000"/>
                </a:solidFill>
              </a:rPr>
              <a:t>str; </a:t>
            </a:r>
          </a:p>
          <a:p>
            <a:pPr lvl="2" algn="just">
              <a:buFont typeface="Courier New" pitchFamily="49" charset="0"/>
              <a:buChar char="o"/>
            </a:pPr>
            <a:r>
              <a:rPr lang="vi-VN" dirty="0"/>
              <a:t>Trong khai báo này, bộ nhớ sẽ dành 2 byte để lưu trữ địa chỉ của biến con trỏ </a:t>
            </a:r>
            <a:r>
              <a:rPr lang="vi-VN" dirty="0">
                <a:solidFill>
                  <a:srgbClr val="FF0000"/>
                </a:solidFill>
              </a:rPr>
              <a:t>str</a:t>
            </a:r>
            <a:r>
              <a:rPr lang="vi-VN" dirty="0"/>
              <a:t> đang chỉ đến, chưa cung cấp nơi để lưu trữ dữ liệu. </a:t>
            </a:r>
            <a:endParaRPr lang="en-US" dirty="0" smtClean="0"/>
          </a:p>
          <a:p>
            <a:pPr lvl="1" algn="just"/>
            <a:r>
              <a:rPr lang="vi-VN" dirty="0"/>
              <a:t>Trước khi sử dụng phải dùng từ khóa </a:t>
            </a:r>
            <a:r>
              <a:rPr lang="vi-VN" dirty="0">
                <a:solidFill>
                  <a:srgbClr val="FF0000"/>
                </a:solidFill>
              </a:rPr>
              <a:t>new</a:t>
            </a:r>
            <a:r>
              <a:rPr lang="vi-VN" dirty="0"/>
              <a:t> để cấp phát vùng nhớ.</a:t>
            </a:r>
          </a:p>
          <a:p>
            <a:pPr lvl="2" algn="just">
              <a:buFont typeface="Courier New" pitchFamily="49" charset="0"/>
              <a:buChar char="o"/>
            </a:pPr>
            <a:r>
              <a:rPr lang="vi-VN" dirty="0"/>
              <a:t>Ví dụ:</a:t>
            </a:r>
          </a:p>
          <a:p>
            <a:pPr lvl="2" algn="just">
              <a:buFont typeface="Courier New" pitchFamily="49" charset="0"/>
              <a:buChar char="o"/>
            </a:pPr>
            <a:r>
              <a:rPr lang="vi-VN" dirty="0">
                <a:solidFill>
                  <a:srgbClr val="0070C0"/>
                </a:solidFill>
              </a:rPr>
              <a:t>char</a:t>
            </a:r>
            <a:r>
              <a:rPr lang="vi-VN" dirty="0"/>
              <a:t> </a:t>
            </a:r>
            <a:r>
              <a:rPr lang="vi-VN" dirty="0">
                <a:solidFill>
                  <a:srgbClr val="FF0000"/>
                </a:solidFill>
              </a:rPr>
              <a:t>*str;</a:t>
            </a:r>
          </a:p>
          <a:p>
            <a:pPr marL="914400" lvl="2" indent="0" algn="just">
              <a:buNone/>
            </a:pPr>
            <a:r>
              <a:rPr lang="en-US" dirty="0" smtClean="0">
                <a:solidFill>
                  <a:srgbClr val="FF0000"/>
                </a:solidFill>
              </a:rPr>
              <a:t>	</a:t>
            </a:r>
            <a:r>
              <a:rPr lang="vi-VN" dirty="0" smtClean="0">
                <a:solidFill>
                  <a:srgbClr val="FF0000"/>
                </a:solidFill>
              </a:rPr>
              <a:t>str </a:t>
            </a:r>
            <a:r>
              <a:rPr lang="vi-VN" dirty="0">
                <a:solidFill>
                  <a:srgbClr val="FF0000"/>
                </a:solidFill>
              </a:rPr>
              <a:t>= new char[51];//Cấp phát 51 ký tự</a:t>
            </a:r>
          </a:p>
          <a:p>
            <a:pPr lvl="1" algn="just"/>
            <a:endParaRPr lang="vi-VN" dirty="0" smtClean="0"/>
          </a:p>
          <a:p>
            <a:pPr lvl="1" algn="just"/>
            <a:endParaRPr lang="vi-VN" dirty="0" smtClean="0"/>
          </a:p>
          <a:p>
            <a:pPr algn="just"/>
            <a:endParaRPr lang="vi-VN" dirty="0"/>
          </a:p>
        </p:txBody>
      </p:sp>
      <p:sp>
        <p:nvSpPr>
          <p:cNvPr id="5" name="Text Box 4"/>
          <p:cNvSpPr txBox="1">
            <a:spLocks noChangeArrowheads="1"/>
          </p:cNvSpPr>
          <p:nvPr/>
        </p:nvSpPr>
        <p:spPr bwMode="auto">
          <a:xfrm>
            <a:off x="1219200" y="1981200"/>
            <a:ext cx="4191000" cy="533400"/>
          </a:xfrm>
          <a:prstGeom prst="rect">
            <a:avLst/>
          </a:prstGeom>
          <a:solidFill>
            <a:schemeClr val="accent2">
              <a:lumMod val="20000"/>
              <a:lumOff val="80000"/>
            </a:schemeClr>
          </a:solidFill>
          <a:ln w="9525">
            <a:solidFill>
              <a:srgbClr val="000000"/>
            </a:solidFill>
            <a:miter lim="800000"/>
            <a:headEnd/>
            <a:tailEnd/>
          </a:ln>
          <a:effectLst>
            <a:outerShdw dist="35921" dir="2700000" algn="ctr" rotWithShape="0">
              <a:srgbClr val="808080"/>
            </a:outerShdw>
          </a:effectLst>
        </p:spPr>
        <p:txBody>
          <a:bodyPr wrap="none"/>
          <a:lstStyle/>
          <a:p>
            <a:pPr algn="ctr"/>
            <a:r>
              <a:rPr lang="en-US" sz="2800" b="1" dirty="0">
                <a:solidFill>
                  <a:srgbClr val="C00000"/>
                </a:solidFill>
                <a:latin typeface="+mj-lt"/>
                <a:cs typeface="Times New Roman" pitchFamily="18" charset="0"/>
              </a:rPr>
              <a:t>char </a:t>
            </a:r>
            <a:r>
              <a:rPr lang="en-US" sz="2800" b="1" dirty="0" smtClean="0">
                <a:solidFill>
                  <a:srgbClr val="C00000"/>
                </a:solidFill>
                <a:latin typeface="+mj-lt"/>
                <a:cs typeface="Times New Roman" pitchFamily="18" charset="0"/>
              </a:rPr>
              <a:t> *&lt;</a:t>
            </a:r>
            <a:r>
              <a:rPr lang="en-US" sz="2800" b="1" dirty="0" err="1" smtClean="0">
                <a:solidFill>
                  <a:srgbClr val="C00000"/>
                </a:solidFill>
                <a:latin typeface="+mj-lt"/>
                <a:cs typeface="Times New Roman" pitchFamily="18" charset="0"/>
              </a:rPr>
              <a:t>Tên</a:t>
            </a:r>
            <a:r>
              <a:rPr lang="en-US" sz="2800" b="1" dirty="0" smtClean="0">
                <a:solidFill>
                  <a:srgbClr val="C00000"/>
                </a:solidFill>
                <a:latin typeface="+mj-lt"/>
                <a:cs typeface="Times New Roman" pitchFamily="18" charset="0"/>
              </a:rPr>
              <a:t> </a:t>
            </a:r>
            <a:r>
              <a:rPr lang="en-US" sz="2800" b="1" dirty="0" err="1" smtClean="0">
                <a:solidFill>
                  <a:srgbClr val="C00000"/>
                </a:solidFill>
                <a:latin typeface="+mj-lt"/>
                <a:cs typeface="Times New Roman" pitchFamily="18" charset="0"/>
              </a:rPr>
              <a:t>biến</a:t>
            </a:r>
            <a:r>
              <a:rPr lang="en-US" sz="2800" b="1" dirty="0" smtClean="0">
                <a:solidFill>
                  <a:srgbClr val="C00000"/>
                </a:solidFill>
                <a:latin typeface="+mj-lt"/>
                <a:cs typeface="Times New Roman" pitchFamily="18" charset="0"/>
              </a:rPr>
              <a:t>&gt;</a:t>
            </a:r>
            <a:endParaRPr lang="en-US" sz="2800" b="1" dirty="0">
              <a:solidFill>
                <a:srgbClr val="C00000"/>
              </a:solidFill>
              <a:latin typeface="+mj-lt"/>
              <a:cs typeface="Times New Roman" pitchFamily="18" charset="0"/>
            </a:endParaRPr>
          </a:p>
        </p:txBody>
      </p:sp>
    </p:spTree>
    <p:extLst>
      <p:ext uri="{BB962C8B-B14F-4D97-AF65-F5344CB8AC3E}">
        <p14:creationId xmlns:p14="http://schemas.microsoft.com/office/powerpoint/2010/main" val="151632701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Khai</a:t>
            </a:r>
            <a:r>
              <a:rPr lang="en-US" dirty="0" smtClean="0"/>
              <a:t> </a:t>
            </a:r>
            <a:r>
              <a:rPr lang="en-US" dirty="0" err="1" smtClean="0"/>
              <a:t>báo</a:t>
            </a:r>
            <a:r>
              <a:rPr lang="en-US" dirty="0" smtClean="0"/>
              <a:t> </a:t>
            </a:r>
            <a:r>
              <a:rPr lang="en-US" dirty="0" err="1" smtClean="0"/>
              <a:t>chuỗi</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vi-VN" dirty="0"/>
              <a:t>Chuỗi ký tự giống như mảng do đó để khởi tạo một Chuỗi ký tự với những giá trị xác định ta có thể thực hiện tương tự như với mảng. </a:t>
            </a:r>
            <a:endParaRPr lang="en-US" dirty="0" smtClean="0"/>
          </a:p>
          <a:p>
            <a:pPr algn="just"/>
            <a:endParaRPr lang="en-US" dirty="0"/>
          </a:p>
          <a:p>
            <a:pPr algn="just"/>
            <a:endParaRPr lang="en-US" dirty="0" smtClean="0"/>
          </a:p>
          <a:p>
            <a:pPr algn="just"/>
            <a:r>
              <a:rPr lang="vi-VN" dirty="0"/>
              <a:t>Ví dụ:</a:t>
            </a:r>
          </a:p>
          <a:p>
            <a:pPr lvl="1" algn="just"/>
            <a:r>
              <a:rPr lang="vi-VN" dirty="0">
                <a:solidFill>
                  <a:srgbClr val="0070C0"/>
                </a:solidFill>
              </a:rPr>
              <a:t>char str[] = {‘H’, ’e’, ’l’, ’l’, ’o’, ’\0’};</a:t>
            </a:r>
          </a:p>
          <a:p>
            <a:pPr lvl="1" algn="just"/>
            <a:r>
              <a:rPr lang="vi-VN" dirty="0">
                <a:solidFill>
                  <a:srgbClr val="0070C0"/>
                </a:solidFill>
              </a:rPr>
              <a:t>char str[] = “Hello”;</a:t>
            </a:r>
          </a:p>
          <a:p>
            <a:pPr lvl="1" algn="just"/>
            <a:r>
              <a:rPr lang="vi-VN" dirty="0">
                <a:solidFill>
                  <a:srgbClr val="0070C0"/>
                </a:solidFill>
              </a:rPr>
              <a:t>char *str = “Hello”;</a:t>
            </a:r>
          </a:p>
          <a:p>
            <a:pPr algn="just"/>
            <a:endParaRPr lang="vi-VN" dirty="0" smtClean="0"/>
          </a:p>
          <a:p>
            <a:pPr lvl="1" algn="just"/>
            <a:endParaRPr lang="vi-VN" b="1" dirty="0"/>
          </a:p>
          <a:p>
            <a:pPr lvl="1" algn="just"/>
            <a:endParaRPr lang="vi-VN" b="1" dirty="0"/>
          </a:p>
          <a:p>
            <a:pPr lvl="1" algn="just"/>
            <a:endParaRPr lang="vi-VN" dirty="0" smtClean="0"/>
          </a:p>
          <a:p>
            <a:pPr algn="just"/>
            <a:endParaRPr lang="vi-VN" dirty="0"/>
          </a:p>
        </p:txBody>
      </p:sp>
      <p:sp>
        <p:nvSpPr>
          <p:cNvPr id="5" name="Text Box 4"/>
          <p:cNvSpPr txBox="1">
            <a:spLocks noChangeArrowheads="1"/>
          </p:cNvSpPr>
          <p:nvPr/>
        </p:nvSpPr>
        <p:spPr bwMode="auto">
          <a:xfrm>
            <a:off x="1447800" y="2247900"/>
            <a:ext cx="6629400" cy="533400"/>
          </a:xfrm>
          <a:prstGeom prst="rect">
            <a:avLst/>
          </a:prstGeom>
          <a:solidFill>
            <a:schemeClr val="accent2">
              <a:lumMod val="20000"/>
              <a:lumOff val="80000"/>
            </a:schemeClr>
          </a:solidFill>
          <a:ln w="9525">
            <a:solidFill>
              <a:srgbClr val="000000"/>
            </a:solidFill>
            <a:miter lim="800000"/>
            <a:headEnd/>
            <a:tailEnd/>
          </a:ln>
          <a:effectLst>
            <a:outerShdw dist="35921" dir="2700000" algn="ctr" rotWithShape="0">
              <a:srgbClr val="808080"/>
            </a:outerShdw>
          </a:effectLst>
        </p:spPr>
        <p:txBody>
          <a:bodyPr wrap="none"/>
          <a:lstStyle/>
          <a:p>
            <a:pPr algn="ctr"/>
            <a:r>
              <a:rPr lang="en-US" sz="2800" b="1" dirty="0">
                <a:solidFill>
                  <a:srgbClr val="C00000"/>
                </a:solidFill>
                <a:latin typeface="+mj-lt"/>
                <a:cs typeface="Times New Roman" pitchFamily="18" charset="0"/>
              </a:rPr>
              <a:t>char &lt;</a:t>
            </a:r>
            <a:r>
              <a:rPr lang="en-US" sz="2800" b="1" dirty="0" err="1">
                <a:solidFill>
                  <a:srgbClr val="C00000"/>
                </a:solidFill>
                <a:latin typeface="+mj-lt"/>
                <a:cs typeface="Times New Roman" pitchFamily="18" charset="0"/>
              </a:rPr>
              <a:t>Biến</a:t>
            </a:r>
            <a:r>
              <a:rPr lang="en-US" sz="2800" b="1">
                <a:solidFill>
                  <a:srgbClr val="C00000"/>
                </a:solidFill>
                <a:latin typeface="+mj-lt"/>
                <a:cs typeface="Times New Roman" pitchFamily="18" charset="0"/>
              </a:rPr>
              <a:t>&gt;[ </a:t>
            </a:r>
            <a:r>
              <a:rPr lang="en-US" sz="2800" b="1" smtClean="0">
                <a:solidFill>
                  <a:srgbClr val="C00000"/>
                </a:solidFill>
                <a:latin typeface="+mj-lt"/>
                <a:cs typeface="Times New Roman" pitchFamily="18" charset="0"/>
              </a:rPr>
              <a:t>]=&lt;“Hằng Chuỗi”&gt;</a:t>
            </a:r>
            <a:endParaRPr lang="en-US" sz="2800" b="1" dirty="0">
              <a:solidFill>
                <a:srgbClr val="C00000"/>
              </a:solidFill>
              <a:latin typeface="+mj-lt"/>
              <a:cs typeface="Times New Roman" pitchFamily="18" charset="0"/>
            </a:endParaRPr>
          </a:p>
        </p:txBody>
      </p:sp>
      <p:pic>
        <p:nvPicPr>
          <p:cNvPr id="6" name="Picture 24"/>
          <p:cNvPicPr>
            <a:picLocks noChangeAspect="1" noChangeArrowheads="1"/>
          </p:cNvPicPr>
          <p:nvPr/>
        </p:nvPicPr>
        <p:blipFill>
          <a:blip r:embed="rId2"/>
          <a:srcRect/>
          <a:stretch>
            <a:fillRect/>
          </a:stretch>
        </p:blipFill>
        <p:spPr bwMode="auto">
          <a:xfrm>
            <a:off x="1104900" y="4953000"/>
            <a:ext cx="7315200" cy="1219200"/>
          </a:xfrm>
          <a:prstGeom prst="rect">
            <a:avLst/>
          </a:prstGeom>
          <a:noFill/>
          <a:ln w="9525">
            <a:noFill/>
            <a:miter lim="800000"/>
            <a:headEnd/>
            <a:tailEnd/>
          </a:ln>
          <a:effectLst/>
        </p:spPr>
      </p:pic>
    </p:spTree>
    <p:extLst>
      <p:ext uri="{BB962C8B-B14F-4D97-AF65-F5344CB8AC3E}">
        <p14:creationId xmlns:p14="http://schemas.microsoft.com/office/powerpoint/2010/main" val="48340196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Nhập</a:t>
            </a:r>
            <a:r>
              <a:rPr lang="en-US" dirty="0" smtClean="0"/>
              <a:t> </a:t>
            </a:r>
            <a:r>
              <a:rPr lang="en-US" dirty="0" err="1" smtClean="0"/>
              <a:t>chuỗi</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vi-VN" dirty="0"/>
              <a:t>Để nhập dữ liệu cho biến Chuỗi, ta dùng hàm </a:t>
            </a:r>
            <a:r>
              <a:rPr lang="vi-VN" dirty="0">
                <a:solidFill>
                  <a:srgbClr val="0070C0"/>
                </a:solidFill>
              </a:rPr>
              <a:t>gets() </a:t>
            </a:r>
            <a:r>
              <a:rPr lang="vi-VN" dirty="0"/>
              <a:t>của thư </a:t>
            </a:r>
            <a:r>
              <a:rPr lang="vi-VN"/>
              <a:t>viện </a:t>
            </a:r>
            <a:r>
              <a:rPr lang="vi-VN" smtClean="0">
                <a:solidFill>
                  <a:srgbClr val="0070C0"/>
                </a:solidFill>
              </a:rPr>
              <a:t>stdio.h</a:t>
            </a:r>
            <a:endParaRPr lang="vi-VN" dirty="0">
              <a:solidFill>
                <a:srgbClr val="0070C0"/>
              </a:solidFill>
            </a:endParaRPr>
          </a:p>
          <a:p>
            <a:pPr algn="just"/>
            <a:endParaRPr lang="en-US" dirty="0"/>
          </a:p>
          <a:p>
            <a:pPr algn="just"/>
            <a:endParaRPr lang="en-US" dirty="0" smtClean="0"/>
          </a:p>
          <a:p>
            <a:pPr algn="just"/>
            <a:r>
              <a:rPr lang="vi-VN" dirty="0"/>
              <a:t>Hàm </a:t>
            </a:r>
            <a:r>
              <a:rPr lang="vi-VN" dirty="0">
                <a:solidFill>
                  <a:srgbClr val="0070C0"/>
                </a:solidFill>
              </a:rPr>
              <a:t>gets() </a:t>
            </a:r>
            <a:r>
              <a:rPr lang="vi-VN" dirty="0"/>
              <a:t>đọc các ký tự từ bàn phím </a:t>
            </a:r>
            <a:r>
              <a:rPr lang="vi-VN" dirty="0" smtClean="0"/>
              <a:t>vào </a:t>
            </a:r>
            <a:r>
              <a:rPr lang="vi-VN" dirty="0"/>
              <a:t>trong mảng trỏ đến bởi s cho đến khi nhấn Enter. </a:t>
            </a:r>
            <a:r>
              <a:rPr lang="vi-VN" i="1" dirty="0"/>
              <a:t>Ký tự </a:t>
            </a:r>
            <a:r>
              <a:rPr lang="vi-VN" i="1" dirty="0">
                <a:solidFill>
                  <a:srgbClr val="0070C0"/>
                </a:solidFill>
              </a:rPr>
              <a:t>null</a:t>
            </a:r>
            <a:r>
              <a:rPr lang="vi-VN" i="1" dirty="0"/>
              <a:t> sẽ được đặt  sau ký tự cuối cùng của Chuỗi nhập vào trong mảng</a:t>
            </a:r>
            <a:r>
              <a:rPr lang="vi-VN" dirty="0"/>
              <a:t>.</a:t>
            </a:r>
          </a:p>
          <a:p>
            <a:pPr lvl="1" algn="just"/>
            <a:endParaRPr lang="vi-VN" dirty="0" smtClean="0"/>
          </a:p>
          <a:p>
            <a:pPr algn="just"/>
            <a:endParaRPr lang="vi-VN" dirty="0"/>
          </a:p>
        </p:txBody>
      </p:sp>
      <p:sp>
        <p:nvSpPr>
          <p:cNvPr id="5" name="Text Box 4"/>
          <p:cNvSpPr txBox="1">
            <a:spLocks noChangeArrowheads="1"/>
          </p:cNvSpPr>
          <p:nvPr/>
        </p:nvSpPr>
        <p:spPr bwMode="auto">
          <a:xfrm>
            <a:off x="1447800" y="1905000"/>
            <a:ext cx="6629400" cy="533400"/>
          </a:xfrm>
          <a:prstGeom prst="rect">
            <a:avLst/>
          </a:prstGeom>
          <a:solidFill>
            <a:schemeClr val="accent2">
              <a:lumMod val="20000"/>
              <a:lumOff val="80000"/>
            </a:schemeClr>
          </a:solidFill>
          <a:ln w="9525">
            <a:solidFill>
              <a:srgbClr val="000000"/>
            </a:solidFill>
            <a:miter lim="800000"/>
            <a:headEnd/>
            <a:tailEnd/>
          </a:ln>
          <a:effectLst>
            <a:outerShdw dist="35921" dir="2700000" algn="ctr" rotWithShape="0">
              <a:srgbClr val="808080"/>
            </a:outerShdw>
          </a:effectLst>
        </p:spPr>
        <p:txBody>
          <a:bodyPr wrap="none"/>
          <a:lstStyle/>
          <a:p>
            <a:pPr algn="ctr"/>
            <a:r>
              <a:rPr lang="en-US" sz="2800" b="1" dirty="0">
                <a:solidFill>
                  <a:srgbClr val="C00000"/>
                </a:solidFill>
                <a:latin typeface="Times New Roman" pitchFamily="18" charset="0"/>
                <a:cs typeface="Times New Roman" pitchFamily="18" charset="0"/>
              </a:rPr>
              <a:t>char *gets(char *s);</a:t>
            </a:r>
          </a:p>
        </p:txBody>
      </p:sp>
    </p:spTree>
    <p:extLst>
      <p:ext uri="{BB962C8B-B14F-4D97-AF65-F5344CB8AC3E}">
        <p14:creationId xmlns:p14="http://schemas.microsoft.com/office/powerpoint/2010/main" val="59081385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Nhập</a:t>
            </a:r>
            <a:r>
              <a:rPr lang="en-US" dirty="0" smtClean="0"/>
              <a:t> </a:t>
            </a:r>
            <a:r>
              <a:rPr lang="en-US" dirty="0" err="1" smtClean="0"/>
              <a:t>chuỗi</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vi-VN" u="sng" dirty="0"/>
              <a:t>Lưu ý:</a:t>
            </a:r>
            <a:r>
              <a:rPr lang="vi-VN" dirty="0"/>
              <a:t> Khi dùng </a:t>
            </a:r>
            <a:r>
              <a:rPr lang="vi-VN" dirty="0">
                <a:solidFill>
                  <a:srgbClr val="FF0000"/>
                </a:solidFill>
              </a:rPr>
              <a:t>cin&gt;&gt; </a:t>
            </a:r>
            <a:r>
              <a:rPr lang="vi-VN" dirty="0"/>
              <a:t>để nhập dữ liệu cho chuỗi, chương  trình </a:t>
            </a:r>
            <a:r>
              <a:rPr lang="vi-VN" i="1" dirty="0">
                <a:solidFill>
                  <a:srgbClr val="0070C0"/>
                </a:solidFill>
              </a:rPr>
              <a:t>sẽ tự động ngắt chuỗi khi gặp ký tự khoảng trắng </a:t>
            </a:r>
            <a:r>
              <a:rPr lang="vi-VN" dirty="0"/>
              <a:t>trong chuỗi. Do đó, để chuỗi không bị ngắt khi gặp ký tự khoảng trắng, ta sẽ dùng hàm </a:t>
            </a:r>
            <a:r>
              <a:rPr lang="vi-VN" dirty="0">
                <a:solidFill>
                  <a:srgbClr val="FF0000"/>
                </a:solidFill>
              </a:rPr>
              <a:t>gets(), hoặc cin.getline() </a:t>
            </a:r>
            <a:r>
              <a:rPr lang="vi-VN" dirty="0"/>
              <a:t>thay vì hàm </a:t>
            </a:r>
            <a:r>
              <a:rPr lang="vi-VN" dirty="0">
                <a:solidFill>
                  <a:srgbClr val="FF0000"/>
                </a:solidFill>
              </a:rPr>
              <a:t>cin</a:t>
            </a:r>
            <a:r>
              <a:rPr lang="vi-VN" dirty="0"/>
              <a:t> thông thường.</a:t>
            </a:r>
          </a:p>
        </p:txBody>
      </p:sp>
      <p:sp>
        <p:nvSpPr>
          <p:cNvPr id="4" name="Rectangle 3"/>
          <p:cNvSpPr/>
          <p:nvPr/>
        </p:nvSpPr>
        <p:spPr>
          <a:xfrm>
            <a:off x="1905000" y="3276600"/>
            <a:ext cx="4876800" cy="1938992"/>
          </a:xfrm>
          <a:prstGeom prst="rect">
            <a:avLst/>
          </a:prstGeom>
        </p:spPr>
        <p:txBody>
          <a:bodyPr wrap="square">
            <a:spAutoFit/>
          </a:bodyPr>
          <a:lstStyle/>
          <a:p>
            <a:r>
              <a:rPr lang="vi-VN" sz="2400" b="1" dirty="0">
                <a:solidFill>
                  <a:srgbClr val="0070C0"/>
                </a:solidFill>
                <a:latin typeface="+mj-lt"/>
                <a:cs typeface="Times New Roman" pitchFamily="18" charset="0"/>
              </a:rPr>
              <a:t>cin.getline</a:t>
            </a:r>
            <a:r>
              <a:rPr lang="vi-VN" sz="2400" dirty="0">
                <a:latin typeface="+mj-lt"/>
                <a:cs typeface="Times New Roman" pitchFamily="18" charset="0"/>
              </a:rPr>
              <a:t>(chu</a:t>
            </a:r>
            <a:r>
              <a:rPr lang="en-US" sz="2400" dirty="0" err="1">
                <a:latin typeface="+mj-lt"/>
                <a:cs typeface="Times New Roman" pitchFamily="18" charset="0"/>
              </a:rPr>
              <a:t>ỗi</a:t>
            </a:r>
            <a:r>
              <a:rPr lang="vi-VN" sz="2400" dirty="0">
                <a:latin typeface="+mj-lt"/>
                <a:cs typeface="Times New Roman" pitchFamily="18" charset="0"/>
              </a:rPr>
              <a:t>, số ký tự tối đa);</a:t>
            </a:r>
          </a:p>
          <a:p>
            <a:r>
              <a:rPr lang="vi-VN" sz="2400" dirty="0">
                <a:solidFill>
                  <a:srgbClr val="FF0000"/>
                </a:solidFill>
                <a:latin typeface="+mj-lt"/>
                <a:cs typeface="Times New Roman" pitchFamily="18" charset="0"/>
              </a:rPr>
              <a:t>*</a:t>
            </a:r>
            <a:r>
              <a:rPr lang="vi-VN" sz="2400" dirty="0">
                <a:latin typeface="+mj-lt"/>
                <a:cs typeface="Times New Roman" pitchFamily="18" charset="0"/>
              </a:rPr>
              <a:t>Ví dụ:</a:t>
            </a:r>
          </a:p>
          <a:p>
            <a:pPr lvl="2"/>
            <a:r>
              <a:rPr lang="vi-VN" sz="2400" dirty="0">
                <a:solidFill>
                  <a:srgbClr val="0070C0"/>
                </a:solidFill>
                <a:latin typeface="+mj-lt"/>
                <a:cs typeface="Times New Roman" pitchFamily="18" charset="0"/>
              </a:rPr>
              <a:t>char </a:t>
            </a:r>
            <a:r>
              <a:rPr lang="vi-VN" sz="2400" dirty="0">
                <a:latin typeface="+mj-lt"/>
                <a:cs typeface="Times New Roman" pitchFamily="18" charset="0"/>
              </a:rPr>
              <a:t>*str;</a:t>
            </a:r>
          </a:p>
          <a:p>
            <a:pPr lvl="2"/>
            <a:r>
              <a:rPr lang="vi-VN" sz="2400" dirty="0">
                <a:latin typeface="+mj-lt"/>
                <a:cs typeface="Times New Roman" pitchFamily="18" charset="0"/>
              </a:rPr>
              <a:t>str = </a:t>
            </a:r>
            <a:r>
              <a:rPr lang="vi-VN" sz="2400" dirty="0">
                <a:solidFill>
                  <a:srgbClr val="FF0000"/>
                </a:solidFill>
                <a:latin typeface="+mj-lt"/>
                <a:cs typeface="Times New Roman" pitchFamily="18" charset="0"/>
              </a:rPr>
              <a:t>new</a:t>
            </a:r>
            <a:r>
              <a:rPr lang="vi-VN" sz="2400" dirty="0">
                <a:latin typeface="+mj-lt"/>
                <a:cs typeface="Times New Roman" pitchFamily="18" charset="0"/>
              </a:rPr>
              <a:t> char [30];</a:t>
            </a:r>
          </a:p>
          <a:p>
            <a:pPr lvl="2"/>
            <a:r>
              <a:rPr lang="vi-VN" sz="2400" dirty="0">
                <a:solidFill>
                  <a:srgbClr val="0070C0"/>
                </a:solidFill>
                <a:latin typeface="+mj-lt"/>
                <a:cs typeface="Times New Roman" pitchFamily="18" charset="0"/>
              </a:rPr>
              <a:t>cin.getline</a:t>
            </a:r>
            <a:r>
              <a:rPr lang="vi-VN" sz="2400" dirty="0">
                <a:latin typeface="+mj-lt"/>
                <a:cs typeface="Times New Roman" pitchFamily="18" charset="0"/>
              </a:rPr>
              <a:t>(str, 30);</a:t>
            </a:r>
            <a:endParaRPr lang="en-US" sz="2400" dirty="0">
              <a:latin typeface="+mj-lt"/>
              <a:cs typeface="Times New Roman" pitchFamily="18" charset="0"/>
            </a:endParaRPr>
          </a:p>
        </p:txBody>
      </p:sp>
    </p:spTree>
    <p:extLst>
      <p:ext uri="{BB962C8B-B14F-4D97-AF65-F5344CB8AC3E}">
        <p14:creationId xmlns:p14="http://schemas.microsoft.com/office/powerpoint/2010/main" val="15813274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Xuất</a:t>
            </a:r>
            <a:r>
              <a:rPr lang="en-US" dirty="0" smtClean="0"/>
              <a:t> </a:t>
            </a:r>
            <a:r>
              <a:rPr lang="en-US" dirty="0" err="1" smtClean="0"/>
              <a:t>chuỗi</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vi-VN" dirty="0"/>
              <a:t>Để </a:t>
            </a:r>
            <a:r>
              <a:rPr lang="en-US" dirty="0" err="1" smtClean="0"/>
              <a:t>xuất</a:t>
            </a:r>
            <a:r>
              <a:rPr lang="en-US" dirty="0" smtClean="0"/>
              <a:t> </a:t>
            </a:r>
            <a:r>
              <a:rPr lang="en-US" dirty="0" err="1" smtClean="0"/>
              <a:t>Chuỗi</a:t>
            </a:r>
            <a:r>
              <a:rPr lang="en-US" dirty="0" smtClean="0"/>
              <a:t> </a:t>
            </a:r>
            <a:r>
              <a:rPr lang="en-US" dirty="0" err="1" smtClean="0"/>
              <a:t>ra</a:t>
            </a:r>
            <a:r>
              <a:rPr lang="en-US" dirty="0" smtClean="0"/>
              <a:t> </a:t>
            </a:r>
            <a:r>
              <a:rPr lang="en-US" dirty="0" err="1" smtClean="0"/>
              <a:t>màn</a:t>
            </a:r>
            <a:r>
              <a:rPr lang="en-US" dirty="0" smtClean="0"/>
              <a:t> </a:t>
            </a:r>
            <a:r>
              <a:rPr lang="en-US" dirty="0" err="1" smtClean="0"/>
              <a:t>hình</a:t>
            </a:r>
            <a:r>
              <a:rPr lang="vi-VN" dirty="0" smtClean="0"/>
              <a:t>, </a:t>
            </a:r>
            <a:r>
              <a:rPr lang="vi-VN" dirty="0"/>
              <a:t>ta dùng hàm </a:t>
            </a:r>
            <a:r>
              <a:rPr lang="en-US" dirty="0" smtClean="0">
                <a:solidFill>
                  <a:srgbClr val="0070C0"/>
                </a:solidFill>
              </a:rPr>
              <a:t>put</a:t>
            </a:r>
            <a:r>
              <a:rPr lang="vi-VN" dirty="0" smtClean="0">
                <a:solidFill>
                  <a:srgbClr val="0070C0"/>
                </a:solidFill>
              </a:rPr>
              <a:t>s</a:t>
            </a:r>
            <a:r>
              <a:rPr lang="vi-VN" dirty="0">
                <a:solidFill>
                  <a:srgbClr val="0070C0"/>
                </a:solidFill>
              </a:rPr>
              <a:t>() </a:t>
            </a:r>
            <a:r>
              <a:rPr lang="vi-VN" dirty="0"/>
              <a:t>của thư viện </a:t>
            </a:r>
            <a:r>
              <a:rPr lang="vi-VN" dirty="0">
                <a:solidFill>
                  <a:srgbClr val="0070C0"/>
                </a:solidFill>
              </a:rPr>
              <a:t>stdio.h. </a:t>
            </a:r>
          </a:p>
          <a:p>
            <a:pPr algn="just"/>
            <a:endParaRPr lang="en-US" dirty="0"/>
          </a:p>
          <a:p>
            <a:pPr algn="just"/>
            <a:endParaRPr lang="en-US" dirty="0" smtClean="0"/>
          </a:p>
          <a:p>
            <a:pPr algn="just"/>
            <a:r>
              <a:rPr lang="vi-VN" dirty="0"/>
              <a:t>Hoặc ta có thể dùng </a:t>
            </a:r>
            <a:r>
              <a:rPr lang="vi-VN" dirty="0">
                <a:solidFill>
                  <a:srgbClr val="0070C0"/>
                </a:solidFill>
              </a:rPr>
              <a:t>cout</a:t>
            </a:r>
          </a:p>
          <a:p>
            <a:pPr marL="457200" lvl="1" indent="0" algn="just">
              <a:buNone/>
            </a:pPr>
            <a:r>
              <a:rPr lang="vi-VN" dirty="0">
                <a:solidFill>
                  <a:srgbClr val="0070C0"/>
                </a:solidFill>
              </a:rPr>
              <a:t>cout &lt;&lt; s;</a:t>
            </a:r>
          </a:p>
          <a:p>
            <a:pPr lvl="1" algn="just"/>
            <a:endParaRPr lang="vi-VN" dirty="0" smtClean="0"/>
          </a:p>
          <a:p>
            <a:pPr algn="just"/>
            <a:endParaRPr lang="vi-VN" dirty="0"/>
          </a:p>
        </p:txBody>
      </p:sp>
      <p:sp>
        <p:nvSpPr>
          <p:cNvPr id="5" name="Text Box 4"/>
          <p:cNvSpPr txBox="1">
            <a:spLocks noChangeArrowheads="1"/>
          </p:cNvSpPr>
          <p:nvPr/>
        </p:nvSpPr>
        <p:spPr bwMode="auto">
          <a:xfrm>
            <a:off x="1447800" y="1905000"/>
            <a:ext cx="6629400" cy="533400"/>
          </a:xfrm>
          <a:prstGeom prst="rect">
            <a:avLst/>
          </a:prstGeom>
          <a:solidFill>
            <a:schemeClr val="accent2">
              <a:lumMod val="20000"/>
              <a:lumOff val="80000"/>
            </a:schemeClr>
          </a:solidFill>
          <a:ln w="9525">
            <a:solidFill>
              <a:srgbClr val="000000"/>
            </a:solidFill>
            <a:miter lim="800000"/>
            <a:headEnd/>
            <a:tailEnd/>
          </a:ln>
          <a:effectLst>
            <a:outerShdw dist="35921" dir="2700000" algn="ctr" rotWithShape="0">
              <a:srgbClr val="808080"/>
            </a:outerShdw>
          </a:effectLst>
        </p:spPr>
        <p:txBody>
          <a:bodyPr wrap="none"/>
          <a:lstStyle/>
          <a:p>
            <a:pPr algn="ctr"/>
            <a:r>
              <a:rPr lang="en-US" sz="2800" b="1" dirty="0" err="1">
                <a:solidFill>
                  <a:srgbClr val="C00000"/>
                </a:solidFill>
                <a:latin typeface="Times New Roman" pitchFamily="18" charset="0"/>
                <a:cs typeface="Times New Roman" pitchFamily="18" charset="0"/>
              </a:rPr>
              <a:t>int</a:t>
            </a:r>
            <a:r>
              <a:rPr lang="en-US" sz="2800" b="1" dirty="0">
                <a:solidFill>
                  <a:srgbClr val="C00000"/>
                </a:solidFill>
                <a:latin typeface="Times New Roman" pitchFamily="18" charset="0"/>
                <a:cs typeface="Times New Roman" pitchFamily="18" charset="0"/>
              </a:rPr>
              <a:t> puts(</a:t>
            </a:r>
            <a:r>
              <a:rPr lang="en-US" sz="2800" b="1" dirty="0" err="1">
                <a:solidFill>
                  <a:srgbClr val="C00000"/>
                </a:solidFill>
                <a:latin typeface="Times New Roman" pitchFamily="18" charset="0"/>
                <a:cs typeface="Times New Roman" pitchFamily="18" charset="0"/>
              </a:rPr>
              <a:t>const</a:t>
            </a:r>
            <a:r>
              <a:rPr lang="en-US" sz="2800" b="1" dirty="0">
                <a:solidFill>
                  <a:srgbClr val="C00000"/>
                </a:solidFill>
                <a:latin typeface="Times New Roman" pitchFamily="18" charset="0"/>
                <a:cs typeface="Times New Roman" pitchFamily="18" charset="0"/>
              </a:rPr>
              <a:t> char *</a:t>
            </a:r>
            <a:r>
              <a:rPr lang="en-US" sz="2800" b="1" i="1" dirty="0">
                <a:solidFill>
                  <a:srgbClr val="C00000"/>
                </a:solidFill>
                <a:latin typeface="Times New Roman" pitchFamily="18" charset="0"/>
                <a:cs typeface="Times New Roman" pitchFamily="18" charset="0"/>
              </a:rPr>
              <a:t>s</a:t>
            </a:r>
            <a:r>
              <a:rPr lang="en-US" sz="2800" b="1" dirty="0">
                <a:solidFill>
                  <a:srgbClr val="C00000"/>
                </a:solidFill>
                <a:latin typeface="Times New Roman" pitchFamily="18" charset="0"/>
                <a:cs typeface="Times New Roman" pitchFamily="18" charset="0"/>
              </a:rPr>
              <a:t>);</a:t>
            </a:r>
            <a:endParaRPr lang="en-US" sz="28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15749159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K1">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576TGp_report_light.potx" id="{C8DDBDDC-8998-4E3F-9E4D-3D82DF4B4CED}" vid="{C64A7254-B87B-4511-A5A4-0D81C86FF10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OK1</Template>
  <TotalTime>715</TotalTime>
  <Words>488</Words>
  <Application>Microsoft Office PowerPoint</Application>
  <PresentationFormat>On-screen Show (4:3)</PresentationFormat>
  <Paragraphs>111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OK1</vt:lpstr>
      <vt:lpstr>KHÁI NIỆM VÀ THAO TÁC  TRÊN CHUỖI</vt:lpstr>
      <vt:lpstr>Nội dung</vt:lpstr>
      <vt:lpstr>Khái niệm về chuỗi (string)</vt:lpstr>
      <vt:lpstr>Khai báo chuỗi</vt:lpstr>
      <vt:lpstr>Khai báo chuỗi</vt:lpstr>
      <vt:lpstr>Khai báo chuỗi</vt:lpstr>
      <vt:lpstr>Nhập chuỗi</vt:lpstr>
      <vt:lpstr>Nhập chuỗi</vt:lpstr>
      <vt:lpstr>Xuất chuỗi</vt:lpstr>
      <vt:lpstr>Xuất chuỗi</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PowerTemplate</dc:title>
  <dc:creator>dtdat</dc:creator>
  <cp:lastModifiedBy>dtdat</cp:lastModifiedBy>
  <cp:revision>89</cp:revision>
  <dcterms:created xsi:type="dcterms:W3CDTF">2016-11-10T08:19:54Z</dcterms:created>
  <dcterms:modified xsi:type="dcterms:W3CDTF">2016-11-27T16:31:18Z</dcterms:modified>
</cp:coreProperties>
</file>