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96" r:id="rId4"/>
    <p:sldId id="305" r:id="rId5"/>
    <p:sldId id="306" r:id="rId6"/>
    <p:sldId id="307" r:id="rId7"/>
    <p:sldId id="308" r:id="rId8"/>
    <p:sldId id="309" r:id="rId9"/>
    <p:sldId id="310" r:id="rId10"/>
    <p:sldId id="30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C06"/>
    <a:srgbClr val="6FB9D7"/>
    <a:srgbClr val="808080"/>
    <a:srgbClr val="969696"/>
    <a:srgbClr val="FF7F00"/>
    <a:srgbClr val="000000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75" d="100"/>
          <a:sy n="75" d="100"/>
        </p:scale>
        <p:origin x="-120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0" y="3429000"/>
            <a:ext cx="5334000" cy="609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MỘT SỐ HÀM VỀ CHUỖI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6461" y="29718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62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3024187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2160587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2274887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Các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hàm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thao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tác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trên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chuỗi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3132137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Ví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dụ</a:t>
            </a:r>
            <a:r>
              <a:rPr lang="en-US" sz="2400" b="1" dirty="0" smtClean="0">
                <a:solidFill>
                  <a:srgbClr val="FFFFFF"/>
                </a:solidFill>
              </a:rPr>
              <a:t> minh </a:t>
            </a:r>
            <a:r>
              <a:rPr lang="en-US" sz="2400" b="1" dirty="0" err="1" smtClean="0">
                <a:solidFill>
                  <a:srgbClr val="FFFFFF"/>
                </a:solidFill>
              </a:rPr>
              <a:t>họa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013075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2155825"/>
            <a:ext cx="792162" cy="949325"/>
          </a:xfrm>
          <a:prstGeom prst="rect">
            <a:avLst/>
          </a:prstGeom>
          <a:noFill/>
        </p:spPr>
      </p:pic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225266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31115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Để sử dụng các hàm này, ta phải khai báo dòng lệnh sau:</a:t>
            </a:r>
          </a:p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vi-VN" dirty="0" smtClean="0">
                <a:solidFill>
                  <a:srgbClr val="FF0000"/>
                </a:solidFill>
              </a:rPr>
              <a:t>#</a:t>
            </a:r>
            <a:r>
              <a:rPr lang="vi-VN" dirty="0">
                <a:solidFill>
                  <a:srgbClr val="FF0000"/>
                </a:solidFill>
              </a:rPr>
              <a:t>include &lt;string.h&gt; </a:t>
            </a:r>
          </a:p>
          <a:p>
            <a:pPr algn="just"/>
            <a:r>
              <a:rPr lang="vi-VN" dirty="0"/>
              <a:t>Sao  chép  nội  dung  chuỗi  nguồn  vào  chuỗi đích, nội dung của chuỗi đích sẽ bị xóa.</a:t>
            </a:r>
          </a:p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vi-VN" dirty="0" smtClean="0">
                <a:solidFill>
                  <a:srgbClr val="FF0000"/>
                </a:solidFill>
              </a:rPr>
              <a:t>strcpy(char </a:t>
            </a:r>
            <a:r>
              <a:rPr lang="vi-VN" dirty="0">
                <a:solidFill>
                  <a:srgbClr val="FF0000"/>
                </a:solidFill>
              </a:rPr>
              <a:t>*đích, char *nguồn);</a:t>
            </a:r>
          </a:p>
          <a:p>
            <a:pPr algn="just"/>
            <a:endParaRPr lang="vi-VN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3124200"/>
            <a:ext cx="5638800" cy="3505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>
              <a:buFont typeface="Arial" pitchFamily="34" charset="0"/>
              <a:buNone/>
            </a:pP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#include &lt;</a:t>
            </a:r>
            <a:r>
              <a:rPr lang="en-US" sz="1800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iostream.h</a:t>
            </a: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&gt;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#include &lt;</a:t>
            </a:r>
            <a:r>
              <a:rPr lang="en-US" sz="1800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stdio.h</a:t>
            </a: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&gt;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#include &lt;</a:t>
            </a:r>
            <a:r>
              <a:rPr lang="en-US" sz="1800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string.h</a:t>
            </a: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&gt;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void main()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{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char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str1[20], str2[20];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cout</a:t>
            </a:r>
            <a:r>
              <a:rPr lang="en-US" sz="1800" dirty="0" smtClean="0">
                <a:latin typeface="+mj-lt"/>
                <a:cs typeface="Times New Roman" pitchFamily="18" charset="0"/>
              </a:rPr>
              <a:t>&lt;&lt;“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Nhap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chuoi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1:"; gets(str1);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b="1" dirty="0" err="1" smtClean="0">
                <a:latin typeface="+mj-lt"/>
                <a:cs typeface="Times New Roman" pitchFamily="18" charset="0"/>
              </a:rPr>
              <a:t>strcpy</a:t>
            </a:r>
            <a:r>
              <a:rPr lang="en-US" sz="1800" b="1" dirty="0" smtClean="0">
                <a:latin typeface="+mj-lt"/>
                <a:cs typeface="Times New Roman" pitchFamily="18" charset="0"/>
              </a:rPr>
              <a:t>(str2,str1);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cout</a:t>
            </a:r>
            <a:r>
              <a:rPr lang="en-US" sz="1800" dirty="0" smtClean="0">
                <a:latin typeface="+mj-lt"/>
                <a:cs typeface="Times New Roman" pitchFamily="18" charset="0"/>
              </a:rPr>
              <a:t>&lt;&lt;"\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nXuat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chuoi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2:"; puts(str2);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}</a:t>
            </a:r>
            <a:endParaRPr lang="en-US" sz="18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Chép n ký tự từ chuỗi nguồn sang chuỗi đích. Nếu chiều dài nguồn &lt;  n  thì hàm sẽ điền khoảng trắng cho đủ n ký tự vào đích.</a:t>
            </a:r>
          </a:p>
          <a:p>
            <a:pPr marL="457200" lvl="1" indent="0" algn="just">
              <a:buNone/>
            </a:pPr>
            <a:r>
              <a:rPr lang="en-US" dirty="0" smtClean="0"/>
              <a:t>	</a:t>
            </a:r>
            <a:r>
              <a:rPr lang="vi-VN" dirty="0" smtClean="0">
                <a:solidFill>
                  <a:srgbClr val="FF0000"/>
                </a:solidFill>
              </a:rPr>
              <a:t>strncpy(char </a:t>
            </a:r>
            <a:r>
              <a:rPr lang="vi-VN" dirty="0">
                <a:solidFill>
                  <a:srgbClr val="FF0000"/>
                </a:solidFill>
              </a:rPr>
              <a:t>*đích, char *nguồn, int n);</a:t>
            </a:r>
          </a:p>
          <a:p>
            <a:pPr algn="just"/>
            <a:endParaRPr lang="vi-VN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3124200"/>
            <a:ext cx="5638800" cy="3505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>
              <a:buFont typeface="Arial" pitchFamily="34" charset="0"/>
              <a:buNone/>
            </a:pP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#include &lt;</a:t>
            </a:r>
            <a:r>
              <a:rPr lang="en-US" sz="1800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iostream.h</a:t>
            </a: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&gt;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#include &lt;</a:t>
            </a:r>
            <a:r>
              <a:rPr lang="en-US" sz="1800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stdio.h</a:t>
            </a: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&gt;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#include &lt;</a:t>
            </a:r>
            <a:r>
              <a:rPr lang="en-US" sz="1800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string.h</a:t>
            </a: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&gt;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void main()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{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char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str1[20], str2[20];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cout</a:t>
            </a:r>
            <a:r>
              <a:rPr lang="en-US" sz="1800" dirty="0" smtClean="0">
                <a:latin typeface="+mj-lt"/>
                <a:cs typeface="Times New Roman" pitchFamily="18" charset="0"/>
              </a:rPr>
              <a:t>&lt;&lt;“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Nhap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chuoi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1:"; gets(str1);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b="1" dirty="0" err="1" smtClean="0">
                <a:latin typeface="+mj-lt"/>
                <a:cs typeface="Times New Roman" pitchFamily="18" charset="0"/>
              </a:rPr>
              <a:t>strncpy</a:t>
            </a:r>
            <a:r>
              <a:rPr lang="en-US" sz="1800" b="1" dirty="0" smtClean="0">
                <a:latin typeface="+mj-lt"/>
                <a:cs typeface="Times New Roman" pitchFamily="18" charset="0"/>
              </a:rPr>
              <a:t>(str2,str1,5);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cout</a:t>
            </a:r>
            <a:r>
              <a:rPr lang="en-US" sz="1800" dirty="0" smtClean="0">
                <a:latin typeface="+mj-lt"/>
                <a:cs typeface="Times New Roman" pitchFamily="18" charset="0"/>
              </a:rPr>
              <a:t>&lt;&lt;"\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nXuat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chuoi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2:"; puts(str2);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}</a:t>
            </a:r>
            <a:endParaRPr lang="en-US" sz="18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78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Nối chuỗi s2 vào cuối chuỗi s1</a:t>
            </a:r>
          </a:p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vi-VN" dirty="0" smtClean="0">
                <a:solidFill>
                  <a:srgbClr val="FF0000"/>
                </a:solidFill>
              </a:rPr>
              <a:t>strcat(s1</a:t>
            </a:r>
            <a:r>
              <a:rPr lang="vi-VN" dirty="0">
                <a:solidFill>
                  <a:srgbClr val="FF0000"/>
                </a:solidFill>
              </a:rPr>
              <a:t>, s2</a:t>
            </a:r>
            <a:r>
              <a:rPr lang="vi-VN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vi-VN" dirty="0" smtClean="0">
                <a:solidFill>
                  <a:srgbClr val="FF0000"/>
                </a:solidFill>
              </a:rPr>
              <a:t>strcat(char </a:t>
            </a:r>
            <a:r>
              <a:rPr lang="vi-VN" dirty="0">
                <a:solidFill>
                  <a:srgbClr val="FF0000"/>
                </a:solidFill>
              </a:rPr>
              <a:t>s1[],char s2[]); </a:t>
            </a:r>
          </a:p>
          <a:p>
            <a:pPr marL="0" indent="0" algn="just">
              <a:buNone/>
            </a:pPr>
            <a:endParaRPr lang="vi-VN" dirty="0" smtClean="0">
              <a:solidFill>
                <a:srgbClr val="FF0000"/>
              </a:solidFill>
            </a:endParaRPr>
          </a:p>
          <a:p>
            <a:pPr algn="just"/>
            <a:endParaRPr lang="vi-VN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533400" y="2362200"/>
            <a:ext cx="5638800" cy="3505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>
              <a:buFont typeface="Arial" pitchFamily="34" charset="0"/>
              <a:buNone/>
            </a:pP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#include &lt;</a:t>
            </a:r>
            <a:r>
              <a:rPr lang="en-US" sz="1800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iostream.h</a:t>
            </a: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&gt;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#include &lt;</a:t>
            </a:r>
            <a:r>
              <a:rPr lang="en-US" sz="1800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stdio.h</a:t>
            </a: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&gt;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#include &lt;</a:t>
            </a:r>
            <a:r>
              <a:rPr lang="en-US" sz="1800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string.h</a:t>
            </a: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&gt;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void main()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{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char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str1[20], str2[20];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cout</a:t>
            </a:r>
            <a:r>
              <a:rPr lang="en-US" sz="1800" dirty="0" smtClean="0">
                <a:latin typeface="+mj-lt"/>
                <a:cs typeface="Times New Roman" pitchFamily="18" charset="0"/>
              </a:rPr>
              <a:t>&lt;&lt;“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Nhap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chuoi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1:"; gets(str1);</a:t>
            </a:r>
          </a:p>
          <a:p>
            <a:pPr lvl="3">
              <a:buNone/>
            </a:pPr>
            <a:r>
              <a:rPr lang="en-US" sz="1800" dirty="0" smtClean="0">
                <a:cs typeface="Times New Roman" pitchFamily="18" charset="0"/>
              </a:rPr>
              <a:t>	</a:t>
            </a:r>
            <a:r>
              <a:rPr lang="en-US" sz="1800" dirty="0" err="1" smtClean="0">
                <a:cs typeface="Times New Roman" pitchFamily="18" charset="0"/>
              </a:rPr>
              <a:t>cout</a:t>
            </a:r>
            <a:r>
              <a:rPr lang="en-US" sz="1800" dirty="0">
                <a:cs typeface="Times New Roman" pitchFamily="18" charset="0"/>
              </a:rPr>
              <a:t>&lt;&lt;“</a:t>
            </a:r>
            <a:r>
              <a:rPr lang="en-US" sz="1800" dirty="0" err="1">
                <a:cs typeface="Times New Roman" pitchFamily="18" charset="0"/>
              </a:rPr>
              <a:t>Nhap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chuoi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smtClean="0">
                <a:cs typeface="Times New Roman" pitchFamily="18" charset="0"/>
              </a:rPr>
              <a:t>2:"; gets(str2);</a:t>
            </a:r>
            <a:endParaRPr lang="en-US" sz="1800" dirty="0">
              <a:cs typeface="Times New Roman" pitchFamily="18" charset="0"/>
            </a:endParaRP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b="1" dirty="0" err="1" smtClean="0">
                <a:latin typeface="+mj-lt"/>
                <a:cs typeface="Times New Roman" pitchFamily="18" charset="0"/>
              </a:rPr>
              <a:t>strcat</a:t>
            </a:r>
            <a:r>
              <a:rPr lang="en-US" sz="1800" b="1" dirty="0" smtClean="0">
                <a:latin typeface="+mj-lt"/>
                <a:cs typeface="Times New Roman" pitchFamily="18" charset="0"/>
              </a:rPr>
              <a:t>(str1,str2);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cout</a:t>
            </a:r>
            <a:r>
              <a:rPr lang="en-US" sz="1800" dirty="0" smtClean="0">
                <a:latin typeface="+mj-lt"/>
                <a:cs typeface="Times New Roman" pitchFamily="18" charset="0"/>
              </a:rPr>
              <a:t>&lt;&lt;"\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nXuat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chuoi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noi</a:t>
            </a:r>
            <a:r>
              <a:rPr lang="en-US" sz="1800" dirty="0" smtClean="0">
                <a:latin typeface="+mj-lt"/>
                <a:cs typeface="Times New Roman" pitchFamily="18" charset="0"/>
              </a:rPr>
              <a:t>:"; puts(str1);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}</a:t>
            </a:r>
            <a:endParaRPr lang="en-US" sz="18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76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Nối </a:t>
            </a:r>
            <a:r>
              <a:rPr lang="en-US" dirty="0" smtClean="0"/>
              <a:t>n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vi-VN" dirty="0" smtClean="0"/>
              <a:t>chuỗi </a:t>
            </a:r>
            <a:r>
              <a:rPr lang="vi-VN" dirty="0"/>
              <a:t>s2 vào cuối chuỗi s1</a:t>
            </a:r>
          </a:p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vi-VN" dirty="0">
                <a:solidFill>
                  <a:srgbClr val="FF0000"/>
                </a:solidFill>
              </a:rPr>
              <a:t>strncat(char s1[],char s2[],int n</a:t>
            </a:r>
            <a:r>
              <a:rPr lang="vi-VN" dirty="0" smtClean="0">
                <a:solidFill>
                  <a:srgbClr val="FF0000"/>
                </a:solidFill>
              </a:rPr>
              <a:t>);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vi-VN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533400" y="2133600"/>
            <a:ext cx="5638800" cy="3505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>
              <a:buFont typeface="Arial" pitchFamily="34" charset="0"/>
              <a:buNone/>
            </a:pP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#include &lt;</a:t>
            </a:r>
            <a:r>
              <a:rPr lang="en-US" sz="1800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iostream.h</a:t>
            </a: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&gt;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#include &lt;</a:t>
            </a:r>
            <a:r>
              <a:rPr lang="en-US" sz="1800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stdio.h</a:t>
            </a: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&gt;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#include &lt;</a:t>
            </a:r>
            <a:r>
              <a:rPr lang="en-US" sz="1800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string.h</a:t>
            </a: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&gt;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void main()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{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char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str1[20], str2[20];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cout</a:t>
            </a:r>
            <a:r>
              <a:rPr lang="en-US" sz="1800" dirty="0" smtClean="0">
                <a:latin typeface="+mj-lt"/>
                <a:cs typeface="Times New Roman" pitchFamily="18" charset="0"/>
              </a:rPr>
              <a:t>&lt;&lt;“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Nhap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chuoi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1:"; gets(str1);</a:t>
            </a:r>
          </a:p>
          <a:p>
            <a:pPr lvl="3">
              <a:buNone/>
            </a:pPr>
            <a:r>
              <a:rPr lang="en-US" sz="1800" dirty="0" smtClean="0">
                <a:cs typeface="Times New Roman" pitchFamily="18" charset="0"/>
              </a:rPr>
              <a:t>	</a:t>
            </a:r>
            <a:r>
              <a:rPr lang="en-US" sz="1800" dirty="0" err="1" smtClean="0">
                <a:cs typeface="Times New Roman" pitchFamily="18" charset="0"/>
              </a:rPr>
              <a:t>cout</a:t>
            </a:r>
            <a:r>
              <a:rPr lang="en-US" sz="1800" dirty="0">
                <a:cs typeface="Times New Roman" pitchFamily="18" charset="0"/>
              </a:rPr>
              <a:t>&lt;&lt;“</a:t>
            </a:r>
            <a:r>
              <a:rPr lang="en-US" sz="1800" dirty="0" err="1">
                <a:cs typeface="Times New Roman" pitchFamily="18" charset="0"/>
              </a:rPr>
              <a:t>Nhap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chuoi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smtClean="0">
                <a:cs typeface="Times New Roman" pitchFamily="18" charset="0"/>
              </a:rPr>
              <a:t>2:"; gets(str2);</a:t>
            </a:r>
            <a:endParaRPr lang="en-US" sz="1800" dirty="0">
              <a:cs typeface="Times New Roman" pitchFamily="18" charset="0"/>
            </a:endParaRP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b="1" dirty="0" err="1" smtClean="0">
                <a:latin typeface="+mj-lt"/>
                <a:cs typeface="Times New Roman" pitchFamily="18" charset="0"/>
              </a:rPr>
              <a:t>strncat</a:t>
            </a:r>
            <a:r>
              <a:rPr lang="en-US" sz="1800" b="1" dirty="0" smtClean="0">
                <a:latin typeface="+mj-lt"/>
                <a:cs typeface="Times New Roman" pitchFamily="18" charset="0"/>
              </a:rPr>
              <a:t>(str1,str2,4);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cout</a:t>
            </a:r>
            <a:r>
              <a:rPr lang="en-US" sz="1800" dirty="0" smtClean="0">
                <a:latin typeface="+mj-lt"/>
                <a:cs typeface="Times New Roman" pitchFamily="18" charset="0"/>
              </a:rPr>
              <a:t>&lt;&lt;"\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nXuat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chuoi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noi</a:t>
            </a:r>
            <a:r>
              <a:rPr lang="en-US" sz="1800" dirty="0" smtClean="0">
                <a:latin typeface="+mj-lt"/>
                <a:cs typeface="Times New Roman" pitchFamily="18" charset="0"/>
              </a:rPr>
              <a:t>:"; puts(str1);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}</a:t>
            </a:r>
            <a:endParaRPr lang="en-US" sz="18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45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vi-VN" dirty="0" smtClean="0"/>
              <a:t>chuỗi s</a:t>
            </a:r>
            <a:endParaRPr lang="vi-VN" dirty="0"/>
          </a:p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vi-VN" dirty="0">
                <a:solidFill>
                  <a:srgbClr val="FF0000"/>
                </a:solidFill>
              </a:rPr>
              <a:t>strlen(char *s); </a:t>
            </a:r>
          </a:p>
          <a:p>
            <a:pPr algn="just"/>
            <a:endParaRPr lang="vi-VN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533400" y="2133600"/>
            <a:ext cx="5638800" cy="3505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>
              <a:buFont typeface="Arial" pitchFamily="34" charset="0"/>
              <a:buNone/>
            </a:pP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#include &lt;</a:t>
            </a:r>
            <a:r>
              <a:rPr lang="en-US" sz="1800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iostream.h</a:t>
            </a: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&gt;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#include &lt;</a:t>
            </a:r>
            <a:r>
              <a:rPr lang="en-US" sz="1800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stdio.h</a:t>
            </a: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&gt;</a:t>
            </a:r>
          </a:p>
          <a:p>
            <a:pPr lvl="3">
              <a:buFont typeface="Arial" pitchFamily="34" charset="0"/>
              <a:buNone/>
            </a:pP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#include &lt;</a:t>
            </a:r>
            <a:r>
              <a:rPr lang="en-US" sz="1800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string.h</a:t>
            </a:r>
            <a:r>
              <a:rPr lang="en-US" sz="18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&gt;</a:t>
            </a:r>
          </a:p>
          <a:p>
            <a:pPr lvl="3">
              <a:buNone/>
            </a:pPr>
            <a:r>
              <a:rPr lang="en-US" sz="1800" dirty="0">
                <a:latin typeface="+mj-lt"/>
                <a:cs typeface="Times New Roman" pitchFamily="18" charset="0"/>
              </a:rPr>
              <a:t>void main()</a:t>
            </a:r>
          </a:p>
          <a:p>
            <a:pPr lvl="3">
              <a:buNone/>
            </a:pPr>
            <a:r>
              <a:rPr lang="en-US" sz="1800" dirty="0">
                <a:latin typeface="+mj-lt"/>
                <a:cs typeface="Times New Roman" pitchFamily="18" charset="0"/>
              </a:rPr>
              <a:t>{</a:t>
            </a:r>
          </a:p>
          <a:p>
            <a:pPr lvl="4">
              <a:buNone/>
            </a:pPr>
            <a:r>
              <a:rPr lang="en-US" sz="1800" dirty="0">
                <a:latin typeface="+mj-lt"/>
                <a:cs typeface="Times New Roman" pitchFamily="18" charset="0"/>
              </a:rPr>
              <a:t>char *</a:t>
            </a:r>
            <a:r>
              <a:rPr lang="en-US" sz="1800" dirty="0" err="1">
                <a:latin typeface="+mj-lt"/>
                <a:cs typeface="Times New Roman" pitchFamily="18" charset="0"/>
              </a:rPr>
              <a:t>ch</a:t>
            </a:r>
            <a:r>
              <a:rPr lang="en-US" sz="1800" dirty="0">
                <a:latin typeface="+mj-lt"/>
                <a:cs typeface="Times New Roman" pitchFamily="18" charset="0"/>
              </a:rPr>
              <a:t> = "Lap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trinh</a:t>
            </a:r>
            <a:r>
              <a:rPr lang="en-US" sz="1800" dirty="0" smtClean="0">
                <a:latin typeface="+mj-lt"/>
                <a:cs typeface="Times New Roman" pitchFamily="18" charset="0"/>
              </a:rPr>
              <a:t>";</a:t>
            </a:r>
            <a:endParaRPr lang="en-US" sz="1800" dirty="0">
              <a:latin typeface="+mj-lt"/>
              <a:cs typeface="Times New Roman" pitchFamily="18" charset="0"/>
            </a:endParaRPr>
          </a:p>
          <a:p>
            <a:pPr lvl="4">
              <a:buNone/>
            </a:pPr>
            <a:r>
              <a:rPr lang="en-US" sz="1800" dirty="0" err="1">
                <a:latin typeface="+mj-lt"/>
                <a:cs typeface="Times New Roman" pitchFamily="18" charset="0"/>
              </a:rPr>
              <a:t>cout</a:t>
            </a:r>
            <a:r>
              <a:rPr lang="en-US" sz="1800" dirty="0">
                <a:latin typeface="+mj-lt"/>
                <a:cs typeface="Times New Roman" pitchFamily="18" charset="0"/>
              </a:rPr>
              <a:t>&lt;&lt;"Do </a:t>
            </a:r>
            <a:r>
              <a:rPr lang="en-US" sz="1800" dirty="0" err="1">
                <a:latin typeface="+mj-lt"/>
                <a:cs typeface="Times New Roman" pitchFamily="18" charset="0"/>
              </a:rPr>
              <a:t>dai</a:t>
            </a:r>
            <a:r>
              <a:rPr lang="en-US" sz="1800" dirty="0">
                <a:latin typeface="+mj-lt"/>
                <a:cs typeface="Times New Roman" pitchFamily="18" charset="0"/>
              </a:rPr>
              <a:t> s = "&lt;&lt;</a:t>
            </a:r>
            <a:r>
              <a:rPr lang="en-US" sz="1800" dirty="0" err="1">
                <a:latin typeface="+mj-lt"/>
                <a:cs typeface="Times New Roman" pitchFamily="18" charset="0"/>
              </a:rPr>
              <a:t>strlen</a:t>
            </a:r>
            <a:r>
              <a:rPr lang="en-US" sz="1800" dirty="0">
                <a:latin typeface="+mj-lt"/>
                <a:cs typeface="Times New Roman" pitchFamily="18" charset="0"/>
              </a:rPr>
              <a:t>(</a:t>
            </a:r>
            <a:r>
              <a:rPr lang="en-US" sz="1800" dirty="0" err="1">
                <a:latin typeface="+mj-lt"/>
                <a:cs typeface="Times New Roman" pitchFamily="18" charset="0"/>
              </a:rPr>
              <a:t>ch</a:t>
            </a:r>
            <a:r>
              <a:rPr lang="en-US" sz="1800" dirty="0">
                <a:latin typeface="+mj-lt"/>
                <a:cs typeface="Times New Roman" pitchFamily="18" charset="0"/>
              </a:rPr>
              <a:t>);</a:t>
            </a:r>
          </a:p>
          <a:p>
            <a:pPr lvl="3">
              <a:buNone/>
            </a:pPr>
            <a:r>
              <a:rPr lang="en-US" sz="1800" dirty="0">
                <a:latin typeface="+mj-lt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3824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So sánh 2 chuỗi s1 và s2 theo nguyên tắc thứ tự từ điển. Phân biệt chữ hoa và thường.Trả về :</a:t>
            </a:r>
          </a:p>
          <a:p>
            <a:pPr lvl="1" algn="just"/>
            <a:r>
              <a:rPr lang="vi-VN" dirty="0"/>
              <a:t>  0 : nếu s1 bằng s2.</a:t>
            </a:r>
          </a:p>
          <a:p>
            <a:pPr lvl="1" algn="just"/>
            <a:r>
              <a:rPr lang="vi-VN" dirty="0"/>
              <a:t>=1: nếu s1 lớn hơn s2.</a:t>
            </a:r>
          </a:p>
          <a:p>
            <a:pPr lvl="1" algn="just"/>
            <a:r>
              <a:rPr lang="vi-VN" dirty="0"/>
              <a:t>=-1: nếu s1 nhỏ  hơn s2. </a:t>
            </a:r>
          </a:p>
          <a:p>
            <a:pPr marL="457200" lvl="1" indent="0" algn="just">
              <a:buNone/>
            </a:pPr>
            <a:r>
              <a:rPr lang="en-US" dirty="0" smtClean="0"/>
              <a:t>	</a:t>
            </a:r>
            <a:r>
              <a:rPr lang="vi-VN" dirty="0" smtClean="0">
                <a:solidFill>
                  <a:srgbClr val="FF0000"/>
                </a:solidFill>
              </a:rPr>
              <a:t>strcmp(char </a:t>
            </a:r>
            <a:r>
              <a:rPr lang="vi-VN" dirty="0">
                <a:solidFill>
                  <a:srgbClr val="FF0000"/>
                </a:solidFill>
              </a:rPr>
              <a:t>s1[],char s2[]); 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lvl="1" indent="-342900" algn="just">
              <a:buChar char="•"/>
            </a:pPr>
            <a:r>
              <a:rPr lang="vi-VN" dirty="0">
                <a:ea typeface="+mn-ea"/>
                <a:cs typeface="+mn-cs"/>
              </a:rPr>
              <a:t>So sánh n ký tự đầu tiên của s1 và s2, giá trị trả về tương tự hàm strcmp()</a:t>
            </a:r>
          </a:p>
          <a:p>
            <a:pPr marL="457200" lvl="1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vi-VN" dirty="0" smtClean="0">
                <a:solidFill>
                  <a:srgbClr val="FF0000"/>
                </a:solidFill>
              </a:rPr>
              <a:t>strncmp(char </a:t>
            </a:r>
            <a:r>
              <a:rPr lang="vi-VN" dirty="0">
                <a:solidFill>
                  <a:srgbClr val="FF0000"/>
                </a:solidFill>
              </a:rPr>
              <a:t>s1[],char s2[], int n</a:t>
            </a:r>
            <a:r>
              <a:rPr lang="vi-VN" dirty="0" smtClean="0">
                <a:solidFill>
                  <a:srgbClr val="FF0000"/>
                </a:solidFill>
              </a:rPr>
              <a:t>);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lvl="1" indent="-342900" algn="just">
              <a:buChar char="•"/>
            </a:pPr>
            <a:r>
              <a:rPr lang="vi-VN" dirty="0">
                <a:ea typeface="+mn-ea"/>
                <a:cs typeface="+mn-cs"/>
              </a:rPr>
              <a:t>So sánh chuỗi s1 và s2 nhưng không phân biệt hoa thường, giá trị trả về tương tự hàm strcmp()</a:t>
            </a:r>
          </a:p>
          <a:p>
            <a:pPr marL="457200" lvl="1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vi-VN" dirty="0" smtClean="0">
                <a:solidFill>
                  <a:srgbClr val="FF0000"/>
                </a:solidFill>
              </a:rPr>
              <a:t>stricmp(char </a:t>
            </a:r>
            <a:r>
              <a:rPr lang="vi-VN" dirty="0">
                <a:solidFill>
                  <a:srgbClr val="FF0000"/>
                </a:solidFill>
              </a:rPr>
              <a:t>s1[],char s2[]);</a:t>
            </a:r>
          </a:p>
          <a:p>
            <a:pPr marL="457200" lvl="1" indent="0" algn="just">
              <a:buNone/>
            </a:pPr>
            <a:endParaRPr lang="vi-VN" dirty="0" smtClean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5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So sánh n ký tự đầu tiên của s1 và s2 nhưng không phân biệt hoa thường, giá trị trả về tương tự hàm strcmp()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vi-VN" dirty="0" smtClean="0">
                <a:solidFill>
                  <a:srgbClr val="FF0000"/>
                </a:solidFill>
              </a:rPr>
              <a:t>strnicmp(char </a:t>
            </a:r>
            <a:r>
              <a:rPr lang="vi-VN" dirty="0">
                <a:solidFill>
                  <a:srgbClr val="FF0000"/>
                </a:solidFill>
              </a:rPr>
              <a:t>s1[],char s2[], int n);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vi-VN" dirty="0"/>
              <a:t>Chuyển ký tự thường sang ký tự hoa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vi-VN" dirty="0" smtClean="0">
                <a:solidFill>
                  <a:srgbClr val="FF0000"/>
                </a:solidFill>
              </a:rPr>
              <a:t>toupper</a:t>
            </a:r>
            <a:r>
              <a:rPr lang="vi-VN" dirty="0">
                <a:solidFill>
                  <a:srgbClr val="FF0000"/>
                </a:solidFill>
              </a:rPr>
              <a:t>( int ch );</a:t>
            </a:r>
          </a:p>
          <a:p>
            <a:pPr algn="just"/>
            <a:r>
              <a:rPr lang="vi-VN" dirty="0"/>
              <a:t>Chuyển ký tự hoa sang ký tự thường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vi-VN" dirty="0" smtClean="0">
                <a:solidFill>
                  <a:srgbClr val="FF0000"/>
                </a:solidFill>
              </a:rPr>
              <a:t>tolower</a:t>
            </a:r>
            <a:r>
              <a:rPr lang="vi-VN" dirty="0">
                <a:solidFill>
                  <a:srgbClr val="FF0000"/>
                </a:solidFill>
              </a:rPr>
              <a:t>( int ch );</a:t>
            </a:r>
          </a:p>
          <a:p>
            <a:pPr algn="just"/>
            <a:r>
              <a:rPr lang="vi-VN" dirty="0"/>
              <a:t>Khai báo thư viện: </a:t>
            </a:r>
            <a:r>
              <a:rPr lang="vi-VN" dirty="0">
                <a:solidFill>
                  <a:srgbClr val="FF0000"/>
                </a:solidFill>
              </a:rPr>
              <a:t>&lt;ctype.h&gt; </a:t>
            </a:r>
          </a:p>
          <a:p>
            <a:pPr marL="0" indent="0" algn="just">
              <a:buNone/>
            </a:pPr>
            <a:endParaRPr lang="vi-VN" dirty="0" smtClean="0">
              <a:solidFill>
                <a:srgbClr val="FF0000"/>
              </a:solidFill>
            </a:endParaRPr>
          </a:p>
          <a:p>
            <a:pPr algn="just"/>
            <a:endParaRPr lang="vi-VN" dirty="0" smtClean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46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748</TotalTime>
  <Words>323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OK1</vt:lpstr>
      <vt:lpstr>MỘT SỐ HÀM VỀ CHUỖI</vt:lpstr>
      <vt:lpstr>Nội dung</vt:lpstr>
      <vt:lpstr>Các hàm thao tác trên chuỗi</vt:lpstr>
      <vt:lpstr>Các hàm thao tác trên chuỗi</vt:lpstr>
      <vt:lpstr>Các hàm thao tác trên chuỗi</vt:lpstr>
      <vt:lpstr>Các hàm thao tác trên chuỗi</vt:lpstr>
      <vt:lpstr>Các hàm thao tác trên chuỗi</vt:lpstr>
      <vt:lpstr>Các hàm thao tác trên chuỗi</vt:lpstr>
      <vt:lpstr>Các hàm thao tác trên chuỗi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94</cp:revision>
  <dcterms:created xsi:type="dcterms:W3CDTF">2016-11-10T08:19:54Z</dcterms:created>
  <dcterms:modified xsi:type="dcterms:W3CDTF">2016-11-27T16:11:28Z</dcterms:modified>
</cp:coreProperties>
</file>