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6" r:id="rId4"/>
    <p:sldId id="309" r:id="rId5"/>
    <p:sldId id="305" r:id="rId6"/>
    <p:sldId id="310" r:id="rId7"/>
    <p:sldId id="311" r:id="rId8"/>
    <p:sldId id="312" r:id="rId9"/>
    <p:sldId id="313" r:id="rId10"/>
    <p:sldId id="30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3429000"/>
            <a:ext cx="5334000" cy="609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KHÁI NIỆM VỀ CON TRỎ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70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003425" y="26971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2003425" y="18335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470150" y="19478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Địa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chỉ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của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biến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481263" y="28051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r>
              <a:rPr lang="en-US" sz="2400" b="1" dirty="0" smtClean="0">
                <a:solidFill>
                  <a:srgbClr val="FFFFFF"/>
                </a:solidFill>
              </a:rPr>
              <a:t> con </a:t>
            </a:r>
            <a:r>
              <a:rPr lang="en-US" sz="2400" b="1" dirty="0" err="1" smtClean="0">
                <a:solidFill>
                  <a:srgbClr val="FFFFFF"/>
                </a:solidFill>
              </a:rPr>
              <a:t>trỏ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9275" y="26860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08163" y="18288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128838" y="19256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141538" y="2784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2003425" y="3508375"/>
            <a:ext cx="5311775" cy="688975"/>
            <a:chOff x="720" y="1392"/>
            <a:chExt cx="4058" cy="480"/>
          </a:xfrm>
        </p:grpSpPr>
        <p:sp>
          <p:nvSpPr>
            <p:cNvPr id="2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Text Box 24"/>
          <p:cNvSpPr txBox="1">
            <a:spLocks noChangeArrowheads="1"/>
          </p:cNvSpPr>
          <p:nvPr/>
        </p:nvSpPr>
        <p:spPr bwMode="black">
          <a:xfrm>
            <a:off x="2565400" y="36099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Khai báo con trỏ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2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19275" y="3482975"/>
            <a:ext cx="792163" cy="949325"/>
          </a:xfrm>
          <a:prstGeom prst="rect">
            <a:avLst/>
          </a:prstGeom>
          <a:noFill/>
        </p:spPr>
      </p:pic>
      <p:sp>
        <p:nvSpPr>
          <p:cNvPr id="26" name="Text Box 34"/>
          <p:cNvSpPr txBox="1">
            <a:spLocks noChangeArrowheads="1"/>
          </p:cNvSpPr>
          <p:nvPr/>
        </p:nvSpPr>
        <p:spPr bwMode="gray">
          <a:xfrm>
            <a:off x="2141538" y="36179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2003425" y="4365625"/>
            <a:ext cx="5311775" cy="688975"/>
            <a:chOff x="720" y="1392"/>
            <a:chExt cx="4058" cy="480"/>
          </a:xfrm>
        </p:grpSpPr>
        <p:sp>
          <p:nvSpPr>
            <p:cNvPr id="28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Text Box 25"/>
          <p:cNvSpPr txBox="1">
            <a:spLocks noChangeArrowheads="1"/>
          </p:cNvSpPr>
          <p:nvPr/>
        </p:nvSpPr>
        <p:spPr bwMode="black">
          <a:xfrm>
            <a:off x="2481263" y="44577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Toán tử con trỏ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3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803400" y="4329112"/>
            <a:ext cx="792163" cy="949325"/>
          </a:xfrm>
          <a:prstGeom prst="rect">
            <a:avLst/>
          </a:prstGeom>
          <a:noFill/>
        </p:spPr>
      </p:pic>
      <p:sp>
        <p:nvSpPr>
          <p:cNvPr id="34" name="Text Box 31"/>
          <p:cNvSpPr txBox="1">
            <a:spLocks noChangeArrowheads="1"/>
          </p:cNvSpPr>
          <p:nvPr/>
        </p:nvSpPr>
        <p:spPr bwMode="gray">
          <a:xfrm>
            <a:off x="2149475" y="44656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Thông tin của một biến bao gồm:</a:t>
            </a:r>
          </a:p>
          <a:p>
            <a:pPr lvl="1" algn="just"/>
            <a:r>
              <a:rPr lang="vi-VN" dirty="0" smtClean="0"/>
              <a:t>Tên </a:t>
            </a:r>
            <a:r>
              <a:rPr lang="vi-VN" dirty="0"/>
              <a:t>biến</a:t>
            </a:r>
          </a:p>
          <a:p>
            <a:pPr lvl="1" algn="just"/>
            <a:r>
              <a:rPr lang="vi-VN" dirty="0" smtClean="0"/>
              <a:t>Kiểu </a:t>
            </a:r>
            <a:r>
              <a:rPr lang="vi-VN" dirty="0"/>
              <a:t>dữ liệu của biến</a:t>
            </a:r>
          </a:p>
          <a:p>
            <a:pPr lvl="1" algn="just"/>
            <a:r>
              <a:rPr lang="vi-VN" dirty="0" smtClean="0"/>
              <a:t>Giá </a:t>
            </a:r>
            <a:r>
              <a:rPr lang="vi-VN" dirty="0"/>
              <a:t>trị của biến</a:t>
            </a:r>
          </a:p>
          <a:p>
            <a:pPr algn="just"/>
            <a:r>
              <a:rPr lang="vi-VN" dirty="0"/>
              <a:t>Mỗi  biến  sẽ  được  lưu  trữ  tại  một  vị  trí  xác định trong ô nhớ, nếu kích thước của </a:t>
            </a:r>
            <a:r>
              <a:rPr lang="vi-VN" dirty="0" smtClean="0"/>
              <a:t>biến </a:t>
            </a:r>
            <a:r>
              <a:rPr lang="vi-VN" dirty="0"/>
              <a:t>có nhiều </a:t>
            </a:r>
            <a:r>
              <a:rPr lang="vi-VN" dirty="0" smtClean="0"/>
              <a:t>byte thì máy tính  </a:t>
            </a:r>
            <a:r>
              <a:rPr lang="vi-VN" dirty="0"/>
              <a:t>sẽ </a:t>
            </a:r>
            <a:r>
              <a:rPr lang="vi-VN" dirty="0" smtClean="0"/>
              <a:t>cấp phát một dãy </a:t>
            </a:r>
            <a:r>
              <a:rPr lang="vi-VN" dirty="0"/>
              <a:t>các </a:t>
            </a:r>
            <a:r>
              <a:rPr lang="vi-VN" dirty="0" smtClean="0"/>
              <a:t>byte liên tiếp nhau</a:t>
            </a:r>
            <a:r>
              <a:rPr lang="vi-VN" dirty="0"/>
              <a:t>, </a:t>
            </a:r>
            <a:r>
              <a:rPr lang="vi-VN" dirty="0" smtClean="0"/>
              <a:t>địa chỉ của  </a:t>
            </a:r>
            <a:r>
              <a:rPr lang="vi-VN" dirty="0"/>
              <a:t>biến </a:t>
            </a:r>
            <a:r>
              <a:rPr lang="vi-VN" dirty="0" smtClean="0"/>
              <a:t>sẽ </a:t>
            </a:r>
            <a:r>
              <a:rPr lang="vi-VN" dirty="0">
                <a:solidFill>
                  <a:srgbClr val="FF0000"/>
                </a:solidFill>
              </a:rPr>
              <a:t>lưu byte đầu tiên </a:t>
            </a:r>
            <a:r>
              <a:rPr lang="vi-VN" dirty="0"/>
              <a:t>trong dãy các byte này</a:t>
            </a: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marL="800100" lvl="2" indent="0" algn="just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x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800100" lvl="2" indent="0" algn="just">
              <a:buNone/>
            </a:pP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a;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28798"/>
              </p:ext>
            </p:extLst>
          </p:nvPr>
        </p:nvGraphicFramePr>
        <p:xfrm>
          <a:off x="2500961" y="3745292"/>
          <a:ext cx="10668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1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2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3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4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1967561" y="3821492"/>
            <a:ext cx="457200" cy="1676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1761" y="4069410"/>
            <a:ext cx="76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Các ô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nhớ của biến x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48459"/>
              </p:ext>
            </p:extLst>
          </p:nvPr>
        </p:nvGraphicFramePr>
        <p:xfrm>
          <a:off x="6081243" y="3717074"/>
          <a:ext cx="1144118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118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100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101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102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 103</a:t>
                      </a:r>
                      <a:endParaRPr lang="en-US" b="1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>
            <a:off x="5624043" y="3793274"/>
            <a:ext cx="457200" cy="1676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2568" y="4021874"/>
            <a:ext cx="76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Các ô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nhớ của biến 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2043761" y="2263774"/>
            <a:ext cx="1905000" cy="436563"/>
            <a:chOff x="3618" y="3480"/>
            <a:chExt cx="1200" cy="275"/>
          </a:xfrm>
        </p:grpSpPr>
        <p:sp>
          <p:nvSpPr>
            <p:cNvPr id="20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black">
          <a:xfrm>
            <a:off x="2167586" y="2263774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Địa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chỉ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biến</a:t>
            </a:r>
            <a:r>
              <a:rPr lang="en-US" b="1" dirty="0">
                <a:solidFill>
                  <a:srgbClr val="FFFFFF"/>
                </a:solidFill>
              </a:rPr>
              <a:t> x</a:t>
            </a:r>
          </a:p>
        </p:txBody>
      </p: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5638800" y="2259807"/>
            <a:ext cx="1905000" cy="436563"/>
            <a:chOff x="3618" y="3480"/>
            <a:chExt cx="1200" cy="275"/>
          </a:xfrm>
        </p:grpSpPr>
        <p:sp>
          <p:nvSpPr>
            <p:cNvPr id="28" name="Freeform 33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black">
          <a:xfrm>
            <a:off x="5777561" y="22479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Địa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chỉ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biến</a:t>
            </a:r>
            <a:r>
              <a:rPr lang="en-US" b="1" dirty="0">
                <a:solidFill>
                  <a:srgbClr val="FFFFFF"/>
                </a:solidFill>
              </a:rPr>
              <a:t> 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77429" y="2667000"/>
            <a:ext cx="0" cy="128016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20907" y="2600326"/>
            <a:ext cx="0" cy="128016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4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Địa chỉ của biến luôn luôn là một số nguyên (hệ thập lục phân) dù biến đó chứa giá trị là số nguyên, số thực hay ký tự, …</a:t>
            </a:r>
          </a:p>
          <a:p>
            <a:pPr algn="just"/>
            <a:r>
              <a:rPr lang="vi-VN" dirty="0"/>
              <a:t>Cách lấy địa chỉ của biến</a:t>
            </a:r>
          </a:p>
          <a:p>
            <a:pPr marL="0" indent="0" algn="just">
              <a:buNone/>
            </a:pPr>
            <a:r>
              <a:rPr lang="en-US" smtClean="0"/>
              <a:t>	</a:t>
            </a:r>
            <a:r>
              <a:rPr lang="vi-VN" smtClean="0">
                <a:solidFill>
                  <a:srgbClr val="EC2C06"/>
                </a:solidFill>
              </a:rPr>
              <a:t>&amp;tênbiến</a:t>
            </a:r>
            <a:endParaRPr lang="vi-VN" dirty="0">
              <a:solidFill>
                <a:srgbClr val="EC2C06"/>
              </a:solidFill>
            </a:endParaRPr>
          </a:p>
          <a:p>
            <a:pPr algn="just"/>
            <a:r>
              <a:rPr lang="vi-VN" dirty="0"/>
              <a:t>Ví dụ</a:t>
            </a:r>
            <a:r>
              <a:rPr lang="vi-VN" dirty="0" smtClean="0"/>
              <a:t>:</a:t>
            </a:r>
            <a:endParaRPr lang="en-US" dirty="0" smtClean="0"/>
          </a:p>
          <a:p>
            <a:pPr marL="914400" lvl="2" indent="0">
              <a:buNone/>
            </a:pPr>
            <a:r>
              <a:rPr lang="vi-VN" sz="2400" dirty="0">
                <a:solidFill>
                  <a:srgbClr val="0000FF"/>
                </a:solidFill>
              </a:rPr>
              <a:t>int</a:t>
            </a:r>
            <a:r>
              <a:rPr lang="vi-VN" sz="2400" dirty="0"/>
              <a:t> x=7;</a:t>
            </a:r>
          </a:p>
          <a:p>
            <a:pPr marL="914400" lvl="2" indent="0">
              <a:buNone/>
            </a:pPr>
            <a:r>
              <a:rPr lang="vi-VN" sz="2400" dirty="0">
                <a:solidFill>
                  <a:srgbClr val="0000FF"/>
                </a:solidFill>
              </a:rPr>
              <a:t>float </a:t>
            </a:r>
            <a:r>
              <a:rPr lang="vi-VN" sz="2400" dirty="0"/>
              <a:t>y=10.5;</a:t>
            </a:r>
          </a:p>
          <a:p>
            <a:pPr marL="914400" lvl="2" indent="0">
              <a:buNone/>
            </a:pPr>
            <a:r>
              <a:rPr lang="vi-VN" sz="2400" dirty="0"/>
              <a:t>cout&lt;&lt;"Dia chi cua bien x = "&lt;&lt;&amp;x&lt;&lt;endl;</a:t>
            </a:r>
          </a:p>
          <a:p>
            <a:pPr marL="914400" lvl="2" indent="0">
              <a:buNone/>
            </a:pPr>
            <a:r>
              <a:rPr lang="vi-VN" sz="2400" dirty="0"/>
              <a:t>cout&lt;&lt;"Dia chi cua bien y = "&lt;&lt;&amp;y; </a:t>
            </a:r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619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Một con trỏ là </a:t>
            </a:r>
            <a:r>
              <a:rPr lang="vi-VN" dirty="0">
                <a:solidFill>
                  <a:srgbClr val="EC2C06"/>
                </a:solidFill>
              </a:rPr>
              <a:t>1 biến chứa một địa chỉ bộ nhớ</a:t>
            </a:r>
            <a:r>
              <a:rPr lang="vi-VN" dirty="0"/>
              <a:t>. Địa chỉ này là vị trí của một đối tượng khác trong bộ nhớ. </a:t>
            </a:r>
          </a:p>
          <a:p>
            <a:pPr algn="just"/>
            <a:r>
              <a:rPr lang="vi-VN" dirty="0"/>
              <a:t>Nếu một biến chứa địa chỉ của một biến khác, biến thứ nhất được gọi là trỏ đến biến thứ hai.</a:t>
            </a:r>
          </a:p>
          <a:p>
            <a:pPr algn="just"/>
            <a:endParaRPr lang="vi-VN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14600" y="4572000"/>
            <a:ext cx="1368425" cy="1266825"/>
            <a:chOff x="2226" y="2171"/>
            <a:chExt cx="798" cy="74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AutoShape 10"/>
          <p:cNvSpPr>
            <a:spLocks noChangeArrowheads="1"/>
          </p:cNvSpPr>
          <p:nvPr/>
        </p:nvSpPr>
        <p:spPr bwMode="gray">
          <a:xfrm>
            <a:off x="3966757" y="4403724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425393" y="4613274"/>
            <a:ext cx="1368425" cy="1266825"/>
            <a:chOff x="2226" y="2171"/>
            <a:chExt cx="798" cy="741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038194" y="3090812"/>
            <a:ext cx="1196975" cy="1171575"/>
            <a:chOff x="480" y="1200"/>
            <a:chExt cx="1042" cy="1019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19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0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1" name="Text Box 30"/>
          <p:cNvSpPr txBox="1">
            <a:spLocks noChangeArrowheads="1"/>
          </p:cNvSpPr>
          <p:nvPr/>
        </p:nvSpPr>
        <p:spPr bwMode="white">
          <a:xfrm>
            <a:off x="4103282" y="3397200"/>
            <a:ext cx="10604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rgbClr val="F8F8F8"/>
                </a:solidFill>
                <a:cs typeface="Arial" charset="0"/>
              </a:rPr>
              <a:t>10</a:t>
            </a:r>
            <a:endParaRPr lang="en-US" sz="2800" b="1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33800" y="266385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Giá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trị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biến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a = 10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32177" y="409311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aPtr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62970" y="41222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23757" y="6138446"/>
            <a:ext cx="3728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Con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trỏ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trỏ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đến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vùng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nhớ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của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biến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EC2C06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 a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EC2C06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8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b="1" dirty="0" err="1">
                <a:latin typeface="+mj-lt"/>
                <a:cs typeface="Times New Roman" pitchFamily="18" charset="0"/>
              </a:rPr>
              <a:t>Cú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latin typeface="+mj-lt"/>
                <a:cs typeface="Times New Roman" pitchFamily="18" charset="0"/>
              </a:rPr>
              <a:t>pháp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  <a:p>
            <a:pPr algn="ctr">
              <a:buFont typeface="Arial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type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40DBC"/>
                </a:solidFill>
                <a:latin typeface="+mj-lt"/>
                <a:cs typeface="Times New Roman" pitchFamily="18" charset="0"/>
              </a:rPr>
              <a:t>*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pointerVariable</a:t>
            </a:r>
            <a:r>
              <a:rPr lang="en-US" b="1" dirty="0">
                <a:latin typeface="+mj-lt"/>
                <a:cs typeface="Times New Roman" pitchFamily="18" charset="0"/>
              </a:rPr>
              <a:t>;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2">
              <a:spcBef>
                <a:spcPts val="1200"/>
              </a:spcBef>
              <a:buFont typeface="Arial" pitchFamily="34" charset="0"/>
              <a:buNone/>
            </a:pPr>
            <a:r>
              <a:rPr lang="en-US" b="1" i="1" dirty="0">
                <a:latin typeface="+mj-lt"/>
                <a:cs typeface="Times New Roman" pitchFamily="18" charset="0"/>
              </a:rPr>
              <a:t>	type</a:t>
            </a:r>
            <a:r>
              <a:rPr lang="en-US" dirty="0">
                <a:latin typeface="+mj-lt"/>
                <a:cs typeface="Times New Roman" pitchFamily="18" charset="0"/>
              </a:rPr>
              <a:t>: </a:t>
            </a:r>
            <a:r>
              <a:rPr lang="en-US" dirty="0" err="1">
                <a:latin typeface="+mj-lt"/>
                <a:cs typeface="Times New Roman" pitchFamily="18" charset="0"/>
              </a:rPr>
              <a:t>xác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định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kiểu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của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biến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mà</a:t>
            </a:r>
            <a:r>
              <a:rPr lang="en-US" dirty="0">
                <a:latin typeface="+mj-lt"/>
                <a:cs typeface="Times New Roman" pitchFamily="18" charset="0"/>
              </a:rPr>
              <a:t> con </a:t>
            </a:r>
            <a:r>
              <a:rPr lang="en-US" dirty="0" err="1">
                <a:latin typeface="+mj-lt"/>
                <a:cs typeface="Times New Roman" pitchFamily="18" charset="0"/>
              </a:rPr>
              <a:t>trỏ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trỏ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đến</a:t>
            </a:r>
            <a:r>
              <a:rPr lang="en-US" dirty="0">
                <a:latin typeface="+mj-lt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Ví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dụ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0" y="31144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*a;</a:t>
            </a: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3419220"/>
            <a:ext cx="990600" cy="1588"/>
          </a:xfrm>
          <a:prstGeom prst="straightConnector1">
            <a:avLst/>
          </a:prstGeom>
          <a:ln w="889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72428" y="34264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a</a:t>
            </a:r>
            <a:endParaRPr lang="en-US" sz="28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62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(pointer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Toán tử &amp; </a:t>
            </a:r>
            <a:r>
              <a:rPr lang="vi-VN" dirty="0">
                <a:latin typeface="+mj-lt"/>
                <a:cs typeface="Times New Roman" pitchFamily="18" charset="0"/>
              </a:rPr>
              <a:t>là toán tử 1 ngôi, trả về địa chỉ bộ nhớ của toán hạng của nó.</a:t>
            </a:r>
          </a:p>
          <a:p>
            <a:r>
              <a:rPr lang="vi-VN" dirty="0">
                <a:latin typeface="+mj-lt"/>
                <a:cs typeface="Times New Roman" pitchFamily="18" charset="0"/>
              </a:rPr>
              <a:t>Toán tử &amp; dùng để gán địa chỉ của biến cho biến con trỏ </a:t>
            </a:r>
          </a:p>
          <a:p>
            <a:r>
              <a:rPr lang="vi-VN" dirty="0">
                <a:latin typeface="+mj-lt"/>
                <a:cs typeface="Times New Roman" pitchFamily="18" charset="0"/>
              </a:rPr>
              <a:t>Cú pháp: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vi-VN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&lt;Tên biến con trỏ&gt;=&amp;&lt;Tên biến&gt;</a:t>
            </a:r>
            <a:endParaRPr lang="en-US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 = 25, x;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*y;</a:t>
            </a:r>
          </a:p>
          <a:p>
            <a:pPr marL="45720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 = a;</a:t>
            </a:r>
          </a:p>
          <a:p>
            <a:pPr marL="45720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y=&amp;a;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y=a;//</a:t>
            </a:r>
            <a:r>
              <a:rPr lang="en-US" dirty="0" err="1">
                <a:latin typeface="+mj-lt"/>
                <a:cs typeface="Times New Roman" pitchFamily="18" charset="0"/>
              </a:rPr>
              <a:t>sai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3165" y="3429000"/>
            <a:ext cx="567503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4057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(pointer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Toán tử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*</a:t>
            </a:r>
            <a:r>
              <a:rPr lang="vi-VN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dirty="0">
                <a:latin typeface="+mj-lt"/>
                <a:cs typeface="Times New Roman" pitchFamily="18" charset="0"/>
              </a:rPr>
              <a:t>là toán tử một ngôi trả về giá trị tại địa chỉ con trỏ trỏ </a:t>
            </a:r>
            <a:r>
              <a:rPr lang="vi-VN" dirty="0" smtClean="0">
                <a:latin typeface="+mj-lt"/>
                <a:cs typeface="Times New Roman" pitchFamily="18" charset="0"/>
              </a:rPr>
              <a:t>đến.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vi-VN" dirty="0" smtClean="0">
                <a:latin typeface="+mj-lt"/>
                <a:cs typeface="Times New Roman" pitchFamily="18" charset="0"/>
              </a:rPr>
              <a:t>Cú </a:t>
            </a:r>
            <a:r>
              <a:rPr lang="vi-VN" dirty="0">
                <a:latin typeface="+mj-lt"/>
                <a:cs typeface="Times New Roman" pitchFamily="18" charset="0"/>
              </a:rPr>
              <a:t>pháp: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* </a:t>
            </a:r>
            <a:r>
              <a:rPr lang="vi-VN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&lt;Tên biến con trỏ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=*p ;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a=p;//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0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1344</TotalTime>
  <Words>364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OK1</vt:lpstr>
      <vt:lpstr>KHÁI NIỆM VỀ CON TRỎ</vt:lpstr>
      <vt:lpstr>Nội dung</vt:lpstr>
      <vt:lpstr>Địa chỉ của biến</vt:lpstr>
      <vt:lpstr>Địa chỉ của biến</vt:lpstr>
      <vt:lpstr>Địa chỉ của biến</vt:lpstr>
      <vt:lpstr>Khái niệm con trỏ</vt:lpstr>
      <vt:lpstr>Khai báo con trỏ</vt:lpstr>
      <vt:lpstr>Toán tử con trỏ (pointer operators)</vt:lpstr>
      <vt:lpstr>Toán tử con trỏ (pointer operators)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106</cp:revision>
  <dcterms:created xsi:type="dcterms:W3CDTF">2016-11-10T08:19:54Z</dcterms:created>
  <dcterms:modified xsi:type="dcterms:W3CDTF">2016-12-01T16:01:43Z</dcterms:modified>
</cp:coreProperties>
</file>