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6" r:id="rId4"/>
    <p:sldId id="309" r:id="rId5"/>
    <p:sldId id="305" r:id="rId6"/>
    <p:sldId id="316" r:id="rId7"/>
    <p:sldId id="314" r:id="rId8"/>
    <p:sldId id="315" r:id="rId9"/>
    <p:sldId id="30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2C06"/>
    <a:srgbClr val="6FB9D7"/>
    <a:srgbClr val="808080"/>
    <a:srgbClr val="969696"/>
    <a:srgbClr val="FF7F0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63" d="100"/>
          <a:sy n="63" d="100"/>
        </p:scale>
        <p:origin x="-114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73030" y="3429000"/>
            <a:ext cx="5842370" cy="609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CÁC THAO TÁC TRÊN CON TRỎ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71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2003425" y="26971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2003425" y="18335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470150" y="1947862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Lệnh gán con trỏ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481262" y="2805112"/>
            <a:ext cx="483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Phép toán số học trên con trỏ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19275" y="26860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08163" y="1828800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128838" y="19256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141538" y="2784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2003425" y="3508375"/>
            <a:ext cx="5311775" cy="688975"/>
            <a:chOff x="720" y="1392"/>
            <a:chExt cx="4058" cy="480"/>
          </a:xfrm>
        </p:grpSpPr>
        <p:sp>
          <p:nvSpPr>
            <p:cNvPr id="2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Text Box 24"/>
          <p:cNvSpPr txBox="1">
            <a:spLocks noChangeArrowheads="1"/>
          </p:cNvSpPr>
          <p:nvPr/>
        </p:nvSpPr>
        <p:spPr bwMode="black">
          <a:xfrm>
            <a:off x="2565400" y="36099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Ví dụ minh họa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2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19275" y="3482975"/>
            <a:ext cx="792163" cy="949325"/>
          </a:xfrm>
          <a:prstGeom prst="rect">
            <a:avLst/>
          </a:prstGeom>
          <a:noFill/>
        </p:spPr>
      </p:pic>
      <p:sp>
        <p:nvSpPr>
          <p:cNvPr id="26" name="Text Box 34"/>
          <p:cNvSpPr txBox="1">
            <a:spLocks noChangeArrowheads="1"/>
          </p:cNvSpPr>
          <p:nvPr/>
        </p:nvSpPr>
        <p:spPr bwMode="gray">
          <a:xfrm>
            <a:off x="2141538" y="36179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gán con 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/>
              <a:t>Có thể dùng phép gán để gán giá trị của một con trỏ cho một con trỏ khác có cùng </a:t>
            </a:r>
            <a:r>
              <a:rPr lang="vi-VN" smtClean="0"/>
              <a:t>kiểu</a:t>
            </a:r>
            <a:endParaRPr lang="en-US" smtClean="0"/>
          </a:p>
          <a:p>
            <a:pPr marL="739775" lvl="1" indent="-336550" algn="just">
              <a:buFont typeface="Arial" pitchFamily="34" charset="0"/>
              <a:buNone/>
            </a:pPr>
            <a:r>
              <a:rPr lang="en-US" sz="2600" b="1">
                <a:latin typeface="+mj-lt"/>
                <a:cs typeface="Times New Roman" pitchFamily="18" charset="0"/>
              </a:rPr>
              <a:t>Ví dụ:</a:t>
            </a:r>
          </a:p>
          <a:p>
            <a:pPr lvl="3">
              <a:buFont typeface="Arial" pitchFamily="34" charset="0"/>
              <a:buNone/>
            </a:pPr>
            <a:r>
              <a:rPr lang="en-US" sz="2600">
                <a:solidFill>
                  <a:srgbClr val="0000FF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600">
                <a:latin typeface="+mj-lt"/>
                <a:cs typeface="Times New Roman" pitchFamily="18" charset="0"/>
              </a:rPr>
              <a:t> x=10;</a:t>
            </a:r>
          </a:p>
          <a:p>
            <a:pPr lvl="3">
              <a:buFont typeface="Arial" pitchFamily="34" charset="0"/>
              <a:buNone/>
            </a:pPr>
            <a:r>
              <a:rPr lang="en-US" sz="2600">
                <a:solidFill>
                  <a:srgbClr val="0000FF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600">
                <a:latin typeface="+mj-lt"/>
                <a:cs typeface="Times New Roman" pitchFamily="18" charset="0"/>
              </a:rPr>
              <a:t> </a:t>
            </a:r>
            <a:r>
              <a:rPr lang="en-US" sz="2600">
                <a:solidFill>
                  <a:srgbClr val="0000FF"/>
                </a:solidFill>
                <a:latin typeface="+mj-lt"/>
                <a:cs typeface="Times New Roman" pitchFamily="18" charset="0"/>
              </a:rPr>
              <a:t>*</a:t>
            </a:r>
            <a:r>
              <a:rPr lang="en-US" sz="2600">
                <a:latin typeface="+mj-lt"/>
                <a:cs typeface="Times New Roman" pitchFamily="18" charset="0"/>
              </a:rPr>
              <a:t>p1, </a:t>
            </a:r>
            <a:r>
              <a:rPr lang="en-US" sz="2600">
                <a:solidFill>
                  <a:srgbClr val="0000FF"/>
                </a:solidFill>
                <a:latin typeface="+mj-lt"/>
                <a:cs typeface="Times New Roman" pitchFamily="18" charset="0"/>
              </a:rPr>
              <a:t>*</a:t>
            </a:r>
            <a:r>
              <a:rPr lang="en-US" sz="2600">
                <a:latin typeface="+mj-lt"/>
                <a:cs typeface="Times New Roman" pitchFamily="18" charset="0"/>
              </a:rPr>
              <a:t>p2;</a:t>
            </a:r>
          </a:p>
          <a:p>
            <a:pPr lvl="3">
              <a:buFont typeface="Arial" pitchFamily="34" charset="0"/>
              <a:buNone/>
            </a:pPr>
            <a:r>
              <a:rPr lang="en-US" sz="2600">
                <a:latin typeface="+mj-lt"/>
                <a:cs typeface="Times New Roman" pitchFamily="18" charset="0"/>
              </a:rPr>
              <a:t>p1 = </a:t>
            </a:r>
            <a:r>
              <a:rPr lang="en-US" sz="2600">
                <a:solidFill>
                  <a:srgbClr val="0000FF"/>
                </a:solidFill>
                <a:latin typeface="+mj-lt"/>
                <a:cs typeface="Times New Roman" pitchFamily="18" charset="0"/>
              </a:rPr>
              <a:t>&amp;</a:t>
            </a:r>
            <a:r>
              <a:rPr lang="en-US" sz="2600">
                <a:latin typeface="+mj-lt"/>
                <a:cs typeface="Times New Roman" pitchFamily="18" charset="0"/>
              </a:rPr>
              <a:t>x;</a:t>
            </a:r>
          </a:p>
          <a:p>
            <a:pPr lvl="3">
              <a:buFont typeface="Arial" pitchFamily="34" charset="0"/>
              <a:buNone/>
            </a:pPr>
            <a:r>
              <a:rPr lang="en-US" sz="2600">
                <a:latin typeface="+mj-lt"/>
                <a:cs typeface="Times New Roman" pitchFamily="18" charset="0"/>
              </a:rPr>
              <a:t>p2 = p1;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mtClean="0">
                <a:ea typeface="+mn-ea"/>
                <a:cs typeface="+mn-cs"/>
              </a:rPr>
              <a:t>Sau </a:t>
            </a:r>
            <a:r>
              <a:rPr lang="en-US">
                <a:ea typeface="+mn-ea"/>
                <a:cs typeface="+mn-cs"/>
              </a:rPr>
              <a:t>khi đọan lệnh trên được thực hiện, cả hai p1 và p2 cùng trỏ đến biến x.</a:t>
            </a:r>
          </a:p>
          <a:p>
            <a:pPr algn="just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err="1" smtClean="0"/>
              <a:t>Ví</a:t>
            </a:r>
            <a:r>
              <a:rPr lang="en-US" smtClean="0"/>
              <a:t> dụ</a:t>
            </a:r>
            <a:endParaRPr lang="en-US" dirty="0"/>
          </a:p>
        </p:txBody>
      </p: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279400" y="1752600"/>
            <a:ext cx="1905000" cy="436563"/>
            <a:chOff x="3618" y="3480"/>
            <a:chExt cx="1200" cy="275"/>
          </a:xfrm>
        </p:grpSpPr>
        <p:sp>
          <p:nvSpPr>
            <p:cNvPr id="20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black">
          <a:xfrm>
            <a:off x="403225" y="1752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rgbClr val="FFFFFF"/>
                </a:solidFill>
              </a:rPr>
              <a:t>p1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2474264" y="1761333"/>
            <a:ext cx="1905000" cy="436563"/>
            <a:chOff x="3618" y="3480"/>
            <a:chExt cx="1200" cy="275"/>
          </a:xfrm>
        </p:grpSpPr>
        <p:sp>
          <p:nvSpPr>
            <p:cNvPr id="28" name="Freeform 33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35"/>
          <p:cNvSpPr txBox="1">
            <a:spLocks noChangeArrowheads="1"/>
          </p:cNvSpPr>
          <p:nvPr/>
        </p:nvSpPr>
        <p:spPr bwMode="black">
          <a:xfrm>
            <a:off x="2613025" y="1749426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rgbClr val="FFFFFF"/>
                </a:solidFill>
              </a:rPr>
              <a:t>p2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12893" y="2168526"/>
            <a:ext cx="0" cy="128016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56546" y="2089152"/>
            <a:ext cx="0" cy="135953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56546" y="3448686"/>
            <a:ext cx="2170218" cy="89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FF"/>
                </a:solidFill>
              </a:rPr>
              <a:t>X=10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49" y="1724026"/>
            <a:ext cx="4627751" cy="338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54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toán số học trên con 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Chỉ có 2 phép toán sử dụng trên con trỏ là </a:t>
            </a:r>
            <a:r>
              <a:rPr lang="vi-VN" dirty="0">
                <a:solidFill>
                  <a:srgbClr val="0070C0"/>
                </a:solidFill>
              </a:rPr>
              <a:t>phép cộng và trừ</a:t>
            </a:r>
          </a:p>
          <a:p>
            <a:pPr algn="just"/>
            <a:r>
              <a:rPr lang="vi-VN" dirty="0"/>
              <a:t>Khi cộng (+) hoặc trừ (-) 1 con trỏ với 1 số nguyên N; kết quả trả về là 1 con trỏ. Con trỏ này chỉ đến vùng nhớ cách vùng nhớ của con trỏ hiện tại một số nguyên lần kích thước của kiểu dữ liệu của nó. </a:t>
            </a:r>
          </a:p>
          <a:p>
            <a:pPr marL="0" indent="0" algn="just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2619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toán số học trên con 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b="1" i="1" dirty="0" err="1">
                <a:latin typeface="+mj-lt"/>
                <a:cs typeface="Times New Roman" pitchFamily="18" charset="0"/>
              </a:rPr>
              <a:t>Ví</a:t>
            </a:r>
            <a:r>
              <a:rPr lang="en-US" b="1" i="1" dirty="0">
                <a:latin typeface="+mj-lt"/>
                <a:cs typeface="Times New Roman" pitchFamily="18" charset="0"/>
              </a:rPr>
              <a:t> </a:t>
            </a:r>
            <a:r>
              <a:rPr lang="en-US" b="1" i="1" dirty="0" err="1">
                <a:latin typeface="+mj-lt"/>
                <a:cs typeface="Times New Roman" pitchFamily="18" charset="0"/>
              </a:rPr>
              <a:t>dụ</a:t>
            </a:r>
            <a:r>
              <a:rPr lang="en-US" b="1" i="1" dirty="0">
                <a:latin typeface="+mj-lt"/>
                <a:cs typeface="Times New Roman" pitchFamily="18" charset="0"/>
              </a:rPr>
              <a:t> :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4">
              <a:buFont typeface="Arial" pitchFamily="34" charset="0"/>
              <a:buNone/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short *b</a:t>
            </a:r>
            <a:r>
              <a:rPr lang="en-US" dirty="0" smtClean="0">
                <a:latin typeface="+mj-lt"/>
                <a:cs typeface="Times New Roman" pitchFamily="18" charset="0"/>
              </a:rPr>
              <a:t>;</a:t>
            </a:r>
            <a:r>
              <a:rPr lang="en-US" dirty="0">
                <a:latin typeface="+mj-lt"/>
                <a:cs typeface="Times New Roman" pitchFamily="18" charset="0"/>
              </a:rPr>
              <a:t/>
            </a:r>
            <a:br>
              <a:rPr lang="en-US" dirty="0">
                <a:latin typeface="+mj-lt"/>
                <a:cs typeface="Times New Roman" pitchFamily="18" charset="0"/>
              </a:rPr>
            </a:b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long 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*c</a:t>
            </a:r>
            <a:r>
              <a:rPr lang="en-US" dirty="0" smtClean="0">
                <a:latin typeface="+mj-lt"/>
                <a:cs typeface="Times New Roman" pitchFamily="18" charset="0"/>
              </a:rPr>
              <a:t>; 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1">
              <a:buFont typeface="Arial" pitchFamily="34" charset="0"/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Các</a:t>
            </a:r>
            <a:r>
              <a:rPr lang="en-US" dirty="0">
                <a:latin typeface="+mj-lt"/>
                <a:cs typeface="Times New Roman" pitchFamily="18" charset="0"/>
              </a:rPr>
              <a:t> con </a:t>
            </a:r>
            <a:r>
              <a:rPr lang="en-US" dirty="0" err="1">
                <a:latin typeface="+mj-lt"/>
                <a:cs typeface="Times New Roman" pitchFamily="18" charset="0"/>
              </a:rPr>
              <a:t>trỏ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b, c </a:t>
            </a:r>
            <a:r>
              <a:rPr lang="en-US" dirty="0" err="1">
                <a:latin typeface="+mj-lt"/>
                <a:cs typeface="Times New Roman" pitchFamily="18" charset="0"/>
              </a:rPr>
              <a:t>lần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lượt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trỏ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tới</a:t>
            </a:r>
            <a:r>
              <a:rPr lang="en-US" dirty="0">
                <a:latin typeface="+mj-lt"/>
                <a:cs typeface="Times New Roman" pitchFamily="18" charset="0"/>
              </a:rPr>
              <a:t> ô </a:t>
            </a:r>
            <a:r>
              <a:rPr lang="en-US" dirty="0" err="1" smtClean="0">
                <a:latin typeface="+mj-lt"/>
                <a:cs typeface="Times New Roman" pitchFamily="18" charset="0"/>
              </a:rPr>
              <a:t>nhớ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b="1" dirty="0">
                <a:latin typeface="+mj-lt"/>
                <a:cs typeface="Times New Roman" pitchFamily="18" charset="0"/>
              </a:rPr>
              <a:t>2000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và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b="1" dirty="0">
                <a:latin typeface="+mj-lt"/>
                <a:cs typeface="Times New Roman" pitchFamily="18" charset="0"/>
              </a:rPr>
              <a:t>3000</a:t>
            </a:r>
            <a:r>
              <a:rPr lang="en-US" dirty="0">
                <a:latin typeface="+mj-lt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Cộng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các</a:t>
            </a:r>
            <a:r>
              <a:rPr lang="en-US" dirty="0">
                <a:latin typeface="+mj-lt"/>
                <a:cs typeface="Times New Roman" pitchFamily="18" charset="0"/>
              </a:rPr>
              <a:t> con </a:t>
            </a:r>
            <a:r>
              <a:rPr lang="en-US" dirty="0" err="1">
                <a:latin typeface="+mj-lt"/>
                <a:cs typeface="Times New Roman" pitchFamily="18" charset="0"/>
              </a:rPr>
              <a:t>trỏ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với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một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số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nguyên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</a:p>
          <a:p>
            <a:pPr lvl="1">
              <a:buFont typeface="Arial" pitchFamily="34" charset="0"/>
              <a:buNone/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</a:rPr>
              <a:t>b </a:t>
            </a:r>
            <a:r>
              <a:rPr lang="en-US" dirty="0">
                <a:latin typeface="+mj-lt"/>
                <a:cs typeface="Times New Roman" pitchFamily="18" charset="0"/>
              </a:rPr>
              <a:t>= b + 1;//con </a:t>
            </a:r>
            <a:r>
              <a:rPr lang="en-US" dirty="0" err="1">
                <a:latin typeface="+mj-lt"/>
                <a:cs typeface="Times New Roman" pitchFamily="18" charset="0"/>
              </a:rPr>
              <a:t>trỏ</a:t>
            </a:r>
            <a:r>
              <a:rPr lang="en-US" dirty="0">
                <a:latin typeface="+mj-lt"/>
                <a:cs typeface="Times New Roman" pitchFamily="18" charset="0"/>
              </a:rPr>
              <a:t> b </a:t>
            </a:r>
            <a:r>
              <a:rPr lang="en-US" dirty="0" err="1">
                <a:latin typeface="+mj-lt"/>
                <a:cs typeface="Times New Roman" pitchFamily="18" charset="0"/>
              </a:rPr>
              <a:t>dời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đi</a:t>
            </a:r>
            <a:r>
              <a:rPr lang="en-US" dirty="0">
                <a:latin typeface="+mj-lt"/>
                <a:cs typeface="Times New Roman" pitchFamily="18" charset="0"/>
              </a:rPr>
              <a:t> 2 byte </a:t>
            </a:r>
            <a:br>
              <a:rPr lang="en-US" dirty="0">
                <a:latin typeface="+mj-lt"/>
                <a:cs typeface="Times New Roman" pitchFamily="18" charset="0"/>
              </a:rPr>
            </a:br>
            <a:r>
              <a:rPr lang="en-US" dirty="0">
                <a:latin typeface="+mj-lt"/>
                <a:cs typeface="Times New Roman" pitchFamily="18" charset="0"/>
              </a:rPr>
              <a:t>c = c + 1; //con </a:t>
            </a:r>
            <a:r>
              <a:rPr lang="en-US" dirty="0" err="1">
                <a:latin typeface="+mj-lt"/>
                <a:cs typeface="Times New Roman" pitchFamily="18" charset="0"/>
              </a:rPr>
              <a:t>trỏ</a:t>
            </a:r>
            <a:r>
              <a:rPr lang="en-US" dirty="0">
                <a:latin typeface="+mj-lt"/>
                <a:cs typeface="Times New Roman" pitchFamily="18" charset="0"/>
              </a:rPr>
              <a:t> c </a:t>
            </a:r>
            <a:r>
              <a:rPr lang="en-US" dirty="0" err="1">
                <a:latin typeface="+mj-lt"/>
                <a:cs typeface="Times New Roman" pitchFamily="18" charset="0"/>
              </a:rPr>
              <a:t>dời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đi</a:t>
            </a:r>
            <a:r>
              <a:rPr lang="en-US" dirty="0">
                <a:latin typeface="+mj-lt"/>
                <a:cs typeface="Times New Roman" pitchFamily="18" charset="0"/>
              </a:rPr>
              <a:t> 4 byte</a:t>
            </a:r>
          </a:p>
          <a:p>
            <a:pPr marL="0" indent="0" algn="just">
              <a:buNone/>
            </a:pPr>
            <a:endParaRPr lang="vi-V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t="32593"/>
          <a:stretch/>
        </p:blipFill>
        <p:spPr bwMode="auto">
          <a:xfrm>
            <a:off x="762000" y="3779520"/>
            <a:ext cx="7808068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5188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toán số học trên con 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>
                <a:solidFill>
                  <a:srgbClr val="FF0000"/>
                </a:solidFill>
              </a:rPr>
              <a:t>Lưu ý:</a:t>
            </a:r>
            <a:r>
              <a:rPr lang="vi-VN" dirty="0"/>
              <a:t> cả hai toán tử tăng (++) và giảm (--) đều có quyền ưu tiên lớn hơn toán tử *</a:t>
            </a:r>
          </a:p>
          <a:p>
            <a:pPr algn="just"/>
            <a:r>
              <a:rPr lang="vi-VN" dirty="0">
                <a:solidFill>
                  <a:srgbClr val="FF0000"/>
                </a:solidFill>
              </a:rPr>
              <a:t>Ví dụ:  </a:t>
            </a:r>
            <a:r>
              <a:rPr lang="vi-VN" dirty="0"/>
              <a:t>*p</a:t>
            </a:r>
            <a:r>
              <a:rPr lang="vi-VN" dirty="0" smtClean="0"/>
              <a:t>++;</a:t>
            </a:r>
            <a:endParaRPr lang="en-US" dirty="0" smtClean="0"/>
          </a:p>
          <a:p>
            <a:pPr lvl="1" algn="just"/>
            <a:r>
              <a:rPr lang="vi-VN" dirty="0" smtClean="0"/>
              <a:t>Lệnh </a:t>
            </a:r>
            <a:r>
              <a:rPr lang="vi-VN" dirty="0"/>
              <a:t>*p++ tương đương với *(p++) : thực hiện là tăng p (địa chỉ ô nhớ mà nó trỏ tới chứ không phải là giá trị trỏ tới). </a:t>
            </a:r>
          </a:p>
          <a:p>
            <a:pPr algn="just"/>
            <a:endParaRPr lang="vi-VN" sz="2400" dirty="0" smtClean="0"/>
          </a:p>
          <a:p>
            <a:pPr marL="0" indent="0" algn="just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90518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toán số học trên con 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sz="2400" dirty="0" err="1" smtClean="0"/>
              <a:t>Hoán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con </a:t>
            </a:r>
            <a:r>
              <a:rPr lang="en-US" sz="2400" dirty="0" err="1" smtClean="0"/>
              <a:t>trỏ</a:t>
            </a:r>
            <a:endParaRPr lang="vi-VN" sz="2400" dirty="0"/>
          </a:p>
          <a:p>
            <a:pPr marL="0" indent="0" algn="just">
              <a:buNone/>
            </a:pPr>
            <a:endParaRPr lang="vi-V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752600"/>
            <a:ext cx="4558361" cy="457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+mj-lt"/>
                <a:cs typeface="Times New Roman" pitchFamily="18" charset="0"/>
              </a:rPr>
              <a:t>iostream.h</a:t>
            </a:r>
            <a:r>
              <a:rPr lang="en-US" dirty="0" smtClean="0">
                <a:latin typeface="+mj-lt"/>
                <a:cs typeface="Times New Roman" pitchFamily="18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#include&lt;</a:t>
            </a:r>
            <a:r>
              <a:rPr lang="en-US" dirty="0" err="1" smtClean="0">
                <a:latin typeface="+mj-lt"/>
                <a:cs typeface="Times New Roman" pitchFamily="18" charset="0"/>
              </a:rPr>
              <a:t>conio.h</a:t>
            </a:r>
            <a:r>
              <a:rPr lang="en-US" dirty="0" smtClean="0">
                <a:latin typeface="+mj-lt"/>
                <a:cs typeface="Times New Roman" pitchFamily="18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void main ()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{</a:t>
            </a:r>
          </a:p>
          <a:p>
            <a:pPr lvl="1">
              <a:buFont typeface="Arial" pitchFamily="34" charset="0"/>
              <a:buNone/>
            </a:pPr>
            <a:r>
              <a:rPr lang="en-US" dirty="0" err="1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a = 20, b = 15,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*</a:t>
            </a:r>
            <a:r>
              <a:rPr lang="en-US" dirty="0" smtClean="0">
                <a:latin typeface="+mj-lt"/>
                <a:cs typeface="Times New Roman" pitchFamily="18" charset="0"/>
              </a:rPr>
              <a:t>pa,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*</a:t>
            </a:r>
            <a:r>
              <a:rPr lang="en-US" dirty="0" err="1" smtClean="0">
                <a:latin typeface="+mj-lt"/>
                <a:cs typeface="Times New Roman" pitchFamily="18" charset="0"/>
              </a:rPr>
              <a:t>pb</a:t>
            </a:r>
            <a:r>
              <a:rPr lang="en-US" dirty="0" smtClean="0">
                <a:latin typeface="+mj-lt"/>
                <a:cs typeface="Times New Roman" pitchFamily="18" charset="0"/>
              </a:rPr>
              <a:t>, temp;</a:t>
            </a:r>
          </a:p>
          <a:p>
            <a:pPr lvl="1">
              <a:buFont typeface="Arial" pitchFamily="34" charset="0"/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pa =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&amp;</a:t>
            </a:r>
            <a:r>
              <a:rPr lang="en-US" dirty="0" smtClean="0">
                <a:latin typeface="+mj-lt"/>
                <a:cs typeface="Times New Roman" pitchFamily="18" charset="0"/>
              </a:rPr>
              <a:t>a; </a:t>
            </a:r>
          </a:p>
          <a:p>
            <a:pPr lvl="1">
              <a:buFont typeface="Arial" pitchFamily="34" charset="0"/>
              <a:buNone/>
            </a:pPr>
            <a:r>
              <a:rPr lang="en-US" dirty="0" err="1" smtClean="0">
                <a:latin typeface="+mj-lt"/>
                <a:cs typeface="Times New Roman" pitchFamily="18" charset="0"/>
              </a:rPr>
              <a:t>pb</a:t>
            </a:r>
            <a:r>
              <a:rPr lang="en-US" dirty="0" smtClean="0">
                <a:latin typeface="+mj-lt"/>
                <a:cs typeface="Times New Roman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&amp;</a:t>
            </a:r>
            <a:r>
              <a:rPr lang="en-US" dirty="0" smtClean="0">
                <a:latin typeface="+mj-lt"/>
                <a:cs typeface="Times New Roman" pitchFamily="18" charset="0"/>
              </a:rPr>
              <a:t>b; </a:t>
            </a:r>
          </a:p>
          <a:p>
            <a:pPr lvl="1">
              <a:buFont typeface="Arial" pitchFamily="34" charset="0"/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temp = 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*</a:t>
            </a:r>
            <a:r>
              <a:rPr lang="en-US" sz="2800" dirty="0" smtClean="0">
                <a:latin typeface="+mj-lt"/>
                <a:cs typeface="Times New Roman" pitchFamily="18" charset="0"/>
              </a:rPr>
              <a:t>pa</a:t>
            </a:r>
            <a:r>
              <a:rPr lang="en-US" sz="2800" dirty="0" smtClean="0">
                <a:latin typeface="+mj-lt"/>
                <a:cs typeface="Times New Roman" pitchFamily="18" charset="0"/>
              </a:rPr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*</a:t>
            </a:r>
            <a:r>
              <a:rPr lang="en-US" sz="2800" dirty="0" smtClean="0">
                <a:latin typeface="+mj-lt"/>
                <a:cs typeface="Times New Roman" pitchFamily="18" charset="0"/>
              </a:rPr>
              <a:t>pa = </a:t>
            </a:r>
            <a:r>
              <a:rPr lang="en-US" sz="2800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*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pb</a:t>
            </a:r>
            <a:r>
              <a:rPr lang="en-US" sz="2800" dirty="0" smtClean="0">
                <a:latin typeface="+mj-lt"/>
                <a:cs typeface="Times New Roman" pitchFamily="18" charset="0"/>
              </a:rPr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*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pb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= temp;</a:t>
            </a:r>
          </a:p>
          <a:p>
            <a:pPr lvl="1">
              <a:buFont typeface="Arial" pitchFamily="34" charset="0"/>
              <a:buNone/>
            </a:pPr>
            <a:r>
              <a:rPr lang="en-US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dirty="0" smtClean="0">
                <a:latin typeface="+mj-lt"/>
                <a:cs typeface="Times New Roman" pitchFamily="18" charset="0"/>
              </a:rPr>
              <a:t> &lt;&lt; "a = " &lt;&lt; a &lt;&lt; </a:t>
            </a:r>
            <a:r>
              <a:rPr lang="en-US" dirty="0" err="1" smtClean="0">
                <a:latin typeface="+mj-lt"/>
                <a:cs typeface="Times New Roman" pitchFamily="18" charset="0"/>
              </a:rPr>
              <a:t>endl</a:t>
            </a:r>
            <a:r>
              <a:rPr lang="en-US" dirty="0" smtClean="0">
                <a:latin typeface="+mj-lt"/>
                <a:cs typeface="Times New Roman" pitchFamily="18" charset="0"/>
              </a:rPr>
              <a:t>;</a:t>
            </a:r>
          </a:p>
          <a:p>
            <a:pPr lvl="1">
              <a:buFont typeface="Arial" pitchFamily="34" charset="0"/>
              <a:buNone/>
            </a:pPr>
            <a:r>
              <a:rPr lang="en-US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dirty="0" smtClean="0">
                <a:latin typeface="+mj-lt"/>
                <a:cs typeface="Times New Roman" pitchFamily="18" charset="0"/>
              </a:rPr>
              <a:t> &lt;&lt; “b = ” &lt;&lt; b;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endParaRPr lang="en-US" dirty="0">
              <a:latin typeface="+mj-lt"/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510384" y="1054893"/>
            <a:ext cx="4557416" cy="930772"/>
            <a:chOff x="4510384" y="1054893"/>
            <a:chExt cx="4557416" cy="930772"/>
          </a:xfrm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638800" y="1058067"/>
              <a:ext cx="1157936" cy="436563"/>
              <a:chOff x="3618" y="3480"/>
              <a:chExt cx="1200" cy="275"/>
            </a:xfrm>
          </p:grpSpPr>
          <p:sp>
            <p:nvSpPr>
              <p:cNvPr id="6" name="Freeform 25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Rectangle 26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Text Box 27"/>
            <p:cNvSpPr txBox="1">
              <a:spLocks noChangeArrowheads="1"/>
            </p:cNvSpPr>
            <p:nvPr/>
          </p:nvSpPr>
          <p:spPr bwMode="black">
            <a:xfrm>
              <a:off x="5700557" y="1054893"/>
              <a:ext cx="99140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a = 20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6858000" y="1066800"/>
              <a:ext cx="1219200" cy="436563"/>
              <a:chOff x="3618" y="3480"/>
              <a:chExt cx="1200" cy="275"/>
            </a:xfrm>
          </p:grpSpPr>
          <p:sp>
            <p:nvSpPr>
              <p:cNvPr id="10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Text Box 35"/>
            <p:cNvSpPr txBox="1">
              <a:spLocks noChangeArrowheads="1"/>
            </p:cNvSpPr>
            <p:nvPr/>
          </p:nvSpPr>
          <p:spPr bwMode="black">
            <a:xfrm>
              <a:off x="6914465" y="1054893"/>
              <a:ext cx="107289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b = 15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709957" y="1496103"/>
              <a:ext cx="990600" cy="1588"/>
            </a:xfrm>
            <a:prstGeom prst="straightConnector1">
              <a:avLst/>
            </a:prstGeom>
            <a:ln w="889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10384" y="1503363"/>
              <a:ext cx="59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pa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939385" y="1549261"/>
              <a:ext cx="976158" cy="0"/>
            </a:xfrm>
            <a:prstGeom prst="straightConnector1">
              <a:avLst/>
            </a:prstGeom>
            <a:ln w="889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472785" y="1524000"/>
              <a:ext cx="59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ahoma" pitchFamily="34" charset="0"/>
                  <a:cs typeface="Tahoma" pitchFamily="34" charset="0"/>
                </a:rPr>
                <a:t>pb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7" name="Left Arrow 16"/>
          <p:cNvSpPr/>
          <p:nvPr/>
        </p:nvSpPr>
        <p:spPr>
          <a:xfrm>
            <a:off x="5231233" y="2490826"/>
            <a:ext cx="1931567" cy="633373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 =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4779985" y="2991445"/>
            <a:ext cx="650827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20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449415" y="2051090"/>
            <a:ext cx="4557416" cy="930772"/>
            <a:chOff x="4510384" y="1054893"/>
            <a:chExt cx="4557416" cy="930772"/>
          </a:xfrm>
        </p:grpSpPr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5638800" y="1058067"/>
              <a:ext cx="1157936" cy="436563"/>
              <a:chOff x="3618" y="3480"/>
              <a:chExt cx="1200" cy="275"/>
            </a:xfrm>
          </p:grpSpPr>
          <p:sp>
            <p:nvSpPr>
              <p:cNvPr id="31" name="Freeform 25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Text Box 27"/>
            <p:cNvSpPr txBox="1">
              <a:spLocks noChangeArrowheads="1"/>
            </p:cNvSpPr>
            <p:nvPr/>
          </p:nvSpPr>
          <p:spPr bwMode="black">
            <a:xfrm>
              <a:off x="5700557" y="1054893"/>
              <a:ext cx="99140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a = 20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grpSp>
          <p:nvGrpSpPr>
            <p:cNvPr id="23" name="Group 32"/>
            <p:cNvGrpSpPr>
              <a:grpSpLocks/>
            </p:cNvGrpSpPr>
            <p:nvPr/>
          </p:nvGrpSpPr>
          <p:grpSpPr bwMode="auto">
            <a:xfrm>
              <a:off x="6858000" y="1066800"/>
              <a:ext cx="1219200" cy="436563"/>
              <a:chOff x="3618" y="3480"/>
              <a:chExt cx="1200" cy="275"/>
            </a:xfrm>
          </p:grpSpPr>
          <p:sp>
            <p:nvSpPr>
              <p:cNvPr id="29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Text Box 35"/>
            <p:cNvSpPr txBox="1">
              <a:spLocks noChangeArrowheads="1"/>
            </p:cNvSpPr>
            <p:nvPr/>
          </p:nvSpPr>
          <p:spPr bwMode="black">
            <a:xfrm>
              <a:off x="6914465" y="1054893"/>
              <a:ext cx="107289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b = 15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709957" y="1496103"/>
              <a:ext cx="990600" cy="1588"/>
            </a:xfrm>
            <a:prstGeom prst="straightConnector1">
              <a:avLst/>
            </a:prstGeom>
            <a:ln w="889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10384" y="1503363"/>
              <a:ext cx="59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pa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939385" y="1549261"/>
              <a:ext cx="976158" cy="0"/>
            </a:xfrm>
            <a:prstGeom prst="straightConnector1">
              <a:avLst/>
            </a:prstGeom>
            <a:ln w="889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472785" y="1524000"/>
              <a:ext cx="59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ahoma" pitchFamily="34" charset="0"/>
                  <a:cs typeface="Tahoma" pitchFamily="34" charset="0"/>
                </a:rPr>
                <a:t>pb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10384" y="3428740"/>
            <a:ext cx="4557416" cy="930772"/>
            <a:chOff x="4510384" y="1054893"/>
            <a:chExt cx="4557416" cy="930772"/>
          </a:xfrm>
        </p:grpSpPr>
        <p:grpSp>
          <p:nvGrpSpPr>
            <p:cNvPr id="34" name="Group 24"/>
            <p:cNvGrpSpPr>
              <a:grpSpLocks/>
            </p:cNvGrpSpPr>
            <p:nvPr/>
          </p:nvGrpSpPr>
          <p:grpSpPr bwMode="auto">
            <a:xfrm>
              <a:off x="5638800" y="1058067"/>
              <a:ext cx="1157936" cy="436563"/>
              <a:chOff x="3618" y="3480"/>
              <a:chExt cx="1200" cy="275"/>
            </a:xfrm>
          </p:grpSpPr>
          <p:sp>
            <p:nvSpPr>
              <p:cNvPr id="44" name="Freeform 25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27"/>
            <p:cNvSpPr txBox="1">
              <a:spLocks noChangeArrowheads="1"/>
            </p:cNvSpPr>
            <p:nvPr/>
          </p:nvSpPr>
          <p:spPr bwMode="black">
            <a:xfrm>
              <a:off x="5700557" y="1054893"/>
              <a:ext cx="99140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a = 20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grpSp>
          <p:nvGrpSpPr>
            <p:cNvPr id="36" name="Group 32"/>
            <p:cNvGrpSpPr>
              <a:grpSpLocks/>
            </p:cNvGrpSpPr>
            <p:nvPr/>
          </p:nvGrpSpPr>
          <p:grpSpPr bwMode="auto">
            <a:xfrm>
              <a:off x="6858000" y="1066800"/>
              <a:ext cx="1219200" cy="436563"/>
              <a:chOff x="3618" y="3480"/>
              <a:chExt cx="1200" cy="275"/>
            </a:xfrm>
          </p:grpSpPr>
          <p:sp>
            <p:nvSpPr>
              <p:cNvPr id="42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Text Box 35"/>
            <p:cNvSpPr txBox="1">
              <a:spLocks noChangeArrowheads="1"/>
            </p:cNvSpPr>
            <p:nvPr/>
          </p:nvSpPr>
          <p:spPr bwMode="black">
            <a:xfrm>
              <a:off x="6914465" y="1054893"/>
              <a:ext cx="107289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b = 15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709957" y="1496103"/>
              <a:ext cx="990600" cy="1588"/>
            </a:xfrm>
            <a:prstGeom prst="straightConnector1">
              <a:avLst/>
            </a:prstGeom>
            <a:ln w="889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510384" y="1503363"/>
              <a:ext cx="59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pa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7939385" y="1549261"/>
              <a:ext cx="976158" cy="0"/>
            </a:xfrm>
            <a:prstGeom prst="straightConnector1">
              <a:avLst/>
            </a:prstGeom>
            <a:ln w="889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472785" y="1524000"/>
              <a:ext cx="59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ahoma" pitchFamily="34" charset="0"/>
                  <a:cs typeface="Tahoma" pitchFamily="34" charset="0"/>
                </a:rPr>
                <a:t>pb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0" name="Oval 49"/>
          <p:cNvSpPr/>
          <p:nvPr/>
        </p:nvSpPr>
        <p:spPr>
          <a:xfrm>
            <a:off x="5007116" y="4111207"/>
            <a:ext cx="650827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5753678" y="3821646"/>
            <a:ext cx="2368577" cy="67415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*pa = *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Left Arrow 51"/>
          <p:cNvSpPr/>
          <p:nvPr/>
        </p:nvSpPr>
        <p:spPr>
          <a:xfrm>
            <a:off x="6921179" y="5656660"/>
            <a:ext cx="1931567" cy="70528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temp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6287139" y="5447346"/>
            <a:ext cx="650827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20</a:t>
            </a:r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447587" y="4911923"/>
            <a:ext cx="4557416" cy="930772"/>
            <a:chOff x="4510384" y="1054893"/>
            <a:chExt cx="4557416" cy="930772"/>
          </a:xfrm>
        </p:grpSpPr>
        <p:grpSp>
          <p:nvGrpSpPr>
            <p:cNvPr id="55" name="Group 24"/>
            <p:cNvGrpSpPr>
              <a:grpSpLocks/>
            </p:cNvGrpSpPr>
            <p:nvPr/>
          </p:nvGrpSpPr>
          <p:grpSpPr bwMode="auto">
            <a:xfrm>
              <a:off x="5638800" y="1058067"/>
              <a:ext cx="1157936" cy="436563"/>
              <a:chOff x="3618" y="3480"/>
              <a:chExt cx="1200" cy="275"/>
            </a:xfrm>
          </p:grpSpPr>
          <p:sp>
            <p:nvSpPr>
              <p:cNvPr id="65" name="Freeform 25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" name="Text Box 27"/>
            <p:cNvSpPr txBox="1">
              <a:spLocks noChangeArrowheads="1"/>
            </p:cNvSpPr>
            <p:nvPr/>
          </p:nvSpPr>
          <p:spPr bwMode="black">
            <a:xfrm>
              <a:off x="5700557" y="1054893"/>
              <a:ext cx="99140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a = 20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grpSp>
          <p:nvGrpSpPr>
            <p:cNvPr id="57" name="Group 32"/>
            <p:cNvGrpSpPr>
              <a:grpSpLocks/>
            </p:cNvGrpSpPr>
            <p:nvPr/>
          </p:nvGrpSpPr>
          <p:grpSpPr bwMode="auto">
            <a:xfrm>
              <a:off x="6858000" y="1066800"/>
              <a:ext cx="1219200" cy="436563"/>
              <a:chOff x="3618" y="3480"/>
              <a:chExt cx="1200" cy="275"/>
            </a:xfrm>
          </p:grpSpPr>
          <p:sp>
            <p:nvSpPr>
              <p:cNvPr id="63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Text Box 35"/>
            <p:cNvSpPr txBox="1">
              <a:spLocks noChangeArrowheads="1"/>
            </p:cNvSpPr>
            <p:nvPr/>
          </p:nvSpPr>
          <p:spPr bwMode="black">
            <a:xfrm>
              <a:off x="6914465" y="1054893"/>
              <a:ext cx="107289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b = 15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709957" y="1496103"/>
              <a:ext cx="990600" cy="1588"/>
            </a:xfrm>
            <a:prstGeom prst="straightConnector1">
              <a:avLst/>
            </a:prstGeom>
            <a:ln w="889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510384" y="1503363"/>
              <a:ext cx="59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ahoma" pitchFamily="34" charset="0"/>
                  <a:cs typeface="Tahoma" pitchFamily="34" charset="0"/>
                </a:rPr>
                <a:t>pa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7939385" y="1549261"/>
              <a:ext cx="976158" cy="0"/>
            </a:xfrm>
            <a:prstGeom prst="straightConnector1">
              <a:avLst/>
            </a:prstGeom>
            <a:ln w="889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472785" y="1524000"/>
              <a:ext cx="595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ahoma" pitchFamily="34" charset="0"/>
                  <a:cs typeface="Tahoma" pitchFamily="34" charset="0"/>
                </a:rPr>
                <a:t>pb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17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1564</TotalTime>
  <Words>398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OK1</vt:lpstr>
      <vt:lpstr>CÁC THAO TÁC TRÊN CON TRỎ</vt:lpstr>
      <vt:lpstr>Nội dung</vt:lpstr>
      <vt:lpstr>Lệnh gán con trỏ</vt:lpstr>
      <vt:lpstr>Lệnh gán con trỏ</vt:lpstr>
      <vt:lpstr>Phép toán số học trên con trỏ</vt:lpstr>
      <vt:lpstr>Phép toán số học trên con trỏ</vt:lpstr>
      <vt:lpstr>Phép toán số học trên con trỏ</vt:lpstr>
      <vt:lpstr>Phép toán số học trên con trỏ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114</cp:revision>
  <dcterms:created xsi:type="dcterms:W3CDTF">2016-11-10T08:19:54Z</dcterms:created>
  <dcterms:modified xsi:type="dcterms:W3CDTF">2016-11-22T08:54:59Z</dcterms:modified>
</cp:coreProperties>
</file>