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9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09" r:id="rId12"/>
    <p:sldId id="324" r:id="rId13"/>
    <p:sldId id="315" r:id="rId14"/>
    <p:sldId id="325" r:id="rId15"/>
    <p:sldId id="30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000000"/>
    <a:srgbClr val="333333"/>
    <a:srgbClr val="FFFFFF"/>
    <a:srgbClr val="6FB9D7"/>
    <a:srgbClr val="808080"/>
    <a:srgbClr val="969696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73030" y="3429000"/>
            <a:ext cx="5766170" cy="609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CẤP PHÁT BỘ NHỚ ĐỘNG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64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72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vi-VN" dirty="0">
              <a:ea typeface="+mn-ea"/>
              <a:cs typeface="+mn-cs"/>
            </a:endParaRPr>
          </a:p>
          <a:p>
            <a:pPr lvl="1">
              <a:buFont typeface="Tahoma" pitchFamily="34" charset="0"/>
              <a:buChar char="–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295400"/>
            <a:ext cx="7924800" cy="5181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iostream.h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2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void main(){</a:t>
            </a:r>
          </a:p>
          <a:p>
            <a:pPr lvl="3">
              <a:buFont typeface="Arial" pitchFamily="34" charset="0"/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 *</a:t>
            </a:r>
            <a:r>
              <a:rPr lang="en-US" sz="1800" dirty="0" smtClean="0">
                <a:latin typeface="+mj-lt"/>
                <a:cs typeface="Times New Roman" pitchFamily="18" charset="0"/>
              </a:rPr>
              <a:t>p = </a:t>
            </a:r>
            <a:r>
              <a:rPr lang="en-US" sz="18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new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int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; 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if(p==NULL){</a:t>
            </a:r>
          </a:p>
          <a:p>
            <a:pPr lvl="3">
              <a:buFont typeface="Arial" pitchFamily="34" charset="0"/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cout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&lt;&lt;“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Loi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cap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phat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”;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exit(0);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}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*p = 100;</a:t>
            </a:r>
          </a:p>
          <a:p>
            <a:pPr lvl="3">
              <a:buFont typeface="Arial" pitchFamily="34" charset="0"/>
              <a:buNone/>
            </a:pPr>
            <a:r>
              <a:rPr lang="en-US" sz="1800" dirty="0" err="1" smtClean="0">
                <a:latin typeface="+mj-lt"/>
                <a:cs typeface="Times New Roman" pitchFamily="18" charset="0"/>
              </a:rPr>
              <a:t>cout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smtClean="0">
                <a:latin typeface="+mj-lt"/>
                <a:cs typeface="Times New Roman" pitchFamily="18" charset="0"/>
              </a:rPr>
              <a:t>&lt;&lt; </a:t>
            </a:r>
            <a:r>
              <a:rPr lang="en-US" sz="1800" smtClean="0">
                <a:latin typeface="+mj-lt"/>
                <a:cs typeface="Times New Roman" pitchFamily="18" charset="0"/>
              </a:rPr>
              <a:t>“Tai o nho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" &lt;&lt; p &lt;&lt; " ";</a:t>
            </a:r>
          </a:p>
          <a:p>
            <a:pPr lvl="3">
              <a:buFont typeface="Arial" pitchFamily="34" charset="0"/>
              <a:buNone/>
            </a:pPr>
            <a:r>
              <a:rPr lang="en-US" sz="1800" dirty="0" err="1" smtClean="0">
                <a:latin typeface="+mj-lt"/>
                <a:cs typeface="Times New Roman" pitchFamily="18" charset="0"/>
              </a:rPr>
              <a:t>cout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smtClean="0">
                <a:latin typeface="+mj-lt"/>
                <a:cs typeface="Times New Roman" pitchFamily="18" charset="0"/>
              </a:rPr>
              <a:t>&lt;&lt; </a:t>
            </a:r>
            <a:r>
              <a:rPr lang="en-US" sz="1800" smtClean="0">
                <a:latin typeface="+mj-lt"/>
                <a:cs typeface="Times New Roman" pitchFamily="18" charset="0"/>
              </a:rPr>
              <a:t>“la gia tri "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&lt;&lt; *p &lt;&lt; "\n";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//</a:t>
            </a:r>
            <a:r>
              <a:rPr lang="en-US" sz="1800" err="1" smtClean="0">
                <a:latin typeface="+mj-lt"/>
                <a:cs typeface="Times New Roman" pitchFamily="18" charset="0"/>
              </a:rPr>
              <a:t>Tranh</a:t>
            </a:r>
            <a:r>
              <a:rPr lang="en-US" sz="1800" smtClean="0">
                <a:latin typeface="+mj-lt"/>
                <a:cs typeface="Times New Roman" pitchFamily="18" charset="0"/>
              </a:rPr>
              <a:t> </a:t>
            </a:r>
            <a:r>
              <a:rPr lang="en-US" sz="1800" smtClean="0">
                <a:latin typeface="+mj-lt"/>
                <a:cs typeface="Times New Roman" pitchFamily="18" charset="0"/>
              </a:rPr>
              <a:t>hao ton bo nho</a:t>
            </a:r>
            <a:endParaRPr lang="en-US" sz="1800" dirty="0" smtClean="0">
              <a:latin typeface="+mj-lt"/>
              <a:cs typeface="Times New Roman" pitchFamily="18" charset="0"/>
            </a:endParaRP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if(p!=NULL)	{</a:t>
            </a:r>
          </a:p>
          <a:p>
            <a:pPr lvl="3">
              <a:buFont typeface="Arial" pitchFamily="34" charset="0"/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delete p;</a:t>
            </a:r>
          </a:p>
          <a:p>
            <a:pPr lvl="3">
              <a:buFont typeface="Arial" pitchFamily="34" charset="0"/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p=NULL;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}</a:t>
            </a:r>
          </a:p>
          <a:p>
            <a:pPr lvl="2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}</a:t>
            </a:r>
          </a:p>
          <a:p>
            <a:endParaRPr lang="en-US" sz="18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2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>
                <a:solidFill>
                  <a:srgbClr val="FF0000"/>
                </a:solidFill>
              </a:rPr>
              <a:t>Con trỏ void </a:t>
            </a:r>
            <a:r>
              <a:rPr lang="vi-VN" dirty="0"/>
              <a:t>là một lọai con trỏ đặc biệt mà có thể trỏ đến bất kỳ kiểu dữ liệu nào. </a:t>
            </a:r>
          </a:p>
          <a:p>
            <a:pPr algn="just"/>
            <a:r>
              <a:rPr lang="vi-VN" dirty="0"/>
              <a:t>Cú pháp: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vi-VN" dirty="0" smtClean="0">
                <a:solidFill>
                  <a:srgbClr val="FF0000"/>
                </a:solidFill>
              </a:rPr>
              <a:t>void </a:t>
            </a:r>
            <a:r>
              <a:rPr lang="vi-VN" dirty="0">
                <a:solidFill>
                  <a:srgbClr val="FF0000"/>
                </a:solidFill>
              </a:rPr>
              <a:t>*pointerVariable;</a:t>
            </a:r>
          </a:p>
          <a:p>
            <a:pPr algn="just"/>
            <a:r>
              <a:rPr lang="vi-VN" dirty="0"/>
              <a:t>Ví dụ:</a:t>
            </a:r>
          </a:p>
          <a:p>
            <a:pPr marL="800100" lvl="2" indent="0" algn="just">
              <a:buNone/>
            </a:pPr>
            <a:r>
              <a:rPr lang="vi-VN" sz="2400" dirty="0"/>
              <a:t>void *p;</a:t>
            </a:r>
          </a:p>
          <a:p>
            <a:pPr marL="800100" lvl="2" indent="0" algn="just">
              <a:buNone/>
            </a:pPr>
            <a:r>
              <a:rPr lang="vi-VN" sz="2400" dirty="0"/>
              <a:t>p = &amp;a; // p trỏ đến biến nguyên a</a:t>
            </a:r>
          </a:p>
          <a:p>
            <a:pPr marL="800100" lvl="2" indent="0" algn="just">
              <a:buNone/>
            </a:pPr>
            <a:r>
              <a:rPr lang="vi-VN" sz="2400" dirty="0"/>
              <a:t>p = &amp;f; //p trỏ đến biến thực f</a:t>
            </a:r>
          </a:p>
        </p:txBody>
      </p:sp>
    </p:spTree>
    <p:extLst>
      <p:ext uri="{BB962C8B-B14F-4D97-AF65-F5344CB8AC3E}">
        <p14:creationId xmlns:p14="http://schemas.microsoft.com/office/powerpoint/2010/main" val="785541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void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7" b="9222"/>
          <a:stretch/>
        </p:blipFill>
        <p:spPr bwMode="auto">
          <a:xfrm>
            <a:off x="457200" y="1066799"/>
            <a:ext cx="7924800" cy="533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273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Tuy nhiên, ta cũng </a:t>
            </a:r>
            <a:r>
              <a:rPr lang="vi-VN" dirty="0" smtClean="0"/>
              <a:t>có</a:t>
            </a:r>
            <a:r>
              <a:rPr lang="en-US" dirty="0" smtClean="0"/>
              <a:t> </a:t>
            </a:r>
            <a:r>
              <a:rPr lang="vi-VN" dirty="0" smtClean="0"/>
              <a:t>thể </a:t>
            </a:r>
            <a:r>
              <a:rPr lang="vi-VN" dirty="0"/>
              <a:t>ép kiểu con trỏ về đúng kiểu tương ứng khi dùng trong các biểu thức.</a:t>
            </a:r>
          </a:p>
          <a:p>
            <a:pPr algn="just"/>
            <a:r>
              <a:rPr lang="vi-VN" dirty="0"/>
              <a:t>Ví dụ:</a:t>
            </a:r>
          </a:p>
          <a:p>
            <a:pPr lvl="1" algn="just"/>
            <a:r>
              <a:rPr lang="vi-VN" dirty="0"/>
              <a:t>Nếu p đang trỏ đến biến nguyên a, để tăng giá trị của biến a lên 10 ta phải dùng lệnh sau: </a:t>
            </a:r>
          </a:p>
          <a:p>
            <a:pPr marL="457200" lvl="1" indent="0" algn="just">
              <a:buNone/>
            </a:pPr>
            <a:r>
              <a:rPr lang="en-US" dirty="0" smtClean="0"/>
              <a:t>		</a:t>
            </a:r>
            <a:r>
              <a:rPr lang="vi-VN" dirty="0" smtClean="0">
                <a:solidFill>
                  <a:srgbClr val="FF0000"/>
                </a:solidFill>
              </a:rPr>
              <a:t>(</a:t>
            </a:r>
            <a:r>
              <a:rPr lang="vi-VN" dirty="0">
                <a:solidFill>
                  <a:srgbClr val="FF0000"/>
                </a:solidFill>
              </a:rPr>
              <a:t>int*)</a:t>
            </a:r>
            <a:r>
              <a:rPr lang="vi-VN" dirty="0"/>
              <a:t>*p + 10;</a:t>
            </a:r>
          </a:p>
          <a:p>
            <a:pPr lvl="1" algn="just"/>
            <a:r>
              <a:rPr lang="vi-VN" dirty="0"/>
              <a:t>Nếu p đang trỏ đến biến thực f, để tăng giá trị của biến f lên 10 ta phải dùng lệnh sau: </a:t>
            </a:r>
          </a:p>
          <a:p>
            <a:pPr marL="457200" lvl="1" indent="0" algn="just">
              <a:buNone/>
            </a:pPr>
            <a:r>
              <a:rPr lang="en-US" dirty="0" smtClean="0"/>
              <a:t>		</a:t>
            </a:r>
            <a:r>
              <a:rPr lang="vi-VN" dirty="0" smtClean="0">
                <a:solidFill>
                  <a:srgbClr val="FF0000"/>
                </a:solidFill>
              </a:rPr>
              <a:t>(float*)</a:t>
            </a:r>
            <a:r>
              <a:rPr lang="vi-VN" dirty="0" smtClean="0"/>
              <a:t>*p + 10;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21177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Một con trỏ hiện hành không trỏ đến một địa chỉ bộ nhớ hợp lệ thì được gán giá trị NULL</a:t>
            </a:r>
          </a:p>
          <a:p>
            <a:pPr algn="just"/>
            <a:r>
              <a:rPr lang="vi-VN" dirty="0"/>
              <a:t>NULL được định nghĩa </a:t>
            </a:r>
            <a:r>
              <a:rPr lang="vi-VN" dirty="0" smtClean="0"/>
              <a:t>trong </a:t>
            </a:r>
            <a:r>
              <a:rPr lang="vi-VN" dirty="0"/>
              <a:t>&lt;cstdlib</a:t>
            </a:r>
            <a:r>
              <a:rPr lang="vi-VN" dirty="0" smtClean="0"/>
              <a:t>&gt;</a:t>
            </a:r>
            <a:endParaRPr lang="en-US" dirty="0" smtClean="0"/>
          </a:p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iostream.h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2">
              <a:spcBef>
                <a:spcPts val="0"/>
              </a:spcBef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void main()</a:t>
            </a:r>
          </a:p>
          <a:p>
            <a:pPr lvl="2">
              <a:spcBef>
                <a:spcPts val="0"/>
              </a:spcBef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lvl="3">
              <a:spcBef>
                <a:spcPts val="0"/>
              </a:spcBef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*p;</a:t>
            </a:r>
            <a:br>
              <a:rPr lang="en-US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&lt;&lt;“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Gia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tri con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tro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p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tro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den la: “&lt;&lt; *p; </a:t>
            </a:r>
            <a:endParaRPr lang="en-US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lvl="2">
              <a:spcBef>
                <a:spcPts val="0"/>
              </a:spcBef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}</a:t>
            </a:r>
          </a:p>
          <a:p>
            <a:pPr>
              <a:buFont typeface="Arial" pitchFamily="34" charset="0"/>
              <a:buChar char="•"/>
            </a:pPr>
            <a:r>
              <a:rPr lang="vi-VN" dirty="0"/>
              <a:t>Kết quả của chương trình trên là: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vi-VN" dirty="0" smtClean="0">
                <a:solidFill>
                  <a:srgbClr val="EC2C06"/>
                </a:solidFill>
              </a:rPr>
              <a:t>NULL </a:t>
            </a:r>
            <a:r>
              <a:rPr lang="vi-VN" dirty="0">
                <a:solidFill>
                  <a:srgbClr val="EC2C06"/>
                </a:solidFill>
              </a:rPr>
              <a:t>POINTER ASSIGNMENT</a:t>
            </a:r>
          </a:p>
          <a:p>
            <a:pPr marL="0" indent="0" algn="just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7954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2003425" y="24685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2003425" y="16049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470150" y="1719262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niệm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cấp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phát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động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481262" y="2576512"/>
            <a:ext cx="4833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Cấp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phát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động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với</a:t>
            </a:r>
            <a:r>
              <a:rPr lang="en-US" sz="2400" b="1" dirty="0" smtClean="0">
                <a:solidFill>
                  <a:srgbClr val="FFFFFF"/>
                </a:solidFill>
              </a:rPr>
              <a:t> 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19275" y="24574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08163" y="1600200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128838" y="16970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141538" y="2555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2003425" y="3279775"/>
            <a:ext cx="5311775" cy="688975"/>
            <a:chOff x="720" y="1392"/>
            <a:chExt cx="4058" cy="480"/>
          </a:xfrm>
        </p:grpSpPr>
        <p:sp>
          <p:nvSpPr>
            <p:cNvPr id="2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Text Box 24"/>
          <p:cNvSpPr txBox="1">
            <a:spLocks noChangeArrowheads="1"/>
          </p:cNvSpPr>
          <p:nvPr/>
        </p:nvSpPr>
        <p:spPr bwMode="black">
          <a:xfrm>
            <a:off x="2565400" y="33813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Cấp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phát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động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với</a:t>
            </a:r>
            <a:r>
              <a:rPr lang="en-US" sz="2400" b="1" dirty="0">
                <a:solidFill>
                  <a:srgbClr val="FFFFFF"/>
                </a:solidFill>
              </a:rPr>
              <a:t> C++</a:t>
            </a:r>
          </a:p>
        </p:txBody>
      </p:sp>
      <p:pic>
        <p:nvPicPr>
          <p:cNvPr id="25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19275" y="3254375"/>
            <a:ext cx="792163" cy="949325"/>
          </a:xfrm>
          <a:prstGeom prst="rect">
            <a:avLst/>
          </a:prstGeom>
          <a:noFill/>
        </p:spPr>
      </p:pic>
      <p:sp>
        <p:nvSpPr>
          <p:cNvPr id="26" name="Text Box 34"/>
          <p:cNvSpPr txBox="1">
            <a:spLocks noChangeArrowheads="1"/>
          </p:cNvSpPr>
          <p:nvPr/>
        </p:nvSpPr>
        <p:spPr bwMode="gray">
          <a:xfrm>
            <a:off x="2141538" y="33893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2003425" y="4137025"/>
            <a:ext cx="5311775" cy="688975"/>
            <a:chOff x="720" y="1392"/>
            <a:chExt cx="4058" cy="480"/>
          </a:xfrm>
        </p:grpSpPr>
        <p:sp>
          <p:nvSpPr>
            <p:cNvPr id="28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0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" name="Text Box 25"/>
          <p:cNvSpPr txBox="1">
            <a:spLocks noChangeArrowheads="1"/>
          </p:cNvSpPr>
          <p:nvPr/>
        </p:nvSpPr>
        <p:spPr bwMode="black">
          <a:xfrm>
            <a:off x="2481263" y="42291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FFFF"/>
                </a:solidFill>
              </a:rPr>
              <a:t>Con </a:t>
            </a:r>
            <a:r>
              <a:rPr lang="en-US" sz="2400" b="1" dirty="0" err="1">
                <a:solidFill>
                  <a:srgbClr val="FFFFFF"/>
                </a:solidFill>
              </a:rPr>
              <a:t>trỏ</a:t>
            </a:r>
            <a:r>
              <a:rPr lang="en-US" sz="2400" b="1" dirty="0">
                <a:solidFill>
                  <a:srgbClr val="FFFFFF"/>
                </a:solidFill>
              </a:rPr>
              <a:t> void</a:t>
            </a:r>
          </a:p>
        </p:txBody>
      </p:sp>
      <p:pic>
        <p:nvPicPr>
          <p:cNvPr id="33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03400" y="4100512"/>
            <a:ext cx="792163" cy="949325"/>
          </a:xfrm>
          <a:prstGeom prst="rect">
            <a:avLst/>
          </a:prstGeom>
          <a:noFill/>
        </p:spPr>
      </p:pic>
      <p:sp>
        <p:nvSpPr>
          <p:cNvPr id="34" name="Text Box 31"/>
          <p:cNvSpPr txBox="1">
            <a:spLocks noChangeArrowheads="1"/>
          </p:cNvSpPr>
          <p:nvPr/>
        </p:nvSpPr>
        <p:spPr bwMode="gray">
          <a:xfrm>
            <a:off x="2133600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2014537" y="4935537"/>
            <a:ext cx="5311775" cy="688975"/>
            <a:chOff x="720" y="1392"/>
            <a:chExt cx="4058" cy="480"/>
          </a:xfrm>
        </p:grpSpPr>
        <p:sp>
          <p:nvSpPr>
            <p:cNvPr id="36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8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" name="Text Box 22"/>
          <p:cNvSpPr txBox="1">
            <a:spLocks noChangeArrowheads="1"/>
          </p:cNvSpPr>
          <p:nvPr/>
        </p:nvSpPr>
        <p:spPr bwMode="black">
          <a:xfrm>
            <a:off x="2481262" y="5049837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FFFF"/>
                </a:solidFill>
              </a:rPr>
              <a:t>Con </a:t>
            </a:r>
            <a:r>
              <a:rPr lang="en-US" sz="2400" b="1" dirty="0" err="1">
                <a:solidFill>
                  <a:srgbClr val="FFFFFF"/>
                </a:solidFill>
              </a:rPr>
              <a:t>trỏ</a:t>
            </a:r>
            <a:r>
              <a:rPr lang="en-US" sz="2400" b="1" dirty="0">
                <a:solidFill>
                  <a:srgbClr val="FFFFFF"/>
                </a:solidFill>
              </a:rPr>
              <a:t> NULL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gray">
          <a:xfrm>
            <a:off x="2139950" y="50276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5</a:t>
            </a:r>
            <a:endParaRPr lang="en-US" sz="2400" b="1" dirty="0"/>
          </a:p>
        </p:txBody>
      </p:sp>
      <p:pic>
        <p:nvPicPr>
          <p:cNvPr id="43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98637" y="4918075"/>
            <a:ext cx="792163" cy="9493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ác </a:t>
            </a:r>
            <a:r>
              <a:rPr lang="vi-VN" dirty="0"/>
              <a:t>chương trình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k</a:t>
            </a:r>
            <a:r>
              <a:rPr lang="vi-VN" dirty="0" smtClean="0"/>
              <a:t>ích </a:t>
            </a:r>
            <a:r>
              <a:rPr lang="vi-VN" dirty="0"/>
              <a:t>cỡ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vi-VN" dirty="0" smtClean="0">
                <a:solidFill>
                  <a:srgbClr val="FF0000"/>
                </a:solidFill>
              </a:rPr>
              <a:t>cố </a:t>
            </a:r>
            <a:r>
              <a:rPr lang="vi-VN" dirty="0">
                <a:solidFill>
                  <a:srgbClr val="FF0000"/>
                </a:solidFill>
              </a:rPr>
              <a:t>định và không thể thay đổi trong thời gian chương trình </a:t>
            </a:r>
            <a:r>
              <a:rPr lang="vi-VN" dirty="0" smtClean="0">
                <a:solidFill>
                  <a:srgbClr val="FF0000"/>
                </a:solidFill>
              </a:rPr>
              <a:t>chạy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vi-VN" dirty="0" smtClean="0"/>
              <a:t> </a:t>
            </a:r>
            <a:r>
              <a:rPr lang="vi-VN" dirty="0"/>
              <a:t>chúng ta cần một lượng bộ nhớ mà </a:t>
            </a:r>
            <a:r>
              <a:rPr lang="vi-VN" dirty="0">
                <a:solidFill>
                  <a:srgbClr val="FF0000"/>
                </a:solidFill>
              </a:rPr>
              <a:t>kích cỡ của nó chỉ có thể được xác định khi chương trình chạy</a:t>
            </a:r>
            <a:r>
              <a:rPr lang="vi-VN" dirty="0"/>
              <a:t>, ví dụ như trong trường hợp chúng ta nhận thông tin từ người dùng để xác định lượng bộ nhớ cần thiết</a:t>
            </a:r>
            <a:r>
              <a:rPr lang="vi-VN" dirty="0" smtClean="0"/>
              <a:t>.</a:t>
            </a:r>
            <a:r>
              <a:rPr lang="en-US" dirty="0" smtClean="0"/>
              <a:t>???</a:t>
            </a:r>
            <a:endParaRPr lang="vi-VN" dirty="0"/>
          </a:p>
          <a:p>
            <a:r>
              <a:rPr lang="vi-VN" dirty="0"/>
              <a:t>Giải pháp ở đây chính là </a:t>
            </a:r>
            <a:r>
              <a:rPr lang="vi-VN" i="1" dirty="0">
                <a:solidFill>
                  <a:srgbClr val="FF0000"/>
                </a:solidFill>
              </a:rPr>
              <a:t>bộ nhớ </a:t>
            </a:r>
            <a:r>
              <a:rPr lang="vi-VN" i="1" dirty="0" smtClean="0">
                <a:solidFill>
                  <a:srgbClr val="FF0000"/>
                </a:solidFill>
              </a:rPr>
              <a:t>động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C/C++ hỗ trợ hai hệ thống cấp phát động: một hệ thống được định nghĩa bởi C và một được định nghĩa bởi C++.</a:t>
            </a:r>
          </a:p>
          <a:p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vi-VN" dirty="0"/>
              <a:t>Bộ nhớ trong chương trình C/C++ của bạn được phân thành hai phần</a:t>
            </a:r>
            <a:r>
              <a:rPr lang="vi-VN" dirty="0" smtClean="0"/>
              <a:t>:</a:t>
            </a:r>
            <a:endParaRPr lang="vi-VN" dirty="0"/>
          </a:p>
          <a:p>
            <a:pPr lvl="1"/>
            <a:r>
              <a:rPr lang="vi-VN" b="1" dirty="0">
                <a:solidFill>
                  <a:srgbClr val="FF0000"/>
                </a:solidFill>
              </a:rPr>
              <a:t>Stack</a:t>
            </a:r>
            <a:r>
              <a:rPr lang="vi-VN" dirty="0"/>
              <a:t>: Tất cả biến được khai báo bên trong hàm sẽ nhận bộ nhớ từ stack trong C/C++.</a:t>
            </a:r>
          </a:p>
          <a:p>
            <a:pPr lvl="1"/>
            <a:r>
              <a:rPr lang="vi-VN" b="1" dirty="0" smtClean="0">
                <a:solidFill>
                  <a:srgbClr val="FF0000"/>
                </a:solidFill>
              </a:rPr>
              <a:t>Heap</a:t>
            </a:r>
            <a:r>
              <a:rPr lang="vi-VN" dirty="0"/>
              <a:t>: Được sử dụng để cấp phát bộ nhớ động khi chương trình chạy.</a:t>
            </a:r>
            <a:endParaRPr lang="en-US" dirty="0" smtClean="0"/>
          </a:p>
          <a:p>
            <a:r>
              <a:rPr lang="vi-VN" dirty="0" smtClean="0"/>
              <a:t>Hàm </a:t>
            </a:r>
            <a:r>
              <a:rPr lang="vi-VN" b="1" dirty="0">
                <a:solidFill>
                  <a:srgbClr val="FF0000"/>
                </a:solidFill>
              </a:rPr>
              <a:t>malloc</a:t>
            </a:r>
            <a:r>
              <a:rPr lang="vi-VN" dirty="0"/>
              <a:t>() và </a:t>
            </a:r>
            <a:r>
              <a:rPr lang="vi-VN" b="1" dirty="0">
                <a:solidFill>
                  <a:srgbClr val="FF0000"/>
                </a:solidFill>
              </a:rPr>
              <a:t>free</a:t>
            </a:r>
            <a:r>
              <a:rPr lang="vi-VN" dirty="0"/>
              <a:t>() dùng để cấp phát và thu hồi bộ nhớ, trong thư viện </a:t>
            </a:r>
            <a:r>
              <a:rPr lang="vi-VN" b="1" dirty="0">
                <a:solidFill>
                  <a:srgbClr val="FF0000"/>
                </a:solidFill>
              </a:rPr>
              <a:t>stdlib.h</a:t>
            </a:r>
          </a:p>
        </p:txBody>
      </p:sp>
    </p:spTree>
    <p:extLst>
      <p:ext uri="{BB962C8B-B14F-4D97-AF65-F5344CB8AC3E}">
        <p14:creationId xmlns:p14="http://schemas.microsoft.com/office/powerpoint/2010/main" val="1859982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vi-VN" dirty="0"/>
              <a:t>Hàm malloc(): cấp phát bộ nhớ động. </a:t>
            </a:r>
          </a:p>
          <a:p>
            <a:pPr lvl="1"/>
            <a:r>
              <a:rPr lang="vi-VN" dirty="0"/>
              <a:t>Prototype của hàm có </a:t>
            </a:r>
            <a:r>
              <a:rPr lang="vi-VN" dirty="0" smtClean="0"/>
              <a:t>dạng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vi-VN" b="1" dirty="0" smtClean="0">
                <a:solidFill>
                  <a:srgbClr val="FF0000"/>
                </a:solidFill>
              </a:rPr>
              <a:t>void </a:t>
            </a:r>
            <a:r>
              <a:rPr lang="vi-VN" b="1" dirty="0">
                <a:solidFill>
                  <a:srgbClr val="FF0000"/>
                </a:solidFill>
              </a:rPr>
              <a:t>*malloc(length)</a:t>
            </a:r>
          </a:p>
          <a:p>
            <a:pPr lvl="1"/>
            <a:r>
              <a:rPr lang="vi-VN" b="1" dirty="0" smtClean="0"/>
              <a:t>length</a:t>
            </a:r>
            <a:r>
              <a:rPr lang="vi-VN" dirty="0"/>
              <a:t>: là số byte muốn cấp phát. </a:t>
            </a:r>
          </a:p>
          <a:p>
            <a:pPr lvl="1"/>
            <a:r>
              <a:rPr lang="vi-VN" dirty="0" smtClean="0"/>
              <a:t>Hàm </a:t>
            </a:r>
            <a:r>
              <a:rPr lang="vi-VN" b="1" dirty="0"/>
              <a:t>malloc</a:t>
            </a:r>
            <a:r>
              <a:rPr lang="vi-VN" dirty="0"/>
              <a:t>() trả về một con trỏ có kiểu void, do đó có thể gán nó cho con trỏ có kiểu bất kỳ. </a:t>
            </a:r>
          </a:p>
          <a:p>
            <a:pPr lvl="1"/>
            <a:r>
              <a:rPr lang="vi-VN" dirty="0"/>
              <a:t>Sau khi cấp phát thành công, hàm malloc() </a:t>
            </a:r>
            <a:r>
              <a:rPr lang="vi-VN" dirty="0">
                <a:solidFill>
                  <a:srgbClr val="0070C0"/>
                </a:solidFill>
              </a:rPr>
              <a:t>trả về địa chỉ của byte đầu tiên của vùng nhớ được cấp phát từ heap</a:t>
            </a:r>
            <a:r>
              <a:rPr lang="vi-VN" dirty="0"/>
              <a:t>. Nếu không thành công (không có đủ vùng nhớ rỗi yêu cầu), hàm </a:t>
            </a:r>
            <a:r>
              <a:rPr lang="vi-VN" dirty="0">
                <a:solidFill>
                  <a:srgbClr val="0070C0"/>
                </a:solidFill>
              </a:rPr>
              <a:t>malloc() trả về null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667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vi-VN" b="1" dirty="0"/>
              <a:t>Ví </a:t>
            </a:r>
            <a:r>
              <a:rPr lang="vi-VN" b="1" dirty="0" smtClean="0"/>
              <a:t>dụ</a:t>
            </a:r>
            <a:r>
              <a:rPr lang="en-US" b="1" dirty="0" smtClean="0"/>
              <a:t> 1</a:t>
            </a:r>
            <a:r>
              <a:rPr lang="vi-VN" b="1" dirty="0" smtClean="0"/>
              <a:t>:</a:t>
            </a:r>
            <a:endParaRPr lang="vi-VN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>
                <a:solidFill>
                  <a:srgbClr val="0070C0"/>
                </a:solidFill>
              </a:rPr>
              <a:t>char *p;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>
                <a:solidFill>
                  <a:srgbClr val="0070C0"/>
                </a:solidFill>
              </a:rPr>
              <a:t>p </a:t>
            </a:r>
            <a:r>
              <a:rPr lang="vi-VN" dirty="0">
                <a:solidFill>
                  <a:srgbClr val="0070C0"/>
                </a:solidFill>
              </a:rPr>
              <a:t>= (char *) malloc(1000);</a:t>
            </a:r>
            <a:r>
              <a:rPr lang="vi-VN" dirty="0"/>
              <a:t> //cấp phát 1000 bytes</a:t>
            </a:r>
          </a:p>
          <a:p>
            <a:r>
              <a:rPr lang="vi-VN" dirty="0" smtClean="0"/>
              <a:t>Vì </a:t>
            </a:r>
            <a:r>
              <a:rPr lang="vi-VN" dirty="0"/>
              <a:t>hàm malloc() trả về con trỏ kiểu void, nên phải ép kiểu (casting) nó thành con trỏ char cho phù hợp với biến con trỏ p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b="1" dirty="0"/>
              <a:t>Ví </a:t>
            </a:r>
            <a:r>
              <a:rPr lang="vi-VN" b="1" dirty="0" smtClean="0"/>
              <a:t>dụ</a:t>
            </a:r>
            <a:r>
              <a:rPr lang="en-US" b="1" dirty="0" smtClean="0"/>
              <a:t> 2</a:t>
            </a:r>
            <a:r>
              <a:rPr lang="vi-VN" b="1" dirty="0" smtClean="0"/>
              <a:t>:</a:t>
            </a:r>
            <a:endParaRPr lang="vi-VN" b="1" dirty="0"/>
          </a:p>
          <a:p>
            <a:pPr marL="800100" lvl="2" indent="0">
              <a:buNone/>
            </a:pPr>
            <a:r>
              <a:rPr lang="vi-VN" sz="2400" dirty="0">
                <a:solidFill>
                  <a:srgbClr val="0070C0"/>
                </a:solidFill>
              </a:rPr>
              <a:t>int *p;</a:t>
            </a:r>
          </a:p>
          <a:p>
            <a:pPr marL="800100" lvl="2" indent="0">
              <a:buNone/>
            </a:pPr>
            <a:r>
              <a:rPr lang="vi-VN" sz="2400" dirty="0">
                <a:solidFill>
                  <a:srgbClr val="0070C0"/>
                </a:solidFill>
              </a:rPr>
              <a:t>p = (int *) </a:t>
            </a:r>
            <a:r>
              <a:rPr lang="vi-VN" sz="2400" dirty="0">
                <a:solidFill>
                  <a:srgbClr val="FF0000"/>
                </a:solidFill>
              </a:rPr>
              <a:t>malloc</a:t>
            </a:r>
            <a:r>
              <a:rPr lang="vi-VN" sz="2400" dirty="0">
                <a:solidFill>
                  <a:srgbClr val="0070C0"/>
                </a:solidFill>
              </a:rPr>
              <a:t>(50*</a:t>
            </a:r>
            <a:r>
              <a:rPr lang="vi-VN" sz="2400" dirty="0">
                <a:solidFill>
                  <a:srgbClr val="FF0000"/>
                </a:solidFill>
              </a:rPr>
              <a:t>sizeof(int)</a:t>
            </a:r>
            <a:r>
              <a:rPr lang="vi-VN" sz="2400" dirty="0">
                <a:solidFill>
                  <a:srgbClr val="0070C0"/>
                </a:solidFill>
              </a:rPr>
              <a:t>);</a:t>
            </a:r>
          </a:p>
          <a:p>
            <a:r>
              <a:rPr lang="vi-VN" dirty="0" smtClean="0"/>
              <a:t>Toán </a:t>
            </a:r>
            <a:r>
              <a:rPr lang="vi-VN" dirty="0"/>
              <a:t>tử </a:t>
            </a:r>
            <a:r>
              <a:rPr lang="vi-VN" b="1" dirty="0">
                <a:solidFill>
                  <a:srgbClr val="FF0000"/>
                </a:solidFill>
              </a:rPr>
              <a:t>sizeof</a:t>
            </a:r>
            <a:r>
              <a:rPr lang="vi-VN" dirty="0"/>
              <a:t> để xác định kích thước kiểu dữ liệu int.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28427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heap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malloc</a:t>
            </a:r>
            <a:r>
              <a:rPr lang="en-US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 </a:t>
            </a:r>
          </a:p>
          <a:p>
            <a:pPr lvl="1">
              <a:buFont typeface="Arial" pitchFamily="34" charset="0"/>
              <a:buNone/>
            </a:pPr>
            <a:r>
              <a:rPr lang="en-US" dirty="0" err="1">
                <a:latin typeface="+mj-lt"/>
                <a:cs typeface="Times New Roman" pitchFamily="18" charset="0"/>
              </a:rPr>
              <a:t>Ví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dụ</a:t>
            </a:r>
            <a:r>
              <a:rPr lang="en-US" dirty="0">
                <a:latin typeface="+mj-lt"/>
                <a:cs typeface="Times New Roman" pitchFamily="18" charset="0"/>
              </a:rPr>
              <a:t>:</a:t>
            </a:r>
          </a:p>
          <a:p>
            <a:pPr lvl="3">
              <a:lnSpc>
                <a:spcPct val="110000"/>
              </a:lnSpc>
              <a:buFont typeface="Arial" pitchFamily="34" charset="0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p = (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*)</a:t>
            </a:r>
            <a:r>
              <a:rPr lang="en-US" sz="2400" dirty="0" err="1">
                <a:latin typeface="+mj-lt"/>
                <a:cs typeface="Times New Roman" pitchFamily="18" charset="0"/>
              </a:rPr>
              <a:t>malloc</a:t>
            </a:r>
            <a:r>
              <a:rPr lang="en-US" sz="2400" dirty="0">
                <a:latin typeface="+mj-lt"/>
                <a:cs typeface="Times New Roman" pitchFamily="18" charset="0"/>
              </a:rPr>
              <a:t>(100);</a:t>
            </a:r>
          </a:p>
          <a:p>
            <a:pPr lvl="3">
              <a:lnSpc>
                <a:spcPct val="110000"/>
              </a:lnSpc>
              <a:buFont typeface="Arial" pitchFamily="34" charset="0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if(p == NULL)</a:t>
            </a:r>
          </a:p>
          <a:p>
            <a:pPr lvl="3">
              <a:lnSpc>
                <a:spcPct val="110000"/>
              </a:lnSpc>
              <a:buFont typeface="Arial" pitchFamily="34" charset="0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{</a:t>
            </a:r>
          </a:p>
          <a:p>
            <a:pPr lvl="3">
              <a:lnSpc>
                <a:spcPct val="110000"/>
              </a:lnSpc>
              <a:buFont typeface="Arial" pitchFamily="34" charset="0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</a:t>
            </a:r>
            <a:r>
              <a:rPr lang="en-US" sz="2400" dirty="0" err="1">
                <a:latin typeface="+mj-lt"/>
                <a:cs typeface="Times New Roman" pitchFamily="18" charset="0"/>
              </a:rPr>
              <a:t>cout</a:t>
            </a:r>
            <a:r>
              <a:rPr lang="en-US" sz="2400" dirty="0">
                <a:latin typeface="+mj-lt"/>
                <a:cs typeface="Times New Roman" pitchFamily="18" charset="0"/>
              </a:rPr>
              <a:t> &lt;&lt; "</a:t>
            </a:r>
            <a:r>
              <a:rPr lang="en-US" sz="2400" dirty="0" err="1">
                <a:latin typeface="+mj-lt"/>
                <a:cs typeface="Times New Roman" pitchFamily="18" charset="0"/>
              </a:rPr>
              <a:t>Khong</a:t>
            </a:r>
            <a:r>
              <a:rPr lang="en-US" sz="2400" dirty="0">
                <a:latin typeface="+mj-lt"/>
                <a:cs typeface="Times New Roman" pitchFamily="18" charset="0"/>
              </a:rPr>
              <a:t> du </a:t>
            </a:r>
            <a:r>
              <a:rPr lang="en-US" sz="2400" dirty="0" err="1">
                <a:latin typeface="+mj-lt"/>
                <a:cs typeface="Times New Roman" pitchFamily="18" charset="0"/>
              </a:rPr>
              <a:t>bo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nho</a:t>
            </a:r>
            <a:r>
              <a:rPr lang="en-US" sz="2400" dirty="0">
                <a:latin typeface="+mj-lt"/>
                <a:cs typeface="Times New Roman" pitchFamily="18" charset="0"/>
              </a:rPr>
              <a:t>";</a:t>
            </a:r>
          </a:p>
          <a:p>
            <a:pPr lvl="3">
              <a:lnSpc>
                <a:spcPct val="110000"/>
              </a:lnSpc>
              <a:buFont typeface="Arial" pitchFamily="34" charset="0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exit(1);</a:t>
            </a:r>
          </a:p>
          <a:p>
            <a:pPr lvl="3">
              <a:lnSpc>
                <a:spcPct val="110000"/>
              </a:lnSpc>
              <a:buFont typeface="Arial" pitchFamily="34" charset="0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1673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>
                <a:solidFill>
                  <a:srgbClr val="FF0000"/>
                </a:solidFill>
              </a:rPr>
              <a:t> free():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malloc</a:t>
            </a:r>
            <a:r>
              <a:rPr lang="en-US" dirty="0"/>
              <a:t>().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algn="ctr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free(void *p);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2" indent="0">
              <a:buNone/>
            </a:pPr>
            <a:r>
              <a:rPr lang="en-US" dirty="0" smtClean="0">
                <a:ea typeface="+mn-ea"/>
                <a:cs typeface="+mn-cs"/>
              </a:rPr>
              <a:t>p </a:t>
            </a:r>
            <a:r>
              <a:rPr lang="en-US" dirty="0" err="1">
                <a:ea typeface="+mn-ea"/>
                <a:cs typeface="+mn-cs"/>
              </a:rPr>
              <a:t>là</a:t>
            </a:r>
            <a:r>
              <a:rPr lang="en-US" dirty="0">
                <a:ea typeface="+mn-ea"/>
                <a:cs typeface="+mn-cs"/>
              </a:rPr>
              <a:t> con </a:t>
            </a:r>
            <a:r>
              <a:rPr lang="en-US" dirty="0" err="1">
                <a:ea typeface="+mn-ea"/>
                <a:cs typeface="+mn-cs"/>
              </a:rPr>
              <a:t>trỏ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đến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vùng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nhớ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đã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được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cấp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phát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trước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đó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bởi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hàm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b="1" dirty="0" err="1">
                <a:ea typeface="+mn-ea"/>
                <a:cs typeface="+mn-cs"/>
              </a:rPr>
              <a:t>malloc</a:t>
            </a:r>
            <a:r>
              <a:rPr lang="en-US" dirty="0">
                <a:ea typeface="+mn-ea"/>
                <a:cs typeface="+mn-cs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596226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Tahoma" pitchFamily="34" charset="0"/>
              <a:buChar char="–"/>
            </a:pP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tử</a:t>
            </a:r>
            <a:r>
              <a:rPr lang="en-US" dirty="0">
                <a:solidFill>
                  <a:srgbClr val="FF0000"/>
                </a:solidFill>
              </a:rPr>
              <a:t> new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byte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. </a:t>
            </a:r>
          </a:p>
          <a:p>
            <a:pPr lvl="1">
              <a:buFont typeface="Tahoma" pitchFamily="34" charset="0"/>
              <a:buChar char="–"/>
            </a:pP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tử</a:t>
            </a:r>
            <a:r>
              <a:rPr lang="en-US" dirty="0">
                <a:solidFill>
                  <a:srgbClr val="FF0000"/>
                </a:solidFill>
              </a:rPr>
              <a:t> delete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vi-VN" dirty="0"/>
              <a:t>Cú pháp:</a:t>
            </a:r>
          </a:p>
          <a:p>
            <a:pPr marL="857250" lvl="2" indent="0">
              <a:buNone/>
            </a:pPr>
            <a:r>
              <a:rPr lang="vi-VN" sz="2400" dirty="0" smtClean="0">
                <a:solidFill>
                  <a:srgbClr val="FF0000"/>
                </a:solidFill>
              </a:rPr>
              <a:t>p = new type;</a:t>
            </a:r>
          </a:p>
          <a:p>
            <a:pPr marL="857250" lvl="2" indent="0">
              <a:buNone/>
            </a:pPr>
            <a:r>
              <a:rPr lang="vi-VN" sz="2400" dirty="0" smtClean="0">
                <a:solidFill>
                  <a:srgbClr val="FF0000"/>
                </a:solidFill>
              </a:rPr>
              <a:t>delete p;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vi-VN" dirty="0" smtClean="0">
                <a:ea typeface="+mn-ea"/>
                <a:cs typeface="+mn-cs"/>
              </a:rPr>
              <a:t>p </a:t>
            </a:r>
            <a:r>
              <a:rPr lang="vi-VN" dirty="0">
                <a:ea typeface="+mn-ea"/>
                <a:cs typeface="+mn-cs"/>
              </a:rPr>
              <a:t>là một biến con trỏ nhận địa chỉ của vùng nhớ được cấp phát đủ lớn để chứa 1 đối tượng có kiểu là type</a:t>
            </a:r>
          </a:p>
          <a:p>
            <a:pPr lvl="1">
              <a:buFont typeface="Tahoma" pitchFamily="34" charset="0"/>
              <a:buChar char="–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0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1696</TotalTime>
  <Words>568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OK1</vt:lpstr>
      <vt:lpstr>CẤP PHÁT BỘ NHỚ ĐỘNG</vt:lpstr>
      <vt:lpstr>Nội dung</vt:lpstr>
      <vt:lpstr>Khái niệm cấp phát động</vt:lpstr>
      <vt:lpstr>Cấp phát động bằng C</vt:lpstr>
      <vt:lpstr>Cấp phát động bằng C</vt:lpstr>
      <vt:lpstr>Cấp phát động bằng C</vt:lpstr>
      <vt:lpstr>Cấp phát động bằng C</vt:lpstr>
      <vt:lpstr>Cấp phát động bằng C</vt:lpstr>
      <vt:lpstr>Cấp phát động bằng C++</vt:lpstr>
      <vt:lpstr>Cấp phát động bằng C++</vt:lpstr>
      <vt:lpstr>Con trỏ void</vt:lpstr>
      <vt:lpstr>Con trỏ void</vt:lpstr>
      <vt:lpstr>Con trỏ void</vt:lpstr>
      <vt:lpstr>Con trỏ null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127</cp:revision>
  <dcterms:created xsi:type="dcterms:W3CDTF">2016-11-10T08:19:54Z</dcterms:created>
  <dcterms:modified xsi:type="dcterms:W3CDTF">2016-12-03T18:51:50Z</dcterms:modified>
</cp:coreProperties>
</file>