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96" r:id="rId4"/>
    <p:sldId id="317" r:id="rId5"/>
    <p:sldId id="318" r:id="rId6"/>
    <p:sldId id="319" r:id="rId7"/>
    <p:sldId id="309" r:id="rId8"/>
    <p:sldId id="305" r:id="rId9"/>
    <p:sldId id="320" r:id="rId10"/>
    <p:sldId id="30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C06"/>
    <a:srgbClr val="FFFFFF"/>
    <a:srgbClr val="6FB9D7"/>
    <a:srgbClr val="808080"/>
    <a:srgbClr val="969696"/>
    <a:srgbClr val="FF7F00"/>
    <a:srgbClr val="00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3198" autoAdjust="0"/>
  </p:normalViewPr>
  <p:slideViewPr>
    <p:cSldViewPr>
      <p:cViewPr varScale="1">
        <p:scale>
          <a:sx n="56" d="100"/>
          <a:sy n="56" d="100"/>
        </p:scale>
        <p:origin x="-90" y="-77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0EF85-4A41-45D6-A549-9AEC42253074}" type="datetimeFigureOut">
              <a:rPr lang="en-US" smtClean="0"/>
              <a:t>11/23/2016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BF200B-8160-4A3D-ABF0-2A267F002580}" type="slidenum">
              <a:rPr lang="en-US" smtClean="0"/>
              <a:t>‹#›</a:t>
            </a:fld>
            <a:endParaRPr lang="en-US"/>
          </a:p>
        </p:txBody>
      </p:sp>
    </p:spTree>
    <p:extLst>
      <p:ext uri="{BB962C8B-B14F-4D97-AF65-F5344CB8AC3E}">
        <p14:creationId xmlns:p14="http://schemas.microsoft.com/office/powerpoint/2010/main" val="183204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617220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3"/>
            <a:ext cx="7359650" cy="1609725"/>
          </a:xfrm>
          <a:prstGeom prst="rect">
            <a:avLst/>
          </a:prstGeom>
          <a:noFill/>
        </p:spPr>
      </p:pic>
      <p:sp>
        <p:nvSpPr>
          <p:cNvPr id="4104" name="Freeform 8"/>
          <p:cNvSpPr>
            <a:spLocks/>
          </p:cNvSpPr>
          <p:nvPr/>
        </p:nvSpPr>
        <p:spPr bwMode="gray">
          <a:xfrm>
            <a:off x="568325" y="-9525"/>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8"/>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38"/>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8"/>
            <a:ext cx="6540500" cy="6215062"/>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3"/>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5"/>
            <a:ext cx="3384550" cy="3944938"/>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0"/>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50"/>
            <a:ext cx="2317750" cy="5265738"/>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userDrawn="1"/>
        </p:nvGrpSpPr>
        <p:grpSpPr bwMode="auto">
          <a:xfrm>
            <a:off x="0" y="0"/>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098" name="Rectangle 2"/>
          <p:cNvSpPr>
            <a:spLocks noGrp="1" noChangeArrowheads="1"/>
          </p:cNvSpPr>
          <p:nvPr>
            <p:ph type="ctrTitle"/>
          </p:nvPr>
        </p:nvSpPr>
        <p:spPr>
          <a:xfrm>
            <a:off x="914400" y="3076575"/>
            <a:ext cx="7772400" cy="885825"/>
          </a:xfrm>
        </p:spPr>
        <p:txBody>
          <a:bodyPr/>
          <a:lstStyle>
            <a:lvl1pPr algn="r">
              <a:defRPr/>
            </a:lvl1pPr>
          </a:lstStyle>
          <a:p>
            <a:r>
              <a:rPr lang="en-US" dirty="0" smtClean="0"/>
              <a:t>Click to edit Master title style</a:t>
            </a:r>
            <a:endParaRPr lang="en-US" dirty="0"/>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76200"/>
            <a:ext cx="8326437" cy="6302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48288" y="6593392"/>
            <a:ext cx="505760" cy="304800"/>
          </a:xfrm>
          <a:prstGeom prst="rect">
            <a:avLst/>
          </a:prstGeom>
        </p:spPr>
        <p:txBody>
          <a:bodyPr/>
          <a:lstStyle>
            <a:lvl1pPr algn="r">
              <a:defRPr sz="1200"/>
            </a:lvl1pPr>
          </a:lstStyle>
          <a:p>
            <a:fld id="{B8312829-49E3-4E17-B3A1-69417714C48C}"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a:xfrm>
            <a:off x="8735360" y="6583878"/>
            <a:ext cx="408640" cy="304800"/>
          </a:xfrm>
          <a:prstGeom prst="rect">
            <a:avLst/>
          </a:prstGeom>
        </p:spPr>
        <p:txBody>
          <a:bodyPr/>
          <a:lstStyle>
            <a:lvl1pPr>
              <a:defRPr sz="1400"/>
            </a:lvl1pPr>
          </a:lstStyle>
          <a:p>
            <a:fld id="{4453330E-6C32-4BFE-8810-01D51B7355A9}"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14440" y="6576950"/>
            <a:ext cx="429560" cy="304800"/>
          </a:xfrm>
          <a:prstGeom prst="rect">
            <a:avLst/>
          </a:prstGeom>
        </p:spPr>
        <p:txBody>
          <a:bodyPr/>
          <a:lstStyle>
            <a:lvl1pPr>
              <a:defRPr sz="1400"/>
            </a:lvl1pPr>
          </a:lstStyle>
          <a:p>
            <a:fld id="{87B6DCF0-D2CB-4FE5-BA28-8D3CBF35D102}"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54160" y="6283325"/>
            <a:ext cx="2133600" cy="304800"/>
          </a:xfrm>
          <a:prstGeom prst="rect">
            <a:avLst/>
          </a:prstGeom>
        </p:spPr>
        <p:txBody>
          <a:bodyPr/>
          <a:lstStyle>
            <a:lvl1pPr>
              <a:defRPr/>
            </a:lvl1pPr>
          </a:lstStyle>
          <a:p>
            <a:fld id="{9702CAFE-1915-4C47-8B69-5B6D3A95C5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5" name="Footer Placeholder 4"/>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a:prstGeom prst="rect">
            <a:avLst/>
          </a:prstGeo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50"/>
            <a:ext cx="2990850" cy="5200650"/>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0"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userDrawn="1"/>
        </p:nvGrpSpPr>
        <p:grpSpPr bwMode="auto">
          <a:xfrm>
            <a:off x="142875" y="685800"/>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8"/>
          <a:srcRect/>
          <a:stretch>
            <a:fillRect/>
          </a:stretch>
        </p:blipFill>
        <p:spPr bwMode="gray">
          <a:xfrm>
            <a:off x="261939" y="218570"/>
            <a:ext cx="371475" cy="371475"/>
          </a:xfrm>
          <a:prstGeom prst="rect">
            <a:avLst/>
          </a:prstGeom>
          <a:noFill/>
        </p:spPr>
      </p:pic>
      <p:sp>
        <p:nvSpPr>
          <p:cNvPr id="1026" name="Rectangle 2"/>
          <p:cNvSpPr>
            <a:spLocks noGrp="1" noChangeArrowheads="1"/>
          </p:cNvSpPr>
          <p:nvPr>
            <p:ph type="title"/>
          </p:nvPr>
        </p:nvSpPr>
        <p:spPr bwMode="gray">
          <a:xfrm>
            <a:off x="665163" y="76200"/>
            <a:ext cx="8097837"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304800" y="803872"/>
            <a:ext cx="8572500" cy="5749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0" r:id="rId6"/>
  </p:sldLayoutIdLst>
  <p:transition/>
  <p:hf hdr="0" ftr="0"/>
  <p:txStyles>
    <p:titleStyle>
      <a:lvl1pPr algn="l" rtl="0" eaLnBrk="1" fontAlgn="base" hangingPunct="1">
        <a:spcBef>
          <a:spcPct val="0"/>
        </a:spcBef>
        <a:spcAft>
          <a:spcPct val="0"/>
        </a:spcAft>
        <a:defRPr sz="28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73030" y="3429000"/>
            <a:ext cx="5842370" cy="609600"/>
          </a:xfrm>
        </p:spPr>
        <p:txBody>
          <a:bodyPr/>
          <a:lstStyle/>
          <a:p>
            <a:pPr algn="ctr"/>
            <a:r>
              <a:rPr lang="en-US" dirty="0" smtClean="0">
                <a:solidFill>
                  <a:schemeClr val="tx2">
                    <a:lumMod val="75000"/>
                  </a:schemeClr>
                </a:solidFill>
              </a:rPr>
              <a:t>CON TRỎ VÀ MẢNG</a:t>
            </a:r>
            <a:endParaRPr lang="en-US" dirty="0">
              <a:solidFill>
                <a:schemeClr val="tx2">
                  <a:lumMod val="75000"/>
                </a:schemeClr>
              </a:solidFill>
            </a:endParaRPr>
          </a:p>
        </p:txBody>
      </p:sp>
      <p:sp>
        <p:nvSpPr>
          <p:cNvPr id="2" name="TextBox 1"/>
          <p:cNvSpPr txBox="1"/>
          <p:nvPr/>
        </p:nvSpPr>
        <p:spPr>
          <a:xfrm>
            <a:off x="5536461" y="2971800"/>
            <a:ext cx="864339" cy="369332"/>
          </a:xfrm>
          <a:prstGeom prst="rect">
            <a:avLst/>
          </a:prstGeom>
          <a:noFill/>
        </p:spPr>
        <p:txBody>
          <a:bodyPr wrap="none" rtlCol="0">
            <a:spAutoFit/>
          </a:bodyPr>
          <a:lstStyle/>
          <a:p>
            <a:r>
              <a:rPr lang="en-US" b="1" dirty="0" err="1" smtClean="0">
                <a:solidFill>
                  <a:schemeClr val="accent2">
                    <a:lumMod val="75000"/>
                  </a:schemeClr>
                </a:solidFill>
              </a:rPr>
              <a:t>Bài</a:t>
            </a:r>
            <a:r>
              <a:rPr lang="en-US" b="1" dirty="0" smtClean="0">
                <a:solidFill>
                  <a:schemeClr val="accent2">
                    <a:lumMod val="75000"/>
                  </a:schemeClr>
                </a:solidFill>
              </a:rPr>
              <a:t> 73</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52800"/>
            <a:ext cx="266251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3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2003425" y="2697162"/>
            <a:ext cx="5311775" cy="688975"/>
            <a:chOff x="720" y="1392"/>
            <a:chExt cx="4058" cy="480"/>
          </a:xfrm>
        </p:grpSpPr>
        <p:sp>
          <p:nvSpPr>
            <p:cNvPr id="69635" name="AutoShape 3"/>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endParaRPr lang="en-US"/>
            </a:p>
          </p:txBody>
        </p:sp>
        <p:grpSp>
          <p:nvGrpSpPr>
            <p:cNvPr id="69636" name="Group 4"/>
            <p:cNvGrpSpPr>
              <a:grpSpLocks/>
            </p:cNvGrpSpPr>
            <p:nvPr/>
          </p:nvGrpSpPr>
          <p:grpSpPr bwMode="auto">
            <a:xfrm>
              <a:off x="730" y="1407"/>
              <a:ext cx="4043" cy="444"/>
              <a:chOff x="744" y="1407"/>
              <a:chExt cx="3988" cy="444"/>
            </a:xfrm>
          </p:grpSpPr>
          <p:sp>
            <p:nvSpPr>
              <p:cNvPr id="69637" name="AutoShape 5"/>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endParaRPr lang="en-US"/>
              </a:p>
            </p:txBody>
          </p:sp>
          <p:sp>
            <p:nvSpPr>
              <p:cNvPr id="69638" name="AutoShape 6"/>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endParaRPr lang="en-US"/>
              </a:p>
            </p:txBody>
          </p:sp>
        </p:grpSp>
      </p:grpSp>
      <p:grpSp>
        <p:nvGrpSpPr>
          <p:cNvPr id="69649" name="Group 17"/>
          <p:cNvGrpSpPr>
            <a:grpSpLocks/>
          </p:cNvGrpSpPr>
          <p:nvPr/>
        </p:nvGrpSpPr>
        <p:grpSpPr bwMode="auto">
          <a:xfrm>
            <a:off x="2003425" y="1833562"/>
            <a:ext cx="5311775" cy="688975"/>
            <a:chOff x="720" y="1392"/>
            <a:chExt cx="4058" cy="480"/>
          </a:xfrm>
        </p:grpSpPr>
        <p:sp>
          <p:nvSpPr>
            <p:cNvPr id="69650" name="AutoShape 18"/>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a:p>
          </p:txBody>
        </p:sp>
        <p:grpSp>
          <p:nvGrpSpPr>
            <p:cNvPr id="69651" name="Group 19"/>
            <p:cNvGrpSpPr>
              <a:grpSpLocks/>
            </p:cNvGrpSpPr>
            <p:nvPr/>
          </p:nvGrpSpPr>
          <p:grpSpPr bwMode="auto">
            <a:xfrm>
              <a:off x="730" y="1407"/>
              <a:ext cx="4043" cy="444"/>
              <a:chOff x="744" y="1407"/>
              <a:chExt cx="3988" cy="444"/>
            </a:xfrm>
          </p:grpSpPr>
          <p:sp>
            <p:nvSpPr>
              <p:cNvPr id="69652" name="AutoShape 20"/>
              <p:cNvSpPr>
                <a:spLocks noChangeArrowheads="1"/>
              </p:cNvSpPr>
              <p:nvPr/>
            </p:nvSpPr>
            <p:spPr bwMode="lt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endParaRPr lang="en-US"/>
              </a:p>
            </p:txBody>
          </p:sp>
          <p:sp>
            <p:nvSpPr>
              <p:cNvPr id="69653" name="AutoShape 21"/>
              <p:cNvSpPr>
                <a:spLocks noChangeArrowheads="1"/>
              </p:cNvSpPr>
              <p:nvPr/>
            </p:nvSpPr>
            <p:spPr bwMode="lt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endParaRPr lang="en-US"/>
              </a:p>
            </p:txBody>
          </p:sp>
        </p:grpSp>
      </p:grpSp>
      <p:sp>
        <p:nvSpPr>
          <p:cNvPr id="69654" name="Text Box 22"/>
          <p:cNvSpPr txBox="1">
            <a:spLocks noChangeArrowheads="1"/>
          </p:cNvSpPr>
          <p:nvPr/>
        </p:nvSpPr>
        <p:spPr bwMode="black">
          <a:xfrm>
            <a:off x="2470150" y="1947862"/>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smtClean="0">
                <a:solidFill>
                  <a:srgbClr val="FFFFFF"/>
                </a:solidFill>
              </a:rPr>
              <a:t>Con </a:t>
            </a:r>
            <a:r>
              <a:rPr lang="en-US" sz="2400" b="1" dirty="0" err="1" smtClean="0">
                <a:solidFill>
                  <a:srgbClr val="FFFFFF"/>
                </a:solidFill>
              </a:rPr>
              <a:t>trỏ</a:t>
            </a:r>
            <a:r>
              <a:rPr lang="en-US" sz="2400" b="1" dirty="0" smtClean="0">
                <a:solidFill>
                  <a:srgbClr val="FFFFFF"/>
                </a:solidFill>
              </a:rPr>
              <a:t> </a:t>
            </a:r>
            <a:r>
              <a:rPr lang="en-US" sz="2400" b="1" dirty="0" err="1" smtClean="0">
                <a:solidFill>
                  <a:srgbClr val="FFFFFF"/>
                </a:solidFill>
              </a:rPr>
              <a:t>và</a:t>
            </a:r>
            <a:r>
              <a:rPr lang="en-US" sz="2400" b="1" dirty="0" smtClean="0">
                <a:solidFill>
                  <a:srgbClr val="FFFFFF"/>
                </a:solidFill>
              </a:rPr>
              <a:t> </a:t>
            </a:r>
            <a:r>
              <a:rPr lang="en-US" sz="2400" b="1" dirty="0" err="1" smtClean="0">
                <a:solidFill>
                  <a:srgbClr val="FFFFFF"/>
                </a:solidFill>
              </a:rPr>
              <a:t>mảng</a:t>
            </a:r>
            <a:endParaRPr lang="en-US" sz="2400" b="1" dirty="0">
              <a:solidFill>
                <a:srgbClr val="FFFFFF"/>
              </a:solidFill>
            </a:endParaRPr>
          </a:p>
        </p:txBody>
      </p:sp>
      <p:sp>
        <p:nvSpPr>
          <p:cNvPr id="69655" name="Text Box 23"/>
          <p:cNvSpPr txBox="1">
            <a:spLocks noChangeArrowheads="1"/>
          </p:cNvSpPr>
          <p:nvPr/>
        </p:nvSpPr>
        <p:spPr bwMode="black">
          <a:xfrm>
            <a:off x="2481262" y="2805112"/>
            <a:ext cx="4833937" cy="461665"/>
          </a:xfrm>
          <a:prstGeom prst="rect">
            <a:avLst/>
          </a:prstGeom>
          <a:noFill/>
          <a:ln w="9525">
            <a:noFill/>
            <a:miter lim="800000"/>
            <a:headEnd/>
            <a:tailEnd/>
          </a:ln>
          <a:effectLst/>
        </p:spPr>
        <p:txBody>
          <a:bodyPr wrap="square">
            <a:spAutoFit/>
          </a:bodyPr>
          <a:lstStyle/>
          <a:p>
            <a:pPr marL="457200" indent="-457200" algn="ctr">
              <a:spcBef>
                <a:spcPct val="50000"/>
              </a:spcBef>
              <a:buClr>
                <a:schemeClr val="tx1"/>
              </a:buClr>
            </a:pPr>
            <a:r>
              <a:rPr lang="en-US" sz="2400" b="1" dirty="0" err="1" smtClean="0">
                <a:solidFill>
                  <a:srgbClr val="FFFFFF"/>
                </a:solidFill>
              </a:rPr>
              <a:t>Mảng</a:t>
            </a:r>
            <a:r>
              <a:rPr lang="en-US" sz="2400" b="1" dirty="0" smtClean="0">
                <a:solidFill>
                  <a:srgbClr val="FFFFFF"/>
                </a:solidFill>
              </a:rPr>
              <a:t> con </a:t>
            </a:r>
            <a:r>
              <a:rPr lang="en-US" sz="2400" b="1" dirty="0" err="1" smtClean="0">
                <a:solidFill>
                  <a:srgbClr val="FFFFFF"/>
                </a:solidFill>
              </a:rPr>
              <a:t>trỏ</a:t>
            </a:r>
            <a:endParaRPr lang="en-US" sz="2400" b="1" dirty="0">
              <a:solidFill>
                <a:srgbClr val="FFFFFF"/>
              </a:solidFill>
            </a:endParaRPr>
          </a:p>
        </p:txBody>
      </p:sp>
      <p:pic>
        <p:nvPicPr>
          <p:cNvPr id="69661" name="Picture 29" descr="1"/>
          <p:cNvPicPr>
            <a:picLocks noChangeAspect="1" noChangeArrowheads="1"/>
          </p:cNvPicPr>
          <p:nvPr/>
        </p:nvPicPr>
        <p:blipFill>
          <a:blip r:embed="rId2">
            <a:lum bright="-6000" contrast="24000"/>
          </a:blip>
          <a:srcRect l="42606" t="64474" r="19473"/>
          <a:stretch>
            <a:fillRect/>
          </a:stretch>
        </p:blipFill>
        <p:spPr bwMode="auto">
          <a:xfrm>
            <a:off x="1819275" y="2686050"/>
            <a:ext cx="792163" cy="949325"/>
          </a:xfrm>
          <a:prstGeom prst="rect">
            <a:avLst/>
          </a:prstGeom>
          <a:noFill/>
        </p:spPr>
      </p:pic>
      <p:pic>
        <p:nvPicPr>
          <p:cNvPr id="69662" name="Picture 30" descr="1"/>
          <p:cNvPicPr>
            <a:picLocks noChangeAspect="1" noChangeArrowheads="1"/>
          </p:cNvPicPr>
          <p:nvPr/>
        </p:nvPicPr>
        <p:blipFill>
          <a:blip r:embed="rId2">
            <a:lum bright="-6000" contrast="24000"/>
          </a:blip>
          <a:srcRect l="42606" t="64474" r="19473"/>
          <a:stretch>
            <a:fillRect/>
          </a:stretch>
        </p:blipFill>
        <p:spPr bwMode="auto">
          <a:xfrm>
            <a:off x="1808163" y="1828800"/>
            <a:ext cx="792162" cy="949325"/>
          </a:xfrm>
          <a:prstGeom prst="rect">
            <a:avLst/>
          </a:prstGeom>
          <a:noFill/>
        </p:spPr>
      </p:pic>
      <p:sp>
        <p:nvSpPr>
          <p:cNvPr id="69664" name="Text Box 32"/>
          <p:cNvSpPr txBox="1">
            <a:spLocks noChangeArrowheads="1"/>
          </p:cNvSpPr>
          <p:nvPr/>
        </p:nvSpPr>
        <p:spPr bwMode="gray">
          <a:xfrm>
            <a:off x="2128838" y="1925637"/>
            <a:ext cx="381000" cy="457200"/>
          </a:xfrm>
          <a:prstGeom prst="rect">
            <a:avLst/>
          </a:prstGeom>
          <a:noFill/>
          <a:ln w="9525">
            <a:noFill/>
            <a:miter lim="800000"/>
            <a:headEnd/>
            <a:tailEnd/>
          </a:ln>
          <a:effectLst/>
        </p:spPr>
        <p:txBody>
          <a:bodyPr>
            <a:spAutoFit/>
          </a:bodyPr>
          <a:lstStyle/>
          <a:p>
            <a:pPr algn="ctr">
              <a:spcBef>
                <a:spcPct val="50000"/>
              </a:spcBef>
            </a:pPr>
            <a:r>
              <a:rPr lang="en-US" sz="2400" b="1"/>
              <a:t>1</a:t>
            </a:r>
          </a:p>
        </p:txBody>
      </p:sp>
      <p:sp>
        <p:nvSpPr>
          <p:cNvPr id="69665" name="Text Box 33"/>
          <p:cNvSpPr txBox="1">
            <a:spLocks noChangeArrowheads="1"/>
          </p:cNvSpPr>
          <p:nvPr/>
        </p:nvSpPr>
        <p:spPr bwMode="gray">
          <a:xfrm>
            <a:off x="2141538" y="2784475"/>
            <a:ext cx="381000" cy="457200"/>
          </a:xfrm>
          <a:prstGeom prst="rect">
            <a:avLst/>
          </a:prstGeom>
          <a:noFill/>
          <a:ln w="9525">
            <a:noFill/>
            <a:miter lim="800000"/>
            <a:headEnd/>
            <a:tailEnd/>
          </a:ln>
          <a:effectLst/>
        </p:spPr>
        <p:txBody>
          <a:bodyPr>
            <a:spAutoFit/>
          </a:bodyPr>
          <a:lstStyle/>
          <a:p>
            <a:pPr algn="ctr">
              <a:spcBef>
                <a:spcPct val="50000"/>
              </a:spcBef>
            </a:pPr>
            <a:r>
              <a:rPr lang="en-US" sz="2400" b="1"/>
              <a:t>2</a:t>
            </a:r>
          </a:p>
        </p:txBody>
      </p:sp>
      <p:sp>
        <p:nvSpPr>
          <p:cNvPr id="69667" name="Rectangle 35"/>
          <p:cNvSpPr>
            <a:spLocks noGrp="1" noChangeArrowheads="1"/>
          </p:cNvSpPr>
          <p:nvPr>
            <p:ph type="title"/>
          </p:nvPr>
        </p:nvSpPr>
        <p:spPr/>
        <p:txBody>
          <a:bodyPr/>
          <a:lstStyle/>
          <a:p>
            <a:r>
              <a:rPr lang="en-US" dirty="0" err="1" smtClean="0"/>
              <a:t>Nội</a:t>
            </a:r>
            <a:r>
              <a:rPr lang="en-US" dirty="0" smtClean="0"/>
              <a:t> dung</a:t>
            </a:r>
            <a:endParaRPr lang="en-US" dirty="0"/>
          </a:p>
        </p:txBody>
      </p:sp>
      <p:grpSp>
        <p:nvGrpSpPr>
          <p:cNvPr id="19" name="Group 7"/>
          <p:cNvGrpSpPr>
            <a:grpSpLocks/>
          </p:cNvGrpSpPr>
          <p:nvPr/>
        </p:nvGrpSpPr>
        <p:grpSpPr bwMode="auto">
          <a:xfrm>
            <a:off x="2003425" y="3508375"/>
            <a:ext cx="5311775" cy="688975"/>
            <a:chOff x="720" y="1392"/>
            <a:chExt cx="4058" cy="480"/>
          </a:xfrm>
        </p:grpSpPr>
        <p:sp>
          <p:nvSpPr>
            <p:cNvPr id="20" name="AutoShape 8"/>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endParaRPr lang="en-US"/>
            </a:p>
          </p:txBody>
        </p:sp>
        <p:grpSp>
          <p:nvGrpSpPr>
            <p:cNvPr id="21" name="Group 9"/>
            <p:cNvGrpSpPr>
              <a:grpSpLocks/>
            </p:cNvGrpSpPr>
            <p:nvPr/>
          </p:nvGrpSpPr>
          <p:grpSpPr bwMode="auto">
            <a:xfrm>
              <a:off x="730" y="1407"/>
              <a:ext cx="4043" cy="444"/>
              <a:chOff x="744" y="1407"/>
              <a:chExt cx="3988" cy="444"/>
            </a:xfrm>
          </p:grpSpPr>
          <p:sp>
            <p:nvSpPr>
              <p:cNvPr id="22" name="AutoShape 10"/>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headEnd/>
                <a:tailEnd/>
              </a:ln>
              <a:effectLst/>
            </p:spPr>
            <p:txBody>
              <a:bodyPr wrap="none" anchor="ctr"/>
              <a:lstStyle/>
              <a:p>
                <a:endParaRPr lang="en-US"/>
              </a:p>
            </p:txBody>
          </p:sp>
          <p:sp>
            <p:nvSpPr>
              <p:cNvPr id="23" name="AutoShape 11"/>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headEnd/>
                <a:tailEnd/>
              </a:ln>
              <a:effectLst/>
            </p:spPr>
            <p:txBody>
              <a:bodyPr wrap="none" anchor="ctr"/>
              <a:lstStyle/>
              <a:p>
                <a:endParaRPr lang="en-US"/>
              </a:p>
            </p:txBody>
          </p:sp>
        </p:grpSp>
      </p:grpSp>
      <p:sp>
        <p:nvSpPr>
          <p:cNvPr id="24" name="Text Box 24"/>
          <p:cNvSpPr txBox="1">
            <a:spLocks noChangeArrowheads="1"/>
          </p:cNvSpPr>
          <p:nvPr/>
        </p:nvSpPr>
        <p:spPr bwMode="black">
          <a:xfrm>
            <a:off x="2565400" y="3609975"/>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smtClean="0">
                <a:solidFill>
                  <a:srgbClr val="FFFFFF"/>
                </a:solidFill>
              </a:rPr>
              <a:t>Ví dụ minh họa</a:t>
            </a:r>
            <a:endParaRPr lang="en-US" sz="2400" b="1" dirty="0">
              <a:solidFill>
                <a:srgbClr val="FFFFFF"/>
              </a:solidFill>
            </a:endParaRPr>
          </a:p>
        </p:txBody>
      </p:sp>
      <p:pic>
        <p:nvPicPr>
          <p:cNvPr id="25" name="Picture 28" descr="1"/>
          <p:cNvPicPr>
            <a:picLocks noChangeAspect="1" noChangeArrowheads="1"/>
          </p:cNvPicPr>
          <p:nvPr/>
        </p:nvPicPr>
        <p:blipFill>
          <a:blip r:embed="rId2">
            <a:lum bright="-6000" contrast="24000"/>
          </a:blip>
          <a:srcRect l="42606" t="64474" r="19473"/>
          <a:stretch>
            <a:fillRect/>
          </a:stretch>
        </p:blipFill>
        <p:spPr bwMode="auto">
          <a:xfrm>
            <a:off x="1819275" y="3482975"/>
            <a:ext cx="792163" cy="949325"/>
          </a:xfrm>
          <a:prstGeom prst="rect">
            <a:avLst/>
          </a:prstGeom>
          <a:noFill/>
        </p:spPr>
      </p:pic>
      <p:sp>
        <p:nvSpPr>
          <p:cNvPr id="26" name="Text Box 34"/>
          <p:cNvSpPr txBox="1">
            <a:spLocks noChangeArrowheads="1"/>
          </p:cNvSpPr>
          <p:nvPr/>
        </p:nvSpPr>
        <p:spPr bwMode="gray">
          <a:xfrm>
            <a:off x="2141538" y="3617912"/>
            <a:ext cx="381000" cy="457200"/>
          </a:xfrm>
          <a:prstGeom prst="rect">
            <a:avLst/>
          </a:prstGeom>
          <a:noFill/>
          <a:ln w="9525">
            <a:noFill/>
            <a:miter lim="800000"/>
            <a:headEnd/>
            <a:tailEnd/>
          </a:ln>
          <a:effectLst/>
        </p:spPr>
        <p:txBody>
          <a:bodyPr>
            <a:spAutoFit/>
          </a:bodyPr>
          <a:lstStyle/>
          <a:p>
            <a:pPr algn="ctr">
              <a:spcBef>
                <a:spcPct val="50000"/>
              </a:spcBef>
            </a:pPr>
            <a:r>
              <a:rPr lang="en-US" sz="2400" b="1"/>
              <a:t>3</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 </a:t>
            </a:r>
            <a:r>
              <a:rPr lang="en-US" dirty="0" err="1" smtClean="0"/>
              <a:t>trỏ</a:t>
            </a:r>
            <a:r>
              <a:rPr lang="en-US" dirty="0" smtClean="0"/>
              <a:t> </a:t>
            </a:r>
            <a:r>
              <a:rPr lang="en-US" dirty="0" err="1" smtClean="0"/>
              <a:t>và</a:t>
            </a:r>
            <a:r>
              <a:rPr lang="en-US" dirty="0" smtClean="0"/>
              <a:t> </a:t>
            </a:r>
            <a:r>
              <a:rPr lang="en-US" dirty="0" err="1" smtClean="0"/>
              <a:t>mảng</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Giữa mảng và con trỏ có một sự liên hệ rất chặt chẽ:</a:t>
            </a:r>
          </a:p>
          <a:p>
            <a:pPr lvl="1" algn="just"/>
            <a:r>
              <a:rPr lang="vi-VN" dirty="0"/>
              <a:t>Những phần tử của mảng được xác định bằng chỉ số trong mảng và cũng có thể được xác định qua biến con trỏ. </a:t>
            </a:r>
          </a:p>
          <a:p>
            <a:pPr lvl="1" algn="just"/>
            <a:r>
              <a:rPr lang="vi-VN" dirty="0"/>
              <a:t>Tên của một mảng tương đương với địa chỉ phần tử đầu tiên của nó, tương tự một con trỏ tương đương với địa chỉ của phần tử đầu tiên mà nó trỏ tới.</a:t>
            </a:r>
          </a:p>
        </p:txBody>
      </p:sp>
    </p:spTree>
    <p:extLst>
      <p:ext uri="{BB962C8B-B14F-4D97-AF65-F5344CB8AC3E}">
        <p14:creationId xmlns:p14="http://schemas.microsoft.com/office/powerpoint/2010/main" val="31530038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 </a:t>
            </a:r>
            <a:r>
              <a:rPr lang="en-US" dirty="0" err="1" smtClean="0"/>
              <a:t>trỏ</a:t>
            </a:r>
            <a:r>
              <a:rPr lang="en-US" dirty="0" smtClean="0"/>
              <a:t> </a:t>
            </a:r>
            <a:r>
              <a:rPr lang="en-US" dirty="0" err="1" smtClean="0"/>
              <a:t>và</a:t>
            </a:r>
            <a:r>
              <a:rPr lang="en-US" dirty="0" smtClean="0"/>
              <a:t> </a:t>
            </a:r>
            <a:r>
              <a:rPr lang="en-US" dirty="0" err="1" smtClean="0"/>
              <a:t>mảng</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Ví</a:t>
            </a:r>
            <a:r>
              <a:rPr lang="en-US" dirty="0" smtClean="0"/>
              <a:t> </a:t>
            </a:r>
            <a:r>
              <a:rPr lang="en-US" dirty="0" err="1" smtClean="0"/>
              <a:t>dụ</a:t>
            </a:r>
            <a:r>
              <a:rPr lang="en-US" dirty="0" smtClean="0"/>
              <a:t>:</a:t>
            </a:r>
          </a:p>
          <a:p>
            <a:pPr marL="457200" lvl="1" indent="0" algn="just">
              <a:buNone/>
            </a:pPr>
            <a:r>
              <a:rPr lang="vi-VN" dirty="0">
                <a:solidFill>
                  <a:srgbClr val="EC2C06"/>
                </a:solidFill>
              </a:rPr>
              <a:t>char ch[10], *</a:t>
            </a:r>
            <a:r>
              <a:rPr lang="vi-VN" dirty="0" smtClean="0">
                <a:solidFill>
                  <a:srgbClr val="EC2C06"/>
                </a:solidFill>
              </a:rPr>
              <a:t>p;</a:t>
            </a:r>
            <a:r>
              <a:rPr lang="en-US" dirty="0" smtClean="0">
                <a:solidFill>
                  <a:srgbClr val="EC2C06"/>
                </a:solidFill>
              </a:rPr>
              <a:t> </a:t>
            </a:r>
            <a:r>
              <a:rPr lang="vi-VN" dirty="0" smtClean="0">
                <a:solidFill>
                  <a:srgbClr val="EC2C06"/>
                </a:solidFill>
              </a:rPr>
              <a:t>p </a:t>
            </a:r>
            <a:r>
              <a:rPr lang="vi-VN" dirty="0">
                <a:solidFill>
                  <a:srgbClr val="EC2C06"/>
                </a:solidFill>
              </a:rPr>
              <a:t>= ch; </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r>
              <a:rPr lang="en-US" dirty="0" smtClean="0"/>
              <a:t>p </a:t>
            </a:r>
            <a:r>
              <a:rPr lang="en-US" dirty="0" err="1"/>
              <a:t>được</a:t>
            </a:r>
            <a:r>
              <a:rPr lang="en-US" dirty="0"/>
              <a:t> </a:t>
            </a:r>
            <a:r>
              <a:rPr lang="en-US" dirty="0" err="1"/>
              <a:t>gán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phần</a:t>
            </a:r>
            <a:r>
              <a:rPr lang="en-US" dirty="0"/>
              <a:t> </a:t>
            </a:r>
            <a:r>
              <a:rPr lang="en-US" dirty="0" err="1"/>
              <a:t>tử</a:t>
            </a:r>
            <a:r>
              <a:rPr lang="en-US" dirty="0"/>
              <a:t> </a:t>
            </a:r>
            <a:r>
              <a:rPr lang="en-US" dirty="0" err="1"/>
              <a:t>đầu</a:t>
            </a:r>
            <a:r>
              <a:rPr lang="en-US" dirty="0"/>
              <a:t> </a:t>
            </a:r>
            <a:r>
              <a:rPr lang="en-US" dirty="0" err="1"/>
              <a:t>tiên</a:t>
            </a:r>
            <a:r>
              <a:rPr lang="en-US" dirty="0"/>
              <a:t> </a:t>
            </a:r>
            <a:r>
              <a:rPr lang="en-US" dirty="0" err="1"/>
              <a:t>của</a:t>
            </a:r>
            <a:r>
              <a:rPr lang="en-US" dirty="0"/>
              <a:t> </a:t>
            </a:r>
            <a:r>
              <a:rPr lang="en-US" dirty="0" err="1"/>
              <a:t>mảng</a:t>
            </a:r>
            <a:r>
              <a:rPr lang="en-US" dirty="0"/>
              <a:t> </a:t>
            </a:r>
            <a:r>
              <a:rPr lang="en-US" dirty="0" err="1"/>
              <a:t>ch.</a:t>
            </a:r>
            <a:r>
              <a:rPr lang="en-US" dirty="0"/>
              <a:t> </a:t>
            </a:r>
          </a:p>
          <a:p>
            <a:pPr marL="0" lvl="8" indent="0" algn="just">
              <a:buNone/>
            </a:pPr>
            <a:r>
              <a:rPr lang="en-US" sz="2400" dirty="0" smtClean="0">
                <a:ea typeface="+mn-ea"/>
                <a:cs typeface="+mn-cs"/>
              </a:rPr>
              <a:t>	</a:t>
            </a:r>
            <a:r>
              <a:rPr lang="en-US" sz="2400" dirty="0" smtClean="0">
                <a:solidFill>
                  <a:srgbClr val="EC2C06"/>
                </a:solidFill>
                <a:ea typeface="+mn-ea"/>
                <a:cs typeface="+mn-cs"/>
              </a:rPr>
              <a:t>p </a:t>
            </a:r>
            <a:r>
              <a:rPr lang="en-US" sz="2400" dirty="0">
                <a:solidFill>
                  <a:srgbClr val="EC2C06"/>
                </a:solidFill>
                <a:ea typeface="+mn-ea"/>
                <a:cs typeface="+mn-cs"/>
              </a:rPr>
              <a:t>= </a:t>
            </a:r>
            <a:r>
              <a:rPr lang="en-US" sz="2400" dirty="0" err="1">
                <a:solidFill>
                  <a:srgbClr val="EC2C06"/>
                </a:solidFill>
                <a:ea typeface="+mn-ea"/>
                <a:cs typeface="+mn-cs"/>
              </a:rPr>
              <a:t>ch</a:t>
            </a:r>
            <a:r>
              <a:rPr lang="en-US" sz="2400" dirty="0">
                <a:solidFill>
                  <a:srgbClr val="EC2C06"/>
                </a:solidFill>
                <a:ea typeface="+mn-ea"/>
                <a:cs typeface="+mn-cs"/>
              </a:rPr>
              <a:t>; </a:t>
            </a:r>
          </a:p>
          <a:p>
            <a:pPr algn="just"/>
            <a:r>
              <a:rPr lang="en-US" dirty="0" err="1"/>
              <a:t>Để</a:t>
            </a:r>
            <a:r>
              <a:rPr lang="en-US" dirty="0"/>
              <a:t> </a:t>
            </a:r>
            <a:r>
              <a:rPr lang="en-US" dirty="0" err="1"/>
              <a:t>tham</a:t>
            </a:r>
            <a:r>
              <a:rPr lang="en-US" dirty="0"/>
              <a:t> </a:t>
            </a:r>
            <a:r>
              <a:rPr lang="en-US" dirty="0" err="1"/>
              <a:t>chiếu</a:t>
            </a:r>
            <a:r>
              <a:rPr lang="en-US" dirty="0"/>
              <a:t> </a:t>
            </a:r>
            <a:r>
              <a:rPr lang="en-US" dirty="0" err="1"/>
              <a:t>phần</a:t>
            </a:r>
            <a:r>
              <a:rPr lang="en-US" dirty="0"/>
              <a:t> </a:t>
            </a:r>
            <a:r>
              <a:rPr lang="en-US" dirty="0" err="1"/>
              <a:t>tử</a:t>
            </a:r>
            <a:r>
              <a:rPr lang="en-US" dirty="0"/>
              <a:t> </a:t>
            </a:r>
            <a:r>
              <a:rPr lang="en-US" dirty="0" err="1"/>
              <a:t>thứ</a:t>
            </a:r>
            <a:r>
              <a:rPr lang="en-US" dirty="0"/>
              <a:t> 3 </a:t>
            </a:r>
            <a:r>
              <a:rPr lang="en-US" dirty="0" err="1"/>
              <a:t>trong</a:t>
            </a:r>
            <a:r>
              <a:rPr lang="en-US" dirty="0"/>
              <a:t> </a:t>
            </a:r>
            <a:r>
              <a:rPr lang="en-US" dirty="0" err="1"/>
              <a:t>mảng</a:t>
            </a:r>
            <a:r>
              <a:rPr lang="en-US" dirty="0"/>
              <a:t> </a:t>
            </a:r>
            <a:r>
              <a:rPr lang="en-US" dirty="0" err="1"/>
              <a:t>ch</a:t>
            </a:r>
            <a:r>
              <a:rPr lang="en-US" dirty="0"/>
              <a:t>, ta </a:t>
            </a:r>
            <a:r>
              <a:rPr lang="en-US" dirty="0" err="1"/>
              <a:t>dùng</a:t>
            </a:r>
            <a:r>
              <a:rPr lang="en-US" dirty="0"/>
              <a:t> </a:t>
            </a:r>
            <a:r>
              <a:rPr lang="en-US" dirty="0" err="1"/>
              <a:t>một</a:t>
            </a:r>
            <a:r>
              <a:rPr lang="en-US" dirty="0"/>
              <a:t> </a:t>
            </a:r>
            <a:r>
              <a:rPr lang="en-US" dirty="0" err="1"/>
              <a:t>trong</a:t>
            </a:r>
            <a:r>
              <a:rPr lang="en-US" dirty="0"/>
              <a:t> 2 </a:t>
            </a:r>
            <a:r>
              <a:rPr lang="en-US" dirty="0" err="1"/>
              <a:t>cách</a:t>
            </a:r>
            <a:r>
              <a:rPr lang="en-US" dirty="0"/>
              <a:t> </a:t>
            </a:r>
            <a:r>
              <a:rPr lang="en-US" dirty="0" err="1"/>
              <a:t>sau</a:t>
            </a:r>
            <a:r>
              <a:rPr lang="en-US" dirty="0"/>
              <a:t>: </a:t>
            </a:r>
          </a:p>
          <a:p>
            <a:pPr marL="457200" lvl="8" indent="-457200" algn="just">
              <a:buNone/>
            </a:pPr>
            <a:r>
              <a:rPr lang="en-US" sz="2400" dirty="0" smtClean="0">
                <a:ea typeface="+mn-ea"/>
                <a:cs typeface="+mn-cs"/>
              </a:rPr>
              <a:t>		</a:t>
            </a:r>
            <a:r>
              <a:rPr lang="en-US" sz="2400" dirty="0" err="1" smtClean="0">
                <a:solidFill>
                  <a:srgbClr val="EC2C06"/>
                </a:solidFill>
                <a:ea typeface="+mn-ea"/>
                <a:cs typeface="+mn-cs"/>
              </a:rPr>
              <a:t>ch</a:t>
            </a:r>
            <a:r>
              <a:rPr lang="en-US" sz="2400" dirty="0" smtClean="0">
                <a:solidFill>
                  <a:srgbClr val="EC2C06"/>
                </a:solidFill>
                <a:ea typeface="+mn-ea"/>
                <a:cs typeface="+mn-cs"/>
              </a:rPr>
              <a:t>[2</a:t>
            </a:r>
            <a:r>
              <a:rPr lang="en-US" sz="2400" dirty="0">
                <a:solidFill>
                  <a:srgbClr val="EC2C06"/>
                </a:solidFill>
                <a:ea typeface="+mn-ea"/>
                <a:cs typeface="+mn-cs"/>
              </a:rPr>
              <a:t>] </a:t>
            </a:r>
            <a:r>
              <a:rPr lang="en-US" sz="2400" dirty="0" smtClean="0">
                <a:solidFill>
                  <a:srgbClr val="EC2C06"/>
                </a:solidFill>
                <a:ea typeface="+mn-ea"/>
                <a:cs typeface="+mn-cs"/>
              </a:rPr>
              <a:t> </a:t>
            </a:r>
            <a:r>
              <a:rPr lang="en-US" sz="2400" dirty="0" err="1" smtClean="0">
                <a:solidFill>
                  <a:srgbClr val="EC2C06"/>
                </a:solidFill>
                <a:ea typeface="+mn-ea"/>
                <a:cs typeface="+mn-cs"/>
              </a:rPr>
              <a:t>hoặc</a:t>
            </a:r>
            <a:r>
              <a:rPr lang="en-US" sz="2400" dirty="0" smtClean="0">
                <a:solidFill>
                  <a:srgbClr val="EC2C06"/>
                </a:solidFill>
                <a:ea typeface="+mn-ea"/>
                <a:cs typeface="+mn-cs"/>
              </a:rPr>
              <a:t> *(</a:t>
            </a:r>
            <a:r>
              <a:rPr lang="en-US" sz="2400" dirty="0">
                <a:solidFill>
                  <a:srgbClr val="EC2C06"/>
                </a:solidFill>
                <a:ea typeface="+mn-ea"/>
                <a:cs typeface="+mn-cs"/>
              </a:rPr>
              <a:t>p+2</a:t>
            </a:r>
            <a:r>
              <a:rPr lang="en-US" sz="2400" dirty="0" smtClean="0">
                <a:solidFill>
                  <a:srgbClr val="EC2C06"/>
                </a:solidFill>
                <a:ea typeface="+mn-ea"/>
                <a:cs typeface="+mn-cs"/>
              </a:rPr>
              <a:t>)</a:t>
            </a:r>
            <a:endParaRPr lang="en-US" sz="2400" dirty="0">
              <a:solidFill>
                <a:srgbClr val="EC2C06"/>
              </a:solidFill>
              <a:ea typeface="+mn-ea"/>
              <a:cs typeface="+mn-cs"/>
            </a:endParaRPr>
          </a:p>
          <a:p>
            <a:pPr marL="0" indent="0" algn="just">
              <a:buNone/>
            </a:pPr>
            <a:endParaRPr lang="vi-VN" dirty="0"/>
          </a:p>
        </p:txBody>
      </p:sp>
      <p:pic>
        <p:nvPicPr>
          <p:cNvPr id="4" name="Picture 2"/>
          <p:cNvPicPr>
            <a:picLocks noChangeAspect="1" noChangeArrowheads="1"/>
          </p:cNvPicPr>
          <p:nvPr/>
        </p:nvPicPr>
        <p:blipFill>
          <a:blip r:embed="rId2"/>
          <a:srcRect/>
          <a:stretch>
            <a:fillRect/>
          </a:stretch>
        </p:blipFill>
        <p:spPr bwMode="auto">
          <a:xfrm>
            <a:off x="624114" y="1928095"/>
            <a:ext cx="8138886" cy="2415305"/>
          </a:xfrm>
          <a:prstGeom prst="rect">
            <a:avLst/>
          </a:prstGeom>
          <a:noFill/>
          <a:ln w="9525">
            <a:noFill/>
            <a:miter lim="800000"/>
            <a:headEnd/>
            <a:tailEnd/>
          </a:ln>
          <a:effectLst/>
        </p:spPr>
      </p:pic>
      <p:sp>
        <p:nvSpPr>
          <p:cNvPr id="5" name="Rectangle 4"/>
          <p:cNvSpPr/>
          <p:nvPr/>
        </p:nvSpPr>
        <p:spPr>
          <a:xfrm>
            <a:off x="1092201" y="2927163"/>
            <a:ext cx="7620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2911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 </a:t>
            </a:r>
            <a:r>
              <a:rPr lang="en-US" dirty="0" err="1" smtClean="0"/>
              <a:t>trỏ</a:t>
            </a:r>
            <a:r>
              <a:rPr lang="en-US" dirty="0" smtClean="0"/>
              <a:t> </a:t>
            </a:r>
            <a:r>
              <a:rPr lang="en-US" dirty="0" err="1" smtClean="0"/>
              <a:t>và</a:t>
            </a:r>
            <a:r>
              <a:rPr lang="en-US" dirty="0" smtClean="0"/>
              <a:t> </a:t>
            </a:r>
            <a:r>
              <a:rPr lang="en-US" dirty="0" err="1" smtClean="0"/>
              <a:t>mảng</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a:t>Truy</a:t>
            </a:r>
            <a:r>
              <a:rPr lang="en-US" dirty="0"/>
              <a:t> </a:t>
            </a:r>
            <a:r>
              <a:rPr lang="en-US" dirty="0" err="1"/>
              <a:t>cập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mảng</a:t>
            </a:r>
            <a:r>
              <a:rPr lang="en-US" dirty="0"/>
              <a:t> </a:t>
            </a:r>
            <a:r>
              <a:rPr lang="en-US" dirty="0" err="1"/>
              <a:t>bằng</a:t>
            </a:r>
            <a:r>
              <a:rPr lang="en-US" dirty="0"/>
              <a:t> con </a:t>
            </a:r>
            <a:r>
              <a:rPr lang="en-US" dirty="0" err="1" smtClean="0"/>
              <a:t>trỏ</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2302989"/>
              </p:ext>
            </p:extLst>
          </p:nvPr>
        </p:nvGraphicFramePr>
        <p:xfrm>
          <a:off x="685800" y="2057400"/>
          <a:ext cx="7848600" cy="2570017"/>
        </p:xfrm>
        <a:graphic>
          <a:graphicData uri="http://schemas.openxmlformats.org/drawingml/2006/table">
            <a:tbl>
              <a:tblPr firstRow="1" bandRow="1">
                <a:tableStyleId>{BC89EF96-8CEA-46FF-86C4-4CE0E7609802}</a:tableStyleId>
              </a:tblPr>
              <a:tblGrid>
                <a:gridCol w="3657600"/>
                <a:gridCol w="4191000"/>
              </a:tblGrid>
              <a:tr h="762000">
                <a:tc>
                  <a:txBody>
                    <a:bodyPr/>
                    <a:lstStyle/>
                    <a:p>
                      <a:pPr algn="ctr"/>
                      <a:r>
                        <a:rPr lang="en-US" sz="2400" b="1" i="1" dirty="0" err="1" smtClean="0">
                          <a:solidFill>
                            <a:srgbClr val="FF0000"/>
                          </a:solidFill>
                          <a:latin typeface="+mj-lt"/>
                          <a:cs typeface="Times New Roman" pitchFamily="18" charset="0"/>
                        </a:rPr>
                        <a:t>Kiểu</a:t>
                      </a:r>
                      <a:r>
                        <a:rPr lang="en-US" sz="2400" b="1" i="1" baseline="0" dirty="0" smtClean="0">
                          <a:solidFill>
                            <a:srgbClr val="FF0000"/>
                          </a:solidFill>
                          <a:latin typeface="+mj-lt"/>
                          <a:cs typeface="Times New Roman" pitchFamily="18" charset="0"/>
                        </a:rPr>
                        <a:t> </a:t>
                      </a:r>
                      <a:r>
                        <a:rPr lang="en-US" sz="2400" b="1" i="1" baseline="0" dirty="0" err="1" smtClean="0">
                          <a:solidFill>
                            <a:srgbClr val="FF0000"/>
                          </a:solidFill>
                          <a:latin typeface="+mj-lt"/>
                          <a:cs typeface="Times New Roman" pitchFamily="18" charset="0"/>
                        </a:rPr>
                        <a:t>mảng</a:t>
                      </a:r>
                      <a:endParaRPr lang="en-US" sz="2400" b="1" i="1" dirty="0">
                        <a:solidFill>
                          <a:srgbClr val="FF0000"/>
                        </a:solidFill>
                        <a:latin typeface="+mj-lt"/>
                        <a:cs typeface="Times New Roman" pitchFamily="18" charset="0"/>
                      </a:endParaRPr>
                    </a:p>
                  </a:txBody>
                  <a:tcPr/>
                </a:tc>
                <a:tc>
                  <a:txBody>
                    <a:bodyPr/>
                    <a:lstStyle/>
                    <a:p>
                      <a:pPr algn="ctr"/>
                      <a:r>
                        <a:rPr lang="en-US" sz="2400" b="1" i="1" smtClean="0">
                          <a:solidFill>
                            <a:srgbClr val="FF0000"/>
                          </a:solidFill>
                          <a:latin typeface="+mj-lt"/>
                          <a:cs typeface="Times New Roman" pitchFamily="18" charset="0"/>
                        </a:rPr>
                        <a:t>Kiểu con trỏ</a:t>
                      </a:r>
                      <a:endParaRPr lang="en-US" sz="2400" b="1" i="1">
                        <a:solidFill>
                          <a:srgbClr val="FF0000"/>
                        </a:solidFill>
                        <a:latin typeface="+mj-lt"/>
                        <a:cs typeface="Times New Roman" pitchFamily="18" charset="0"/>
                      </a:endParaRPr>
                    </a:p>
                  </a:txBody>
                  <a:tcPr/>
                </a:tc>
              </a:tr>
              <a:tr h="630381">
                <a:tc>
                  <a:txBody>
                    <a:bodyPr/>
                    <a:lstStyle/>
                    <a:p>
                      <a:pPr algn="l"/>
                      <a:r>
                        <a:rPr lang="en-US" sz="2400" b="0" dirty="0" smtClean="0">
                          <a:solidFill>
                            <a:srgbClr val="000000"/>
                          </a:solidFill>
                          <a:latin typeface="+mj-lt"/>
                          <a:cs typeface="Times New Roman" pitchFamily="18" charset="0"/>
                        </a:rPr>
                        <a:t>&amp;&lt;</a:t>
                      </a:r>
                      <a:r>
                        <a:rPr lang="en-US" sz="2400" b="0" dirty="0" err="1" smtClean="0">
                          <a:solidFill>
                            <a:srgbClr val="000000"/>
                          </a:solidFill>
                          <a:latin typeface="+mj-lt"/>
                          <a:cs typeface="Times New Roman" pitchFamily="18" charset="0"/>
                        </a:rPr>
                        <a:t>Tên</a:t>
                      </a:r>
                      <a:r>
                        <a:rPr lang="en-US" sz="2400" b="0" dirty="0" smtClean="0">
                          <a:solidFill>
                            <a:srgbClr val="000000"/>
                          </a:solidFill>
                          <a:latin typeface="+mj-lt"/>
                          <a:cs typeface="Times New Roman" pitchFamily="18" charset="0"/>
                        </a:rPr>
                        <a:t> </a:t>
                      </a:r>
                      <a:r>
                        <a:rPr lang="en-US" sz="2400" b="0" dirty="0" err="1" smtClean="0">
                          <a:solidFill>
                            <a:srgbClr val="000000"/>
                          </a:solidFill>
                          <a:latin typeface="+mj-lt"/>
                          <a:cs typeface="Times New Roman" pitchFamily="18" charset="0"/>
                        </a:rPr>
                        <a:t>mảng</a:t>
                      </a:r>
                      <a:r>
                        <a:rPr lang="en-US" sz="2400" b="0" dirty="0" smtClean="0">
                          <a:solidFill>
                            <a:srgbClr val="000000"/>
                          </a:solidFill>
                          <a:latin typeface="+mj-lt"/>
                          <a:cs typeface="Times New Roman" pitchFamily="18" charset="0"/>
                        </a:rPr>
                        <a:t>&gt;[0] </a:t>
                      </a:r>
                      <a:endParaRPr lang="en-US" sz="2400" b="0" dirty="0">
                        <a:latin typeface="+mj-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0000"/>
                          </a:solidFill>
                          <a:latin typeface="+mj-lt"/>
                          <a:cs typeface="Times New Roman" pitchFamily="18" charset="0"/>
                        </a:rPr>
                        <a:t>&lt;</a:t>
                      </a:r>
                      <a:r>
                        <a:rPr lang="en-US" sz="2400" b="0" dirty="0" err="1" smtClean="0">
                          <a:solidFill>
                            <a:srgbClr val="000000"/>
                          </a:solidFill>
                          <a:latin typeface="+mj-lt"/>
                          <a:cs typeface="Times New Roman" pitchFamily="18" charset="0"/>
                        </a:rPr>
                        <a:t>Tên</a:t>
                      </a:r>
                      <a:r>
                        <a:rPr lang="en-US" sz="2400" b="0" dirty="0" smtClean="0">
                          <a:solidFill>
                            <a:srgbClr val="000000"/>
                          </a:solidFill>
                          <a:latin typeface="+mj-lt"/>
                          <a:cs typeface="Times New Roman" pitchFamily="18" charset="0"/>
                        </a:rPr>
                        <a:t> con </a:t>
                      </a:r>
                      <a:r>
                        <a:rPr lang="en-US" sz="2400" b="0" dirty="0" err="1" smtClean="0">
                          <a:solidFill>
                            <a:srgbClr val="000000"/>
                          </a:solidFill>
                          <a:latin typeface="+mj-lt"/>
                          <a:cs typeface="Times New Roman" pitchFamily="18" charset="0"/>
                        </a:rPr>
                        <a:t>trỏ</a:t>
                      </a:r>
                      <a:r>
                        <a:rPr lang="en-US" sz="2400" b="0" dirty="0" smtClean="0">
                          <a:solidFill>
                            <a:srgbClr val="000000"/>
                          </a:solidFill>
                          <a:latin typeface="+mj-lt"/>
                          <a:cs typeface="Times New Roman" pitchFamily="18" charset="0"/>
                        </a:rPr>
                        <a:t> &gt; </a:t>
                      </a:r>
                      <a:endParaRPr lang="en-US" sz="2400" b="0" dirty="0">
                        <a:latin typeface="+mj-lt"/>
                        <a:cs typeface="Times New Roman" pitchFamily="18" charset="0"/>
                      </a:endParaRPr>
                    </a:p>
                  </a:txBody>
                  <a:tcPr/>
                </a:tc>
              </a:tr>
              <a:tr h="588818">
                <a:tc>
                  <a:txBody>
                    <a:bodyPr/>
                    <a:lstStyle/>
                    <a:p>
                      <a:pPr algn="l"/>
                      <a:r>
                        <a:rPr kumimoji="0" lang="en-US" sz="2400" b="0" i="0" u="none" strike="noStrike" cap="none" normalizeH="0" baseline="0" smtClean="0">
                          <a:ln>
                            <a:noFill/>
                          </a:ln>
                          <a:solidFill>
                            <a:srgbClr val="000000"/>
                          </a:solidFill>
                          <a:effectLst/>
                          <a:latin typeface="+mj-lt"/>
                          <a:cs typeface="Times New Roman" pitchFamily="18" charset="0"/>
                        </a:rPr>
                        <a:t>&amp;&lt;Tên mảng&gt; [&lt;Vị trí&gt;] </a:t>
                      </a:r>
                      <a:endParaRPr lang="en-US" sz="2400" b="0">
                        <a:latin typeface="+mj-lt"/>
                        <a:cs typeface="Times New Roman" pitchFamily="18" charset="0"/>
                      </a:endParaRPr>
                    </a:p>
                  </a:txBody>
                  <a:tcPr/>
                </a:tc>
                <a:tc>
                  <a:txBody>
                    <a:bodyPr/>
                    <a:lstStyle/>
                    <a:p>
                      <a:pPr algn="l"/>
                      <a:r>
                        <a:rPr kumimoji="0" lang="en-US" sz="2400" b="0" i="0" u="none" strike="noStrike" cap="none" normalizeH="0" baseline="0" dirty="0" smtClean="0">
                          <a:ln>
                            <a:noFill/>
                          </a:ln>
                          <a:solidFill>
                            <a:srgbClr val="000000"/>
                          </a:solidFill>
                          <a:effectLst/>
                          <a:latin typeface="+mj-lt"/>
                          <a:cs typeface="Times New Roman" pitchFamily="18" charset="0"/>
                        </a:rPr>
                        <a:t>&lt;</a:t>
                      </a:r>
                      <a:r>
                        <a:rPr kumimoji="0" lang="en-US" sz="2400" b="0" i="0" u="none" strike="noStrike" cap="none" normalizeH="0" baseline="0" dirty="0" err="1" smtClean="0">
                          <a:ln>
                            <a:noFill/>
                          </a:ln>
                          <a:solidFill>
                            <a:srgbClr val="000000"/>
                          </a:solidFill>
                          <a:effectLst/>
                          <a:latin typeface="+mj-lt"/>
                          <a:cs typeface="Times New Roman" pitchFamily="18" charset="0"/>
                        </a:rPr>
                        <a:t>Tên</a:t>
                      </a:r>
                      <a:r>
                        <a:rPr kumimoji="0" lang="en-US" sz="2400" b="0" i="0" u="none" strike="noStrike" cap="none" normalizeH="0" baseline="0" dirty="0" smtClean="0">
                          <a:ln>
                            <a:noFill/>
                          </a:ln>
                          <a:solidFill>
                            <a:srgbClr val="000000"/>
                          </a:solidFill>
                          <a:effectLst/>
                          <a:latin typeface="+mj-lt"/>
                          <a:cs typeface="Times New Roman" pitchFamily="18" charset="0"/>
                        </a:rPr>
                        <a:t> con </a:t>
                      </a:r>
                      <a:r>
                        <a:rPr kumimoji="0" lang="en-US" sz="2400" b="0" i="0" u="none" strike="noStrike" cap="none" normalizeH="0" baseline="0" dirty="0" err="1" smtClean="0">
                          <a:ln>
                            <a:noFill/>
                          </a:ln>
                          <a:solidFill>
                            <a:srgbClr val="000000"/>
                          </a:solidFill>
                          <a:effectLst/>
                          <a:latin typeface="+mj-lt"/>
                          <a:cs typeface="Times New Roman" pitchFamily="18" charset="0"/>
                        </a:rPr>
                        <a:t>trỏ</a:t>
                      </a:r>
                      <a:r>
                        <a:rPr kumimoji="0" lang="en-US" sz="2400" b="0" i="0" u="none" strike="noStrike" cap="none" normalizeH="0" baseline="0" dirty="0" smtClean="0">
                          <a:ln>
                            <a:noFill/>
                          </a:ln>
                          <a:solidFill>
                            <a:srgbClr val="000000"/>
                          </a:solidFill>
                          <a:effectLst/>
                          <a:latin typeface="+mj-lt"/>
                          <a:cs typeface="Times New Roman" pitchFamily="18" charset="0"/>
                        </a:rPr>
                        <a:t>&gt; + &lt;</a:t>
                      </a:r>
                      <a:r>
                        <a:rPr kumimoji="0" lang="en-US" sz="2400" b="0" i="0" u="none" strike="noStrike" cap="none" normalizeH="0" baseline="0" dirty="0" err="1" smtClean="0">
                          <a:ln>
                            <a:noFill/>
                          </a:ln>
                          <a:solidFill>
                            <a:srgbClr val="000000"/>
                          </a:solidFill>
                          <a:effectLst/>
                          <a:latin typeface="+mj-lt"/>
                          <a:cs typeface="Times New Roman" pitchFamily="18" charset="0"/>
                        </a:rPr>
                        <a:t>Vị</a:t>
                      </a:r>
                      <a:r>
                        <a:rPr kumimoji="0" lang="en-US" sz="2400" b="0" i="0" u="none" strike="noStrike" cap="none" normalizeH="0" baseline="0" dirty="0" smtClean="0">
                          <a:ln>
                            <a:noFill/>
                          </a:ln>
                          <a:solidFill>
                            <a:srgbClr val="000000"/>
                          </a:solidFill>
                          <a:effectLst/>
                          <a:latin typeface="+mj-lt"/>
                          <a:cs typeface="Times New Roman" pitchFamily="18" charset="0"/>
                        </a:rPr>
                        <a:t> </a:t>
                      </a:r>
                      <a:r>
                        <a:rPr kumimoji="0" lang="en-US" sz="2400" b="0" i="0" u="none" strike="noStrike" cap="none" normalizeH="0" baseline="0" dirty="0" err="1" smtClean="0">
                          <a:ln>
                            <a:noFill/>
                          </a:ln>
                          <a:solidFill>
                            <a:srgbClr val="000000"/>
                          </a:solidFill>
                          <a:effectLst/>
                          <a:latin typeface="+mj-lt"/>
                          <a:cs typeface="Times New Roman" pitchFamily="18" charset="0"/>
                        </a:rPr>
                        <a:t>trí</a:t>
                      </a:r>
                      <a:r>
                        <a:rPr kumimoji="0" lang="en-US" sz="2400" b="0" i="0" u="none" strike="noStrike" cap="none" normalizeH="0" baseline="0" dirty="0" smtClean="0">
                          <a:ln>
                            <a:noFill/>
                          </a:ln>
                          <a:solidFill>
                            <a:srgbClr val="000000"/>
                          </a:solidFill>
                          <a:effectLst/>
                          <a:latin typeface="+mj-lt"/>
                          <a:cs typeface="Times New Roman" pitchFamily="18" charset="0"/>
                        </a:rPr>
                        <a:t>&gt; </a:t>
                      </a:r>
                      <a:endParaRPr lang="en-US" sz="2400" b="0" dirty="0">
                        <a:latin typeface="+mj-lt"/>
                        <a:cs typeface="Times New Roman" pitchFamily="18" charset="0"/>
                      </a:endParaRPr>
                    </a:p>
                  </a:txBody>
                  <a:tcPr/>
                </a:tc>
              </a:tr>
              <a:tr h="588818">
                <a:tc>
                  <a:txBody>
                    <a:bodyPr/>
                    <a:lstStyle/>
                    <a:p>
                      <a:pPr algn="l"/>
                      <a:r>
                        <a:rPr kumimoji="0" lang="en-US" sz="2400" b="0" i="0" u="none" strike="noStrike" cap="none" normalizeH="0" baseline="0" smtClean="0">
                          <a:ln>
                            <a:noFill/>
                          </a:ln>
                          <a:solidFill>
                            <a:srgbClr val="000000"/>
                          </a:solidFill>
                          <a:effectLst/>
                          <a:latin typeface="+mj-lt"/>
                          <a:cs typeface="Times New Roman" pitchFamily="18" charset="0"/>
                        </a:rPr>
                        <a:t>&lt;Tên mảng&gt;[&lt;Vị trí&gt;] </a:t>
                      </a:r>
                      <a:endParaRPr lang="en-US" sz="2400" b="0">
                        <a:latin typeface="+mj-lt"/>
                        <a:cs typeface="Times New Roman" pitchFamily="18" charset="0"/>
                      </a:endParaRPr>
                    </a:p>
                  </a:txBody>
                  <a:tcPr/>
                </a:tc>
                <a:tc>
                  <a:txBody>
                    <a:bodyPr/>
                    <a:lstStyle/>
                    <a:p>
                      <a:pPr algn="l"/>
                      <a:r>
                        <a:rPr kumimoji="0" lang="en-US" sz="2400" b="0" i="0" u="none" strike="noStrike" cap="none" normalizeH="0" baseline="0" dirty="0" smtClean="0">
                          <a:ln>
                            <a:noFill/>
                          </a:ln>
                          <a:solidFill>
                            <a:srgbClr val="000000"/>
                          </a:solidFill>
                          <a:effectLst/>
                          <a:latin typeface="+mj-lt"/>
                          <a:cs typeface="Times New Roman" pitchFamily="18" charset="0"/>
                        </a:rPr>
                        <a:t>*(&lt; </a:t>
                      </a:r>
                      <a:r>
                        <a:rPr kumimoji="0" lang="en-US" sz="2400" b="0" i="0" u="none" strike="noStrike" cap="none" normalizeH="0" baseline="0" dirty="0" err="1" smtClean="0">
                          <a:ln>
                            <a:noFill/>
                          </a:ln>
                          <a:solidFill>
                            <a:srgbClr val="000000"/>
                          </a:solidFill>
                          <a:effectLst/>
                          <a:latin typeface="+mj-lt"/>
                          <a:cs typeface="Times New Roman" pitchFamily="18" charset="0"/>
                        </a:rPr>
                        <a:t>Tên</a:t>
                      </a:r>
                      <a:r>
                        <a:rPr kumimoji="0" lang="en-US" sz="2400" b="0" i="0" u="none" strike="noStrike" cap="none" normalizeH="0" baseline="0" dirty="0" smtClean="0">
                          <a:ln>
                            <a:noFill/>
                          </a:ln>
                          <a:solidFill>
                            <a:srgbClr val="000000"/>
                          </a:solidFill>
                          <a:effectLst/>
                          <a:latin typeface="+mj-lt"/>
                          <a:cs typeface="Times New Roman" pitchFamily="18" charset="0"/>
                        </a:rPr>
                        <a:t> con </a:t>
                      </a:r>
                      <a:r>
                        <a:rPr kumimoji="0" lang="en-US" sz="2400" b="0" i="0" u="none" strike="noStrike" cap="none" normalizeH="0" baseline="0" dirty="0" err="1" smtClean="0">
                          <a:ln>
                            <a:noFill/>
                          </a:ln>
                          <a:solidFill>
                            <a:srgbClr val="000000"/>
                          </a:solidFill>
                          <a:effectLst/>
                          <a:latin typeface="+mj-lt"/>
                          <a:cs typeface="Times New Roman" pitchFamily="18" charset="0"/>
                        </a:rPr>
                        <a:t>trỏ</a:t>
                      </a:r>
                      <a:r>
                        <a:rPr kumimoji="0" lang="en-US" sz="2400" b="0" i="0" u="none" strike="noStrike" cap="none" normalizeH="0" baseline="0" dirty="0" smtClean="0">
                          <a:ln>
                            <a:noFill/>
                          </a:ln>
                          <a:solidFill>
                            <a:srgbClr val="000000"/>
                          </a:solidFill>
                          <a:effectLst/>
                          <a:latin typeface="+mj-lt"/>
                          <a:cs typeface="Times New Roman" pitchFamily="18" charset="0"/>
                        </a:rPr>
                        <a:t> &gt; + &lt;</a:t>
                      </a:r>
                      <a:r>
                        <a:rPr kumimoji="0" lang="en-US" sz="2400" b="0" i="0" u="none" strike="noStrike" cap="none" normalizeH="0" baseline="0" dirty="0" err="1" smtClean="0">
                          <a:ln>
                            <a:noFill/>
                          </a:ln>
                          <a:solidFill>
                            <a:srgbClr val="000000"/>
                          </a:solidFill>
                          <a:effectLst/>
                          <a:latin typeface="+mj-lt"/>
                          <a:cs typeface="Times New Roman" pitchFamily="18" charset="0"/>
                        </a:rPr>
                        <a:t>Vị</a:t>
                      </a:r>
                      <a:r>
                        <a:rPr kumimoji="0" lang="en-US" sz="2400" b="0" i="0" u="none" strike="noStrike" cap="none" normalizeH="0" baseline="0" dirty="0" smtClean="0">
                          <a:ln>
                            <a:noFill/>
                          </a:ln>
                          <a:solidFill>
                            <a:srgbClr val="000000"/>
                          </a:solidFill>
                          <a:effectLst/>
                          <a:latin typeface="+mj-lt"/>
                          <a:cs typeface="Times New Roman" pitchFamily="18" charset="0"/>
                        </a:rPr>
                        <a:t> </a:t>
                      </a:r>
                      <a:r>
                        <a:rPr kumimoji="0" lang="en-US" sz="2400" b="0" i="0" u="none" strike="noStrike" cap="none" normalizeH="0" baseline="0" dirty="0" err="1" smtClean="0">
                          <a:ln>
                            <a:noFill/>
                          </a:ln>
                          <a:solidFill>
                            <a:srgbClr val="000000"/>
                          </a:solidFill>
                          <a:effectLst/>
                          <a:latin typeface="+mj-lt"/>
                          <a:cs typeface="Times New Roman" pitchFamily="18" charset="0"/>
                        </a:rPr>
                        <a:t>trí</a:t>
                      </a:r>
                      <a:r>
                        <a:rPr kumimoji="0" lang="en-US" sz="2400" b="0" i="0" u="none" strike="noStrike" cap="none" normalizeH="0" baseline="0" dirty="0" smtClean="0">
                          <a:ln>
                            <a:noFill/>
                          </a:ln>
                          <a:solidFill>
                            <a:srgbClr val="000000"/>
                          </a:solidFill>
                          <a:effectLst/>
                          <a:latin typeface="+mj-lt"/>
                          <a:cs typeface="Times New Roman" pitchFamily="18" charset="0"/>
                        </a:rPr>
                        <a:t>&gt;) </a:t>
                      </a:r>
                      <a:endParaRPr lang="en-US" sz="2400" b="0" dirty="0">
                        <a:latin typeface="+mj-lt"/>
                        <a:cs typeface="Times New Roman" pitchFamily="18" charset="0"/>
                      </a:endParaRPr>
                    </a:p>
                  </a:txBody>
                  <a:tcPr/>
                </a:tc>
              </a:tr>
            </a:tbl>
          </a:graphicData>
        </a:graphic>
      </p:graphicFrame>
    </p:spTree>
    <p:extLst>
      <p:ext uri="{BB962C8B-B14F-4D97-AF65-F5344CB8AC3E}">
        <p14:creationId xmlns:p14="http://schemas.microsoft.com/office/powerpoint/2010/main" val="235776927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 </a:t>
            </a:r>
            <a:r>
              <a:rPr lang="en-US" dirty="0" err="1" smtClean="0"/>
              <a:t>trỏ</a:t>
            </a:r>
            <a:r>
              <a:rPr lang="en-US" dirty="0" smtClean="0"/>
              <a:t> </a:t>
            </a:r>
            <a:r>
              <a:rPr lang="en-US" dirty="0" err="1" smtClean="0"/>
              <a:t>và</a:t>
            </a:r>
            <a:r>
              <a:rPr lang="en-US" dirty="0" smtClean="0"/>
              <a:t> </a:t>
            </a:r>
            <a:r>
              <a:rPr lang="en-US" dirty="0" err="1" smtClean="0"/>
              <a:t>mảng</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Ví</a:t>
            </a:r>
            <a:r>
              <a:rPr lang="en-US" dirty="0" smtClean="0"/>
              <a:t> </a:t>
            </a:r>
            <a:r>
              <a:rPr lang="en-US" dirty="0" err="1" smtClean="0"/>
              <a:t>dụ</a:t>
            </a:r>
            <a:r>
              <a:rPr lang="en-US" dirty="0" smtClean="0"/>
              <a:t>:</a:t>
            </a:r>
            <a:endParaRPr lang="en-US" dirty="0"/>
          </a:p>
        </p:txBody>
      </p:sp>
      <p:sp>
        <p:nvSpPr>
          <p:cNvPr id="5" name="Content Placeholder 2"/>
          <p:cNvSpPr txBox="1">
            <a:spLocks/>
          </p:cNvSpPr>
          <p:nvPr/>
        </p:nvSpPr>
        <p:spPr>
          <a:xfrm>
            <a:off x="457200" y="1905000"/>
            <a:ext cx="7924800" cy="472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Arial" pitchFamily="34" charset="0"/>
              <a:buNone/>
            </a:pPr>
            <a:r>
              <a:rPr lang="en-US" sz="2200" dirty="0" smtClean="0">
                <a:latin typeface="+mj-lt"/>
                <a:cs typeface="Times New Roman" pitchFamily="18" charset="0"/>
              </a:rPr>
              <a:t>#</a:t>
            </a:r>
            <a:r>
              <a:rPr lang="en-US" sz="2200" dirty="0" smtClean="0">
                <a:latin typeface="+mj-lt"/>
                <a:cs typeface="Times New Roman" pitchFamily="18" charset="0"/>
              </a:rPr>
              <a:t>include &lt;</a:t>
            </a:r>
            <a:r>
              <a:rPr lang="en-US" sz="2200" dirty="0" err="1" smtClean="0">
                <a:latin typeface="+mj-lt"/>
                <a:cs typeface="Times New Roman" pitchFamily="18" charset="0"/>
              </a:rPr>
              <a:t>iostream.h</a:t>
            </a:r>
            <a:r>
              <a:rPr lang="en-US" sz="2200" dirty="0" smtClean="0">
                <a:latin typeface="+mj-lt"/>
                <a:cs typeface="Times New Roman" pitchFamily="18" charset="0"/>
              </a:rPr>
              <a:t>&gt;</a:t>
            </a:r>
          </a:p>
          <a:p>
            <a:pPr>
              <a:spcBef>
                <a:spcPts val="0"/>
              </a:spcBef>
              <a:buFont typeface="Arial" pitchFamily="34" charset="0"/>
              <a:buNone/>
            </a:pPr>
            <a:r>
              <a:rPr lang="en-US" sz="2200" dirty="0" smtClean="0">
                <a:latin typeface="+mj-lt"/>
                <a:cs typeface="Times New Roman" pitchFamily="18" charset="0"/>
              </a:rPr>
              <a:t>#include &lt;</a:t>
            </a:r>
            <a:r>
              <a:rPr lang="en-US" sz="2200" dirty="0" err="1" smtClean="0">
                <a:latin typeface="+mj-lt"/>
                <a:cs typeface="Times New Roman" pitchFamily="18" charset="0"/>
              </a:rPr>
              <a:t>conio.h</a:t>
            </a:r>
            <a:r>
              <a:rPr lang="en-US" sz="2200" dirty="0" smtClean="0">
                <a:latin typeface="+mj-lt"/>
                <a:cs typeface="Times New Roman" pitchFamily="18" charset="0"/>
              </a:rPr>
              <a:t>&gt;</a:t>
            </a:r>
          </a:p>
          <a:p>
            <a:pPr>
              <a:spcBef>
                <a:spcPts val="0"/>
              </a:spcBef>
              <a:buFont typeface="Arial" pitchFamily="34" charset="0"/>
              <a:buNone/>
            </a:pPr>
            <a:r>
              <a:rPr lang="en-US" sz="2200" dirty="0" smtClean="0">
                <a:latin typeface="+mj-lt"/>
                <a:cs typeface="Times New Roman" pitchFamily="18" charset="0"/>
              </a:rPr>
              <a:t>void main ()</a:t>
            </a:r>
          </a:p>
          <a:p>
            <a:pPr>
              <a:spcBef>
                <a:spcPts val="0"/>
              </a:spcBef>
              <a:buFont typeface="Arial" pitchFamily="34" charset="0"/>
              <a:buNone/>
            </a:pPr>
            <a:r>
              <a:rPr lang="en-US" sz="2200" dirty="0" smtClean="0">
                <a:latin typeface="+mj-lt"/>
                <a:cs typeface="Times New Roman" pitchFamily="18" charset="0"/>
              </a:rPr>
              <a:t>{</a:t>
            </a:r>
          </a:p>
          <a:p>
            <a:pPr>
              <a:spcBef>
                <a:spcPts val="0"/>
              </a:spcBef>
              <a:buFont typeface="Arial" pitchFamily="34" charset="0"/>
              <a:buNone/>
            </a:pPr>
            <a:r>
              <a:rPr lang="en-US" sz="2200" dirty="0" smtClean="0">
                <a:latin typeface="+mj-lt"/>
                <a:cs typeface="Times New Roman" pitchFamily="18" charset="0"/>
              </a:rPr>
              <a:t>	</a:t>
            </a:r>
            <a:r>
              <a:rPr lang="en-US" sz="2200" dirty="0" err="1" smtClean="0">
                <a:solidFill>
                  <a:srgbClr val="0000FF"/>
                </a:solidFill>
                <a:latin typeface="+mj-lt"/>
                <a:cs typeface="Times New Roman" pitchFamily="18" charset="0"/>
              </a:rPr>
              <a:t>int</a:t>
            </a:r>
            <a:r>
              <a:rPr lang="en-US" sz="2200" dirty="0" smtClean="0">
                <a:latin typeface="+mj-lt"/>
                <a:cs typeface="Times New Roman" pitchFamily="18" charset="0"/>
              </a:rPr>
              <a:t> numbers[5], </a:t>
            </a:r>
            <a:r>
              <a:rPr lang="en-US" sz="2200" dirty="0" smtClean="0">
                <a:solidFill>
                  <a:srgbClr val="FF0000"/>
                </a:solidFill>
                <a:latin typeface="+mj-lt"/>
                <a:cs typeface="Times New Roman" pitchFamily="18" charset="0"/>
              </a:rPr>
              <a:t>*</a:t>
            </a:r>
            <a:r>
              <a:rPr lang="en-US" sz="2200" dirty="0" smtClean="0">
                <a:latin typeface="+mj-lt"/>
                <a:cs typeface="Times New Roman" pitchFamily="18" charset="0"/>
              </a:rPr>
              <a:t> p;</a:t>
            </a:r>
          </a:p>
          <a:p>
            <a:pPr>
              <a:spcBef>
                <a:spcPts val="0"/>
              </a:spcBef>
              <a:buFont typeface="Arial" pitchFamily="34" charset="0"/>
              <a:buNone/>
            </a:pPr>
            <a:r>
              <a:rPr lang="en-US" sz="2200" dirty="0" smtClean="0">
                <a:latin typeface="+mj-lt"/>
                <a:cs typeface="Times New Roman" pitchFamily="18" charset="0"/>
              </a:rPr>
              <a:t>	p = numbers;  </a:t>
            </a:r>
            <a:r>
              <a:rPr lang="en-US" sz="2200" dirty="0" smtClean="0">
                <a:solidFill>
                  <a:srgbClr val="FF0000"/>
                </a:solidFill>
                <a:latin typeface="+mj-lt"/>
                <a:cs typeface="Times New Roman" pitchFamily="18" charset="0"/>
              </a:rPr>
              <a:t>*</a:t>
            </a:r>
            <a:r>
              <a:rPr lang="en-US" sz="2200" dirty="0" smtClean="0">
                <a:latin typeface="+mj-lt"/>
                <a:cs typeface="Times New Roman" pitchFamily="18" charset="0"/>
              </a:rPr>
              <a:t>p = 10;</a:t>
            </a:r>
          </a:p>
          <a:p>
            <a:pPr>
              <a:spcBef>
                <a:spcPts val="0"/>
              </a:spcBef>
              <a:buFont typeface="Arial" pitchFamily="34" charset="0"/>
              <a:buNone/>
            </a:pPr>
            <a:r>
              <a:rPr lang="en-US" sz="2200" dirty="0" smtClean="0">
                <a:latin typeface="+mj-lt"/>
                <a:cs typeface="Times New Roman" pitchFamily="18" charset="0"/>
              </a:rPr>
              <a:t>	p++; </a:t>
            </a:r>
            <a:r>
              <a:rPr lang="en-US" sz="2200" dirty="0" smtClean="0">
                <a:solidFill>
                  <a:srgbClr val="FF0000"/>
                </a:solidFill>
                <a:latin typeface="+mj-lt"/>
                <a:cs typeface="Times New Roman" pitchFamily="18" charset="0"/>
              </a:rPr>
              <a:t> *</a:t>
            </a:r>
            <a:r>
              <a:rPr lang="en-US" sz="2200" dirty="0" smtClean="0">
                <a:latin typeface="+mj-lt"/>
                <a:cs typeface="Times New Roman" pitchFamily="18" charset="0"/>
              </a:rPr>
              <a:t>p = 20;</a:t>
            </a:r>
          </a:p>
          <a:p>
            <a:pPr>
              <a:spcBef>
                <a:spcPts val="0"/>
              </a:spcBef>
              <a:buFont typeface="Arial" pitchFamily="34" charset="0"/>
              <a:buNone/>
            </a:pPr>
            <a:r>
              <a:rPr lang="en-US" sz="2200" dirty="0" smtClean="0">
                <a:latin typeface="+mj-lt"/>
                <a:cs typeface="Times New Roman" pitchFamily="18" charset="0"/>
              </a:rPr>
              <a:t>	p = </a:t>
            </a:r>
            <a:r>
              <a:rPr lang="en-US" sz="2200" dirty="0" smtClean="0">
                <a:solidFill>
                  <a:srgbClr val="FF0000"/>
                </a:solidFill>
                <a:latin typeface="+mj-lt"/>
                <a:cs typeface="Times New Roman" pitchFamily="18" charset="0"/>
              </a:rPr>
              <a:t>&amp;</a:t>
            </a:r>
            <a:r>
              <a:rPr lang="en-US" sz="2200" dirty="0" smtClean="0">
                <a:latin typeface="+mj-lt"/>
                <a:cs typeface="Times New Roman" pitchFamily="18" charset="0"/>
              </a:rPr>
              <a:t>numbers[2];  </a:t>
            </a:r>
            <a:r>
              <a:rPr lang="en-US" sz="2200" dirty="0" smtClean="0">
                <a:solidFill>
                  <a:srgbClr val="FF0000"/>
                </a:solidFill>
                <a:latin typeface="+mj-lt"/>
                <a:cs typeface="Times New Roman" pitchFamily="18" charset="0"/>
              </a:rPr>
              <a:t>*</a:t>
            </a:r>
            <a:r>
              <a:rPr lang="en-US" sz="2200" dirty="0" smtClean="0">
                <a:latin typeface="+mj-lt"/>
                <a:cs typeface="Times New Roman" pitchFamily="18" charset="0"/>
              </a:rPr>
              <a:t>p = 30;</a:t>
            </a:r>
          </a:p>
          <a:p>
            <a:pPr>
              <a:spcBef>
                <a:spcPts val="0"/>
              </a:spcBef>
              <a:buFont typeface="Arial" pitchFamily="34" charset="0"/>
              <a:buNone/>
            </a:pPr>
            <a:r>
              <a:rPr lang="en-US" sz="2200" dirty="0" smtClean="0">
                <a:latin typeface="+mj-lt"/>
                <a:cs typeface="Times New Roman" pitchFamily="18" charset="0"/>
              </a:rPr>
              <a:t>	p = numbers + 3;  </a:t>
            </a:r>
            <a:r>
              <a:rPr lang="en-US" sz="2200" dirty="0" smtClean="0">
                <a:solidFill>
                  <a:srgbClr val="FF0000"/>
                </a:solidFill>
                <a:latin typeface="+mj-lt"/>
                <a:cs typeface="Times New Roman" pitchFamily="18" charset="0"/>
              </a:rPr>
              <a:t>*</a:t>
            </a:r>
            <a:r>
              <a:rPr lang="en-US" sz="2200" dirty="0" smtClean="0">
                <a:latin typeface="+mj-lt"/>
                <a:cs typeface="Times New Roman" pitchFamily="18" charset="0"/>
              </a:rPr>
              <a:t>p = 40;</a:t>
            </a:r>
          </a:p>
          <a:p>
            <a:pPr>
              <a:spcBef>
                <a:spcPts val="0"/>
              </a:spcBef>
              <a:buFont typeface="Arial" pitchFamily="34" charset="0"/>
              <a:buNone/>
            </a:pPr>
            <a:r>
              <a:rPr lang="en-US" sz="2200" dirty="0" smtClean="0">
                <a:latin typeface="+mj-lt"/>
                <a:cs typeface="Times New Roman" pitchFamily="18" charset="0"/>
              </a:rPr>
              <a:t>	p = numbers;  </a:t>
            </a:r>
            <a:r>
              <a:rPr lang="en-US" sz="2200" dirty="0" smtClean="0">
                <a:solidFill>
                  <a:srgbClr val="FF0000"/>
                </a:solidFill>
                <a:latin typeface="+mj-lt"/>
                <a:cs typeface="Times New Roman" pitchFamily="18" charset="0"/>
              </a:rPr>
              <a:t>*</a:t>
            </a:r>
            <a:r>
              <a:rPr lang="en-US" sz="2200" dirty="0" smtClean="0">
                <a:latin typeface="+mj-lt"/>
                <a:cs typeface="Times New Roman" pitchFamily="18" charset="0"/>
              </a:rPr>
              <a:t>(p+4) = 50;</a:t>
            </a:r>
          </a:p>
          <a:p>
            <a:pPr>
              <a:spcBef>
                <a:spcPts val="0"/>
              </a:spcBef>
              <a:buFont typeface="Arial" pitchFamily="34" charset="0"/>
              <a:buNone/>
            </a:pPr>
            <a:r>
              <a:rPr lang="en-US" sz="2200" dirty="0" smtClean="0">
                <a:latin typeface="+mj-lt"/>
                <a:cs typeface="Times New Roman" pitchFamily="18" charset="0"/>
              </a:rPr>
              <a:t>	for (</a:t>
            </a:r>
            <a:r>
              <a:rPr lang="en-US" sz="2200" dirty="0" err="1" smtClean="0">
                <a:latin typeface="+mj-lt"/>
                <a:cs typeface="Times New Roman" pitchFamily="18" charset="0"/>
              </a:rPr>
              <a:t>int</a:t>
            </a:r>
            <a:r>
              <a:rPr lang="en-US" sz="2200" dirty="0" smtClean="0">
                <a:latin typeface="+mj-lt"/>
                <a:cs typeface="Times New Roman" pitchFamily="18" charset="0"/>
              </a:rPr>
              <a:t> n=0; n&lt;5; n++)</a:t>
            </a:r>
          </a:p>
          <a:p>
            <a:pPr>
              <a:spcBef>
                <a:spcPts val="0"/>
              </a:spcBef>
              <a:buFont typeface="Arial" pitchFamily="34" charset="0"/>
              <a:buNone/>
            </a:pPr>
            <a:r>
              <a:rPr lang="en-US" sz="2200" dirty="0" smtClean="0">
                <a:latin typeface="+mj-lt"/>
                <a:cs typeface="Times New Roman" pitchFamily="18" charset="0"/>
              </a:rPr>
              <a:t>  		</a:t>
            </a:r>
            <a:r>
              <a:rPr lang="en-US" sz="2200" dirty="0" err="1" smtClean="0">
                <a:latin typeface="+mj-lt"/>
                <a:cs typeface="Times New Roman" pitchFamily="18" charset="0"/>
              </a:rPr>
              <a:t>cout</a:t>
            </a:r>
            <a:r>
              <a:rPr lang="en-US" sz="2200" dirty="0" smtClean="0">
                <a:latin typeface="+mj-lt"/>
                <a:cs typeface="Times New Roman" pitchFamily="18" charset="0"/>
              </a:rPr>
              <a:t> &lt;&lt; numbers[n] &lt;&lt; ", ";</a:t>
            </a:r>
          </a:p>
          <a:p>
            <a:pPr>
              <a:spcBef>
                <a:spcPts val="0"/>
              </a:spcBef>
              <a:buFont typeface="Arial" pitchFamily="34" charset="0"/>
              <a:buNone/>
            </a:pPr>
            <a:r>
              <a:rPr lang="en-US" sz="2200" dirty="0" smtClean="0">
                <a:latin typeface="+mj-lt"/>
                <a:cs typeface="Times New Roman" pitchFamily="18" charset="0"/>
              </a:rPr>
              <a:t>}</a:t>
            </a:r>
            <a:endParaRPr lang="en-US" sz="2200" dirty="0">
              <a:latin typeface="+mj-lt"/>
              <a:cs typeface="Times New Roman" pitchFamily="18"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2524830590"/>
              </p:ext>
            </p:extLst>
          </p:nvPr>
        </p:nvGraphicFramePr>
        <p:xfrm>
          <a:off x="4730872" y="1189818"/>
          <a:ext cx="4191000" cy="447040"/>
        </p:xfrm>
        <a:graphic>
          <a:graphicData uri="http://schemas.openxmlformats.org/drawingml/2006/table">
            <a:tbl>
              <a:tblPr firstRow="1" bandRow="1">
                <a:tableStyleId>{5C22544A-7EE6-4342-B048-85BDC9FD1C3A}</a:tableStyleId>
              </a:tblPr>
              <a:tblGrid>
                <a:gridCol w="868680"/>
                <a:gridCol w="868680"/>
                <a:gridCol w="868680"/>
                <a:gridCol w="868680"/>
                <a:gridCol w="716280"/>
              </a:tblGrid>
              <a:tr h="4470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8" name="TextBox 7"/>
          <p:cNvSpPr txBox="1"/>
          <p:nvPr/>
        </p:nvSpPr>
        <p:spPr>
          <a:xfrm>
            <a:off x="3200400" y="1164421"/>
            <a:ext cx="14542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Numbers</a:t>
            </a:r>
            <a:endParaRPr lang="en-US" sz="2400" dirty="0">
              <a:latin typeface="Times New Roman" pitchFamily="18" charset="0"/>
              <a:cs typeface="Times New Roman" pitchFamily="18" charset="0"/>
            </a:endParaRPr>
          </a:p>
        </p:txBody>
      </p:sp>
      <p:cxnSp>
        <p:nvCxnSpPr>
          <p:cNvPr id="9" name="Straight Arrow Connector 8"/>
          <p:cNvCxnSpPr/>
          <p:nvPr/>
        </p:nvCxnSpPr>
        <p:spPr>
          <a:xfrm flipV="1">
            <a:off x="4273675" y="1959079"/>
            <a:ext cx="609597" cy="2"/>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95302" y="1652731"/>
            <a:ext cx="38100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p</a:t>
            </a:r>
            <a:endParaRPr lang="en-US" sz="2800">
              <a:latin typeface="Times New Roman" pitchFamily="18" charset="0"/>
              <a:cs typeface="Times New Roman" pitchFamily="18" charset="0"/>
            </a:endParaRPr>
          </a:p>
        </p:txBody>
      </p:sp>
      <p:sp>
        <p:nvSpPr>
          <p:cNvPr id="11" name="TextBox 10"/>
          <p:cNvSpPr txBox="1"/>
          <p:nvPr/>
        </p:nvSpPr>
        <p:spPr>
          <a:xfrm>
            <a:off x="4883272" y="1189819"/>
            <a:ext cx="609600" cy="400110"/>
          </a:xfrm>
          <a:prstGeom prst="rect">
            <a:avLst/>
          </a:prstGeom>
          <a:noFill/>
        </p:spPr>
        <p:txBody>
          <a:bodyPr wrap="square" rtlCol="0">
            <a:spAutoFit/>
          </a:bodyPr>
          <a:lstStyle/>
          <a:p>
            <a:r>
              <a:rPr lang="en-US" sz="2000" b="1" smtClean="0">
                <a:solidFill>
                  <a:schemeClr val="bg1"/>
                </a:solidFill>
                <a:latin typeface="Times New Roman" pitchFamily="18" charset="0"/>
                <a:cs typeface="Times New Roman" pitchFamily="18" charset="0"/>
              </a:rPr>
              <a:t>10</a:t>
            </a:r>
            <a:endParaRPr lang="en-US" sz="2000" b="1">
              <a:solidFill>
                <a:schemeClr val="bg1"/>
              </a:solidFill>
              <a:latin typeface="Times New Roman" pitchFamily="18" charset="0"/>
              <a:cs typeface="Times New Roman" pitchFamily="18" charset="0"/>
            </a:endParaRPr>
          </a:p>
        </p:txBody>
      </p:sp>
      <p:grpSp>
        <p:nvGrpSpPr>
          <p:cNvPr id="12" name="Group 11"/>
          <p:cNvGrpSpPr/>
          <p:nvPr/>
        </p:nvGrpSpPr>
        <p:grpSpPr>
          <a:xfrm>
            <a:off x="4578472" y="1571613"/>
            <a:ext cx="610394" cy="827226"/>
            <a:chOff x="4572000" y="1753394"/>
            <a:chExt cx="610394" cy="827226"/>
          </a:xfrm>
        </p:grpSpPr>
        <p:cxnSp>
          <p:nvCxnSpPr>
            <p:cNvPr id="13" name="Straight Arrow Connector 12"/>
            <p:cNvCxnSpPr/>
            <p:nvPr/>
          </p:nvCxnSpPr>
          <p:spPr>
            <a:xfrm rot="5400000" flipH="1" flipV="1">
              <a:off x="4876799" y="205740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2057400"/>
              <a:ext cx="38100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p</a:t>
              </a:r>
              <a:endParaRPr lang="en-US" sz="2800">
                <a:latin typeface="Times New Roman" pitchFamily="18" charset="0"/>
                <a:cs typeface="Times New Roman" pitchFamily="18" charset="0"/>
              </a:endParaRPr>
            </a:p>
          </p:txBody>
        </p:sp>
      </p:grpSp>
      <p:grpSp>
        <p:nvGrpSpPr>
          <p:cNvPr id="16" name="Group 15"/>
          <p:cNvGrpSpPr/>
          <p:nvPr/>
        </p:nvGrpSpPr>
        <p:grpSpPr>
          <a:xfrm>
            <a:off x="4578472" y="1570819"/>
            <a:ext cx="610394" cy="827226"/>
            <a:chOff x="5500914" y="5356514"/>
            <a:chExt cx="610394" cy="827226"/>
          </a:xfrm>
        </p:grpSpPr>
        <p:cxnSp>
          <p:nvCxnSpPr>
            <p:cNvPr id="17" name="Straight Arrow Connector 16"/>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00914" y="5660520"/>
              <a:ext cx="38100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p</a:t>
              </a:r>
              <a:endParaRPr lang="en-US" sz="2800">
                <a:latin typeface="Times New Roman" pitchFamily="18" charset="0"/>
                <a:cs typeface="Times New Roman" pitchFamily="18" charset="0"/>
              </a:endParaRPr>
            </a:p>
          </p:txBody>
        </p:sp>
      </p:grpSp>
      <p:sp>
        <p:nvSpPr>
          <p:cNvPr id="19" name="TextBox 18"/>
          <p:cNvSpPr txBox="1"/>
          <p:nvPr/>
        </p:nvSpPr>
        <p:spPr>
          <a:xfrm>
            <a:off x="5746870" y="1200703"/>
            <a:ext cx="609600" cy="400110"/>
          </a:xfrm>
          <a:prstGeom prst="rect">
            <a:avLst/>
          </a:prstGeom>
          <a:noFill/>
        </p:spPr>
        <p:txBody>
          <a:bodyPr wrap="square" rtlCol="0">
            <a:spAutoFit/>
          </a:bodyPr>
          <a:lstStyle/>
          <a:p>
            <a:r>
              <a:rPr lang="en-US" sz="2000" b="1" smtClean="0">
                <a:solidFill>
                  <a:schemeClr val="bg1"/>
                </a:solidFill>
                <a:latin typeface="Times New Roman" pitchFamily="18" charset="0"/>
                <a:cs typeface="Times New Roman" pitchFamily="18" charset="0"/>
              </a:rPr>
              <a:t>20</a:t>
            </a:r>
            <a:endParaRPr lang="en-US" sz="2000" b="1">
              <a:solidFill>
                <a:schemeClr val="bg1"/>
              </a:solidFill>
              <a:latin typeface="Times New Roman" pitchFamily="18" charset="0"/>
              <a:cs typeface="Times New Roman" pitchFamily="18" charset="0"/>
            </a:endParaRPr>
          </a:p>
        </p:txBody>
      </p:sp>
      <p:grpSp>
        <p:nvGrpSpPr>
          <p:cNvPr id="20" name="Group 19"/>
          <p:cNvGrpSpPr/>
          <p:nvPr/>
        </p:nvGrpSpPr>
        <p:grpSpPr>
          <a:xfrm>
            <a:off x="5322316" y="1614421"/>
            <a:ext cx="610394" cy="827226"/>
            <a:chOff x="5500914" y="5356514"/>
            <a:chExt cx="610394" cy="827226"/>
          </a:xfrm>
        </p:grpSpPr>
        <p:cxnSp>
          <p:nvCxnSpPr>
            <p:cNvPr id="21" name="Straight Arrow Connector 20"/>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00914" y="5660520"/>
              <a:ext cx="38100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p</a:t>
              </a:r>
              <a:endParaRPr lang="en-US" sz="2800">
                <a:latin typeface="Times New Roman" pitchFamily="18" charset="0"/>
                <a:cs typeface="Times New Roman" pitchFamily="18" charset="0"/>
              </a:endParaRPr>
            </a:p>
          </p:txBody>
        </p:sp>
      </p:grpSp>
      <p:grpSp>
        <p:nvGrpSpPr>
          <p:cNvPr id="23" name="Group 22"/>
          <p:cNvGrpSpPr/>
          <p:nvPr/>
        </p:nvGrpSpPr>
        <p:grpSpPr>
          <a:xfrm>
            <a:off x="6196816" y="1599847"/>
            <a:ext cx="610394" cy="827226"/>
            <a:chOff x="5500914" y="5356514"/>
            <a:chExt cx="610394" cy="827226"/>
          </a:xfrm>
        </p:grpSpPr>
        <p:cxnSp>
          <p:nvCxnSpPr>
            <p:cNvPr id="24" name="Straight Arrow Connector 23"/>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00914" y="5660520"/>
              <a:ext cx="38100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p</a:t>
              </a:r>
              <a:endParaRPr lang="en-US" sz="2800">
                <a:latin typeface="Times New Roman" pitchFamily="18" charset="0"/>
                <a:cs typeface="Times New Roman" pitchFamily="18" charset="0"/>
              </a:endParaRPr>
            </a:p>
          </p:txBody>
        </p:sp>
      </p:grpSp>
      <p:sp>
        <p:nvSpPr>
          <p:cNvPr id="26" name="TextBox 25"/>
          <p:cNvSpPr txBox="1"/>
          <p:nvPr/>
        </p:nvSpPr>
        <p:spPr>
          <a:xfrm>
            <a:off x="7488586" y="1222477"/>
            <a:ext cx="533400" cy="400110"/>
          </a:xfrm>
          <a:prstGeom prst="rect">
            <a:avLst/>
          </a:prstGeom>
          <a:noFill/>
        </p:spPr>
        <p:txBody>
          <a:bodyPr wrap="square" rtlCol="0">
            <a:spAutoFit/>
          </a:bodyPr>
          <a:lstStyle/>
          <a:p>
            <a:r>
              <a:rPr lang="en-US" sz="2000" b="1" smtClean="0">
                <a:solidFill>
                  <a:schemeClr val="bg1"/>
                </a:solidFill>
                <a:latin typeface="Times New Roman" pitchFamily="18" charset="0"/>
                <a:cs typeface="Times New Roman" pitchFamily="18" charset="0"/>
              </a:rPr>
              <a:t>40</a:t>
            </a:r>
            <a:endParaRPr lang="en-US" sz="2000" b="1">
              <a:solidFill>
                <a:schemeClr val="bg1"/>
              </a:solidFill>
              <a:latin typeface="Times New Roman" pitchFamily="18" charset="0"/>
              <a:cs typeface="Times New Roman" pitchFamily="18" charset="0"/>
            </a:endParaRPr>
          </a:p>
        </p:txBody>
      </p:sp>
      <p:sp>
        <p:nvSpPr>
          <p:cNvPr id="27" name="TextBox 26"/>
          <p:cNvSpPr txBox="1"/>
          <p:nvPr/>
        </p:nvSpPr>
        <p:spPr>
          <a:xfrm>
            <a:off x="6635872" y="1218847"/>
            <a:ext cx="533400" cy="400110"/>
          </a:xfrm>
          <a:prstGeom prst="rect">
            <a:avLst/>
          </a:prstGeom>
          <a:noFill/>
        </p:spPr>
        <p:txBody>
          <a:bodyPr wrap="square" rtlCol="0">
            <a:spAutoFit/>
          </a:bodyPr>
          <a:lstStyle/>
          <a:p>
            <a:r>
              <a:rPr lang="en-US" sz="2000" b="1" smtClean="0">
                <a:solidFill>
                  <a:schemeClr val="bg1"/>
                </a:solidFill>
                <a:latin typeface="Times New Roman" pitchFamily="18" charset="0"/>
                <a:cs typeface="Times New Roman" pitchFamily="18" charset="0"/>
              </a:rPr>
              <a:t>30</a:t>
            </a:r>
            <a:endParaRPr lang="en-US" sz="2000" b="1">
              <a:solidFill>
                <a:schemeClr val="bg1"/>
              </a:solidFill>
              <a:latin typeface="Times New Roman" pitchFamily="18" charset="0"/>
              <a:cs typeface="Times New Roman" pitchFamily="18" charset="0"/>
            </a:endParaRPr>
          </a:p>
        </p:txBody>
      </p:sp>
      <p:sp>
        <p:nvSpPr>
          <p:cNvPr id="28" name="TextBox 27"/>
          <p:cNvSpPr txBox="1"/>
          <p:nvPr/>
        </p:nvSpPr>
        <p:spPr>
          <a:xfrm>
            <a:off x="8283244" y="1218847"/>
            <a:ext cx="533400" cy="400110"/>
          </a:xfrm>
          <a:prstGeom prst="rect">
            <a:avLst/>
          </a:prstGeom>
          <a:noFill/>
        </p:spPr>
        <p:txBody>
          <a:bodyPr wrap="square" rtlCol="0">
            <a:spAutoFit/>
          </a:bodyPr>
          <a:lstStyle/>
          <a:p>
            <a:r>
              <a:rPr lang="en-US" sz="2000" b="1" smtClean="0">
                <a:solidFill>
                  <a:schemeClr val="bg1"/>
                </a:solidFill>
                <a:latin typeface="Times New Roman" pitchFamily="18" charset="0"/>
                <a:cs typeface="Times New Roman" pitchFamily="18" charset="0"/>
              </a:rPr>
              <a:t>50</a:t>
            </a:r>
            <a:endParaRPr lang="en-US" sz="2000" b="1">
              <a:solidFill>
                <a:schemeClr val="bg1"/>
              </a:solidFill>
              <a:latin typeface="Times New Roman" pitchFamily="18" charset="0"/>
              <a:cs typeface="Times New Roman" pitchFamily="18" charset="0"/>
            </a:endParaRPr>
          </a:p>
        </p:txBody>
      </p:sp>
      <p:grpSp>
        <p:nvGrpSpPr>
          <p:cNvPr id="29" name="Group 28"/>
          <p:cNvGrpSpPr/>
          <p:nvPr/>
        </p:nvGrpSpPr>
        <p:grpSpPr>
          <a:xfrm>
            <a:off x="7168478" y="1570843"/>
            <a:ext cx="610394" cy="827226"/>
            <a:chOff x="5500914" y="5356514"/>
            <a:chExt cx="610394" cy="827226"/>
          </a:xfrm>
        </p:grpSpPr>
        <p:cxnSp>
          <p:nvCxnSpPr>
            <p:cNvPr id="30" name="Straight Arrow Connector 29"/>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00914" y="5660520"/>
              <a:ext cx="38100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p</a:t>
              </a:r>
              <a:endParaRPr lang="en-US" sz="2800">
                <a:latin typeface="Times New Roman" pitchFamily="18" charset="0"/>
                <a:cs typeface="Times New Roman" pitchFamily="18" charset="0"/>
              </a:endParaRPr>
            </a:p>
          </p:txBody>
        </p:sp>
      </p:grpSp>
      <p:grpSp>
        <p:nvGrpSpPr>
          <p:cNvPr id="32" name="Group 31"/>
          <p:cNvGrpSpPr/>
          <p:nvPr/>
        </p:nvGrpSpPr>
        <p:grpSpPr>
          <a:xfrm>
            <a:off x="4603870" y="1581721"/>
            <a:ext cx="610394" cy="827226"/>
            <a:chOff x="5500914" y="5356514"/>
            <a:chExt cx="610394" cy="827226"/>
          </a:xfrm>
        </p:grpSpPr>
        <p:cxnSp>
          <p:nvCxnSpPr>
            <p:cNvPr id="33" name="Straight Arrow Connector 32"/>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00914" y="5660520"/>
              <a:ext cx="38100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p</a:t>
              </a:r>
              <a:endParaRPr lang="en-US" sz="2800">
                <a:latin typeface="Times New Roman" pitchFamily="18" charset="0"/>
                <a:cs typeface="Times New Roman" pitchFamily="18" charset="0"/>
              </a:endParaRPr>
            </a:p>
          </p:txBody>
        </p:sp>
      </p:grpSp>
    </p:spTree>
    <p:extLst>
      <p:ext uri="{BB962C8B-B14F-4D97-AF65-F5344CB8AC3E}">
        <p14:creationId xmlns:p14="http://schemas.microsoft.com/office/powerpoint/2010/main" val="2313290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xit" presetSubtype="0" fill="hold" nodeType="clickEffect">
                                  <p:stCondLst>
                                    <p:cond delay="0"/>
                                  </p:stCondLst>
                                  <p:childTnLst>
                                    <p:anim calcmode="lin" valueType="num">
                                      <p:cBhvr>
                                        <p:cTn id="30" dur="500"/>
                                        <p:tgtEl>
                                          <p:spTgt spid="9"/>
                                        </p:tgtEl>
                                        <p:attrNameLst>
                                          <p:attrName>ppt_w</p:attrName>
                                        </p:attrNameLst>
                                      </p:cBhvr>
                                      <p:tavLst>
                                        <p:tav tm="0">
                                          <p:val>
                                            <p:strVal val="ppt_w"/>
                                          </p:val>
                                        </p:tav>
                                        <p:tav tm="100000">
                                          <p:val>
                                            <p:strVal val="ppt_w*0.70"/>
                                          </p:val>
                                        </p:tav>
                                      </p:tavLst>
                                    </p:anim>
                                    <p:anim calcmode="lin" valueType="num">
                                      <p:cBhvr>
                                        <p:cTn id="31" dur="500"/>
                                        <p:tgtEl>
                                          <p:spTgt spid="9"/>
                                        </p:tgtEl>
                                        <p:attrNameLst>
                                          <p:attrName>ppt_h</p:attrName>
                                        </p:attrNameLst>
                                      </p:cBhvr>
                                      <p:tavLst>
                                        <p:tav tm="0">
                                          <p:val>
                                            <p:strVal val="ppt_h"/>
                                          </p:val>
                                        </p:tav>
                                        <p:tav tm="100000">
                                          <p:val>
                                            <p:strVal val="ppt_h"/>
                                          </p:val>
                                        </p:tav>
                                      </p:tavLst>
                                    </p:anim>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55" presetClass="exit" presetSubtype="0" fill="hold" grpId="1" nodeType="withEffect">
                                  <p:stCondLst>
                                    <p:cond delay="0"/>
                                  </p:stCondLst>
                                  <p:childTnLst>
                                    <p:anim calcmode="lin" valueType="num">
                                      <p:cBhvr>
                                        <p:cTn id="35" dur="500"/>
                                        <p:tgtEl>
                                          <p:spTgt spid="10"/>
                                        </p:tgtEl>
                                        <p:attrNameLst>
                                          <p:attrName>ppt_w</p:attrName>
                                        </p:attrNameLst>
                                      </p:cBhvr>
                                      <p:tavLst>
                                        <p:tav tm="0">
                                          <p:val>
                                            <p:strVal val="ppt_w"/>
                                          </p:val>
                                        </p:tav>
                                        <p:tav tm="100000">
                                          <p:val>
                                            <p:strVal val="ppt_w*0.70"/>
                                          </p:val>
                                        </p:tav>
                                      </p:tavLst>
                                    </p:anim>
                                    <p:anim calcmode="lin" valueType="num">
                                      <p:cBhvr>
                                        <p:cTn id="36" dur="500"/>
                                        <p:tgtEl>
                                          <p:spTgt spid="10"/>
                                        </p:tgtEl>
                                        <p:attrNameLst>
                                          <p:attrName>ppt_h</p:attrName>
                                        </p:attrNameLst>
                                      </p:cBhvr>
                                      <p:tavLst>
                                        <p:tav tm="0">
                                          <p:val>
                                            <p:strVal val="ppt_h"/>
                                          </p:val>
                                        </p:tav>
                                        <p:tav tm="100000">
                                          <p:val>
                                            <p:strVal val="ppt_h"/>
                                          </p:val>
                                        </p:tav>
                                      </p:tavLst>
                                    </p:anim>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par>
                          <p:cTn id="39" fill="hold">
                            <p:stCondLst>
                              <p:cond delay="500"/>
                            </p:stCondLst>
                            <p:childTnLst>
                              <p:par>
                                <p:cTn id="40" presetID="53" presetClass="entr" presetSubtype="0"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xit" presetSubtype="0" fill="hold" nodeType="clickEffect">
                                  <p:stCondLst>
                                    <p:cond delay="0"/>
                                  </p:stCondLst>
                                  <p:childTnLst>
                                    <p:anim calcmode="lin" valueType="num">
                                      <p:cBhvr>
                                        <p:cTn id="55" dur="1000"/>
                                        <p:tgtEl>
                                          <p:spTgt spid="12"/>
                                        </p:tgtEl>
                                        <p:attrNameLst>
                                          <p:attrName>ppt_w</p:attrName>
                                        </p:attrNameLst>
                                      </p:cBhvr>
                                      <p:tavLst>
                                        <p:tav tm="0">
                                          <p:val>
                                            <p:strVal val="ppt_w"/>
                                          </p:val>
                                        </p:tav>
                                        <p:tav tm="100000">
                                          <p:val>
                                            <p:strVal val="ppt_w*0.70"/>
                                          </p:val>
                                        </p:tav>
                                      </p:tavLst>
                                    </p:anim>
                                    <p:anim calcmode="lin" valueType="num">
                                      <p:cBhvr>
                                        <p:cTn id="56" dur="1000"/>
                                        <p:tgtEl>
                                          <p:spTgt spid="12"/>
                                        </p:tgtEl>
                                        <p:attrNameLst>
                                          <p:attrName>ppt_h</p:attrName>
                                        </p:attrNameLst>
                                      </p:cBhvr>
                                      <p:tavLst>
                                        <p:tav tm="0">
                                          <p:val>
                                            <p:strVal val="ppt_h"/>
                                          </p:val>
                                        </p:tav>
                                        <p:tav tm="100000">
                                          <p:val>
                                            <p:strVal val="ppt_h"/>
                                          </p:val>
                                        </p:tav>
                                      </p:tavLst>
                                    </p:anim>
                                    <p:animEffect transition="out" filter="fade">
                                      <p:cBhvr>
                                        <p:cTn id="57" dur="1000"/>
                                        <p:tgtEl>
                                          <p:spTgt spid="12"/>
                                        </p:tgtEl>
                                      </p:cBhvr>
                                    </p:animEffect>
                                    <p:set>
                                      <p:cBhvr>
                                        <p:cTn id="58" dur="1" fill="hold">
                                          <p:stCondLst>
                                            <p:cond delay="999"/>
                                          </p:stCondLst>
                                        </p:cTn>
                                        <p:tgtEl>
                                          <p:spTgt spid="12"/>
                                        </p:tgtEl>
                                        <p:attrNameLst>
                                          <p:attrName>style.visibility</p:attrName>
                                        </p:attrNameLst>
                                      </p:cBhvr>
                                      <p:to>
                                        <p:strVal val="hidden"/>
                                      </p:to>
                                    </p:set>
                                  </p:childTnLst>
                                </p:cTn>
                              </p:par>
                              <p:par>
                                <p:cTn id="59" presetID="53"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par>
                                <p:cTn id="64" presetID="63" presetClass="path" presetSubtype="0" accel="50000" decel="50000" fill="hold" nodeType="withEffect">
                                  <p:stCondLst>
                                    <p:cond delay="0"/>
                                  </p:stCondLst>
                                  <p:childTnLst>
                                    <p:animMotion origin="layout" path="M -3.33333E-6 2.89017E-7 L 0.09167 2.89017E-7 " pathEditMode="relative" rAng="0" ptsTypes="AA">
                                      <p:cBhvr>
                                        <p:cTn id="65" dur="2000" fill="hold"/>
                                        <p:tgtEl>
                                          <p:spTgt spid="16"/>
                                        </p:tgtEl>
                                        <p:attrNameLst>
                                          <p:attrName>ppt_x</p:attrName>
                                          <p:attrName>ppt_y</p:attrName>
                                        </p:attrNameLst>
                                      </p:cBhvr>
                                      <p:rCtr x="46" y="0"/>
                                    </p:animMotion>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55" presetClass="exit" presetSubtype="0" fill="hold" nodeType="clickEffect">
                                  <p:stCondLst>
                                    <p:cond delay="0"/>
                                  </p:stCondLst>
                                  <p:childTnLst>
                                    <p:anim calcmode="lin" valueType="num">
                                      <p:cBhvr>
                                        <p:cTn id="76" dur="500"/>
                                        <p:tgtEl>
                                          <p:spTgt spid="16"/>
                                        </p:tgtEl>
                                        <p:attrNameLst>
                                          <p:attrName>ppt_w</p:attrName>
                                        </p:attrNameLst>
                                      </p:cBhvr>
                                      <p:tavLst>
                                        <p:tav tm="0">
                                          <p:val>
                                            <p:strVal val="ppt_w"/>
                                          </p:val>
                                        </p:tav>
                                        <p:tav tm="100000">
                                          <p:val>
                                            <p:strVal val="ppt_w*0.70"/>
                                          </p:val>
                                        </p:tav>
                                      </p:tavLst>
                                    </p:anim>
                                    <p:anim calcmode="lin" valueType="num">
                                      <p:cBhvr>
                                        <p:cTn id="77" dur="500"/>
                                        <p:tgtEl>
                                          <p:spTgt spid="16"/>
                                        </p:tgtEl>
                                        <p:attrNameLst>
                                          <p:attrName>ppt_h</p:attrName>
                                        </p:attrNameLst>
                                      </p:cBhvr>
                                      <p:tavLst>
                                        <p:tav tm="0">
                                          <p:val>
                                            <p:strVal val="ppt_h"/>
                                          </p:val>
                                        </p:tav>
                                        <p:tav tm="100000">
                                          <p:val>
                                            <p:strVal val="ppt_h"/>
                                          </p:val>
                                        </p:tav>
                                      </p:tavLst>
                                    </p:anim>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par>
                                <p:cTn id="80" presetID="53"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fill="hold"/>
                                        <p:tgtEl>
                                          <p:spTgt spid="20"/>
                                        </p:tgtEl>
                                        <p:attrNameLst>
                                          <p:attrName>ppt_w</p:attrName>
                                        </p:attrNameLst>
                                      </p:cBhvr>
                                      <p:tavLst>
                                        <p:tav tm="0">
                                          <p:val>
                                            <p:fltVal val="0"/>
                                          </p:val>
                                        </p:tav>
                                        <p:tav tm="100000">
                                          <p:val>
                                            <p:strVal val="#ppt_w"/>
                                          </p:val>
                                        </p:tav>
                                      </p:tavLst>
                                    </p:anim>
                                    <p:anim calcmode="lin" valueType="num">
                                      <p:cBhvr>
                                        <p:cTn id="83" dur="500" fill="hold"/>
                                        <p:tgtEl>
                                          <p:spTgt spid="20"/>
                                        </p:tgtEl>
                                        <p:attrNameLst>
                                          <p:attrName>ppt_h</p:attrName>
                                        </p:attrNameLst>
                                      </p:cBhvr>
                                      <p:tavLst>
                                        <p:tav tm="0">
                                          <p:val>
                                            <p:fltVal val="0"/>
                                          </p:val>
                                        </p:tav>
                                        <p:tav tm="100000">
                                          <p:val>
                                            <p:strVal val="#ppt_h"/>
                                          </p:val>
                                        </p:tav>
                                      </p:tavLst>
                                    </p:anim>
                                    <p:animEffect transition="in" filter="fade">
                                      <p:cBhvr>
                                        <p:cTn id="84" dur="500"/>
                                        <p:tgtEl>
                                          <p:spTgt spid="20"/>
                                        </p:tgtEl>
                                      </p:cBhvr>
                                    </p:animEffect>
                                  </p:childTnLst>
                                </p:cTn>
                              </p:par>
                              <p:par>
                                <p:cTn id="85" presetID="63" presetClass="path" presetSubtype="0" accel="50000" decel="50000" fill="hold" nodeType="withEffect">
                                  <p:stCondLst>
                                    <p:cond delay="0"/>
                                  </p:stCondLst>
                                  <p:childTnLst>
                                    <p:animMotion origin="layout" path="M 0.01025 -0.00647 L 0.11216 -0.00647 " pathEditMode="relative" rAng="0" ptsTypes="AA">
                                      <p:cBhvr>
                                        <p:cTn id="86" dur="2000" fill="hold"/>
                                        <p:tgtEl>
                                          <p:spTgt spid="20"/>
                                        </p:tgtEl>
                                        <p:attrNameLst>
                                          <p:attrName>ppt_x</p:attrName>
                                          <p:attrName>ppt_y</p:attrName>
                                        </p:attrNameLst>
                                      </p:cBhvr>
                                      <p:rCtr x="51" y="0"/>
                                    </p:animMotion>
                                  </p:childTnLst>
                                </p:cTn>
                              </p:par>
                            </p:childTnLst>
                          </p:cTn>
                        </p:par>
                      </p:childTnLst>
                    </p:cTn>
                  </p:par>
                  <p:par>
                    <p:cTn id="87" fill="hold">
                      <p:stCondLst>
                        <p:cond delay="indefinite"/>
                      </p:stCondLst>
                      <p:childTnLst>
                        <p:par>
                          <p:cTn id="88" fill="hold">
                            <p:stCondLst>
                              <p:cond delay="0"/>
                            </p:stCondLst>
                            <p:childTnLst>
                              <p:par>
                                <p:cTn id="89" presetID="53"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p:cTn id="91" dur="500" fill="hold"/>
                                        <p:tgtEl>
                                          <p:spTgt spid="27"/>
                                        </p:tgtEl>
                                        <p:attrNameLst>
                                          <p:attrName>ppt_w</p:attrName>
                                        </p:attrNameLst>
                                      </p:cBhvr>
                                      <p:tavLst>
                                        <p:tav tm="0">
                                          <p:val>
                                            <p:fltVal val="0"/>
                                          </p:val>
                                        </p:tav>
                                        <p:tav tm="100000">
                                          <p:val>
                                            <p:strVal val="#ppt_w"/>
                                          </p:val>
                                        </p:tav>
                                      </p:tavLst>
                                    </p:anim>
                                    <p:anim calcmode="lin" valueType="num">
                                      <p:cBhvr>
                                        <p:cTn id="92" dur="500" fill="hold"/>
                                        <p:tgtEl>
                                          <p:spTgt spid="27"/>
                                        </p:tgtEl>
                                        <p:attrNameLst>
                                          <p:attrName>ppt_h</p:attrName>
                                        </p:attrNameLst>
                                      </p:cBhvr>
                                      <p:tavLst>
                                        <p:tav tm="0">
                                          <p:val>
                                            <p:fltVal val="0"/>
                                          </p:val>
                                        </p:tav>
                                        <p:tav tm="100000">
                                          <p:val>
                                            <p:strVal val="#ppt_h"/>
                                          </p:val>
                                        </p:tav>
                                      </p:tavLst>
                                    </p:anim>
                                    <p:animEffect transition="in" filter="fade">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55" presetClass="exit" presetSubtype="0" fill="hold" nodeType="clickEffect">
                                  <p:stCondLst>
                                    <p:cond delay="0"/>
                                  </p:stCondLst>
                                  <p:childTnLst>
                                    <p:anim calcmode="lin" valueType="num">
                                      <p:cBhvr>
                                        <p:cTn id="97" dur="500"/>
                                        <p:tgtEl>
                                          <p:spTgt spid="20"/>
                                        </p:tgtEl>
                                        <p:attrNameLst>
                                          <p:attrName>ppt_w</p:attrName>
                                        </p:attrNameLst>
                                      </p:cBhvr>
                                      <p:tavLst>
                                        <p:tav tm="0">
                                          <p:val>
                                            <p:strVal val="ppt_w"/>
                                          </p:val>
                                        </p:tav>
                                        <p:tav tm="100000">
                                          <p:val>
                                            <p:strVal val="ppt_w*0.70"/>
                                          </p:val>
                                        </p:tav>
                                      </p:tavLst>
                                    </p:anim>
                                    <p:anim calcmode="lin" valueType="num">
                                      <p:cBhvr>
                                        <p:cTn id="98" dur="500"/>
                                        <p:tgtEl>
                                          <p:spTgt spid="20"/>
                                        </p:tgtEl>
                                        <p:attrNameLst>
                                          <p:attrName>ppt_h</p:attrName>
                                        </p:attrNameLst>
                                      </p:cBhvr>
                                      <p:tavLst>
                                        <p:tav tm="0">
                                          <p:val>
                                            <p:strVal val="ppt_h"/>
                                          </p:val>
                                        </p:tav>
                                        <p:tav tm="100000">
                                          <p:val>
                                            <p:strVal val="ppt_h"/>
                                          </p:val>
                                        </p:tav>
                                      </p:tavLst>
                                    </p:anim>
                                    <p:animEffect transition="out" filter="fade">
                                      <p:cBhvr>
                                        <p:cTn id="99" dur="500"/>
                                        <p:tgtEl>
                                          <p:spTgt spid="20"/>
                                        </p:tgtEl>
                                      </p:cBhvr>
                                    </p:animEffect>
                                    <p:set>
                                      <p:cBhvr>
                                        <p:cTn id="100" dur="1" fill="hold">
                                          <p:stCondLst>
                                            <p:cond delay="499"/>
                                          </p:stCondLst>
                                        </p:cTn>
                                        <p:tgtEl>
                                          <p:spTgt spid="20"/>
                                        </p:tgtEl>
                                        <p:attrNameLst>
                                          <p:attrName>style.visibility</p:attrName>
                                        </p:attrNameLst>
                                      </p:cBhvr>
                                      <p:to>
                                        <p:strVal val="hidden"/>
                                      </p:to>
                                    </p:set>
                                  </p:childTnLst>
                                </p:cTn>
                              </p:par>
                              <p:par>
                                <p:cTn id="101" presetID="53" presetClass="entr" presetSubtype="0" fill="hold"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1000" fill="hold"/>
                                        <p:tgtEl>
                                          <p:spTgt spid="23"/>
                                        </p:tgtEl>
                                        <p:attrNameLst>
                                          <p:attrName>ppt_w</p:attrName>
                                        </p:attrNameLst>
                                      </p:cBhvr>
                                      <p:tavLst>
                                        <p:tav tm="0">
                                          <p:val>
                                            <p:fltVal val="0"/>
                                          </p:val>
                                        </p:tav>
                                        <p:tav tm="100000">
                                          <p:val>
                                            <p:strVal val="#ppt_w"/>
                                          </p:val>
                                        </p:tav>
                                      </p:tavLst>
                                    </p:anim>
                                    <p:anim calcmode="lin" valueType="num">
                                      <p:cBhvr>
                                        <p:cTn id="104" dur="1000" fill="hold"/>
                                        <p:tgtEl>
                                          <p:spTgt spid="23"/>
                                        </p:tgtEl>
                                        <p:attrNameLst>
                                          <p:attrName>ppt_h</p:attrName>
                                        </p:attrNameLst>
                                      </p:cBhvr>
                                      <p:tavLst>
                                        <p:tav tm="0">
                                          <p:val>
                                            <p:fltVal val="0"/>
                                          </p:val>
                                        </p:tav>
                                        <p:tav tm="100000">
                                          <p:val>
                                            <p:strVal val="#ppt_h"/>
                                          </p:val>
                                        </p:tav>
                                      </p:tavLst>
                                    </p:anim>
                                    <p:animEffect transition="in" filter="fade">
                                      <p:cBhvr>
                                        <p:cTn id="105" dur="1000"/>
                                        <p:tgtEl>
                                          <p:spTgt spid="23"/>
                                        </p:tgtEl>
                                      </p:cBhvr>
                                    </p:animEffect>
                                  </p:childTnLst>
                                </p:cTn>
                              </p:par>
                              <p:par>
                                <p:cTn id="106" presetID="63" presetClass="path" presetSubtype="0" accel="50000" decel="50000" fill="hold" nodeType="withEffect">
                                  <p:stCondLst>
                                    <p:cond delay="0"/>
                                  </p:stCondLst>
                                  <p:childTnLst>
                                    <p:animMotion origin="layout" path="M 0.01719 -0.00416 L 0.10643 -0.00416 " pathEditMode="relative" rAng="0" ptsTypes="AA">
                                      <p:cBhvr>
                                        <p:cTn id="107" dur="2000" fill="hold"/>
                                        <p:tgtEl>
                                          <p:spTgt spid="23"/>
                                        </p:tgtEl>
                                        <p:attrNameLst>
                                          <p:attrName>ppt_x</p:attrName>
                                          <p:attrName>ppt_y</p:attrName>
                                        </p:attrNameLst>
                                      </p:cBhvr>
                                      <p:rCtr x="45" y="0"/>
                                    </p:animMotion>
                                  </p:childTnLst>
                                </p:cTn>
                              </p:par>
                            </p:childTnLst>
                          </p:cTn>
                        </p:par>
                      </p:childTnLst>
                    </p:cTn>
                  </p:par>
                  <p:par>
                    <p:cTn id="108" fill="hold">
                      <p:stCondLst>
                        <p:cond delay="indefinite"/>
                      </p:stCondLst>
                      <p:childTnLst>
                        <p:par>
                          <p:cTn id="109" fill="hold">
                            <p:stCondLst>
                              <p:cond delay="0"/>
                            </p:stCondLst>
                            <p:childTnLst>
                              <p:par>
                                <p:cTn id="110" presetID="53" presetClass="entr" presetSubtype="0" fill="hold" grpId="0" nodeType="clickEffect">
                                  <p:stCondLst>
                                    <p:cond delay="0"/>
                                  </p:stCondLst>
                                  <p:childTnLst>
                                    <p:set>
                                      <p:cBhvr>
                                        <p:cTn id="111" dur="1" fill="hold">
                                          <p:stCondLst>
                                            <p:cond delay="0"/>
                                          </p:stCondLst>
                                        </p:cTn>
                                        <p:tgtEl>
                                          <p:spTgt spid="26"/>
                                        </p:tgtEl>
                                        <p:attrNameLst>
                                          <p:attrName>style.visibility</p:attrName>
                                        </p:attrNameLst>
                                      </p:cBhvr>
                                      <p:to>
                                        <p:strVal val="visible"/>
                                      </p:to>
                                    </p:set>
                                    <p:anim calcmode="lin" valueType="num">
                                      <p:cBhvr>
                                        <p:cTn id="112" dur="500" fill="hold"/>
                                        <p:tgtEl>
                                          <p:spTgt spid="26"/>
                                        </p:tgtEl>
                                        <p:attrNameLst>
                                          <p:attrName>ppt_w</p:attrName>
                                        </p:attrNameLst>
                                      </p:cBhvr>
                                      <p:tavLst>
                                        <p:tav tm="0">
                                          <p:val>
                                            <p:fltVal val="0"/>
                                          </p:val>
                                        </p:tav>
                                        <p:tav tm="100000">
                                          <p:val>
                                            <p:strVal val="#ppt_w"/>
                                          </p:val>
                                        </p:tav>
                                      </p:tavLst>
                                    </p:anim>
                                    <p:anim calcmode="lin" valueType="num">
                                      <p:cBhvr>
                                        <p:cTn id="113" dur="500" fill="hold"/>
                                        <p:tgtEl>
                                          <p:spTgt spid="26"/>
                                        </p:tgtEl>
                                        <p:attrNameLst>
                                          <p:attrName>ppt_h</p:attrName>
                                        </p:attrNameLst>
                                      </p:cBhvr>
                                      <p:tavLst>
                                        <p:tav tm="0">
                                          <p:val>
                                            <p:fltVal val="0"/>
                                          </p:val>
                                        </p:tav>
                                        <p:tav tm="100000">
                                          <p:val>
                                            <p:strVal val="#ppt_h"/>
                                          </p:val>
                                        </p:tav>
                                      </p:tavLst>
                                    </p:anim>
                                    <p:animEffect transition="in" filter="fade">
                                      <p:cBhvr>
                                        <p:cTn id="114" dur="500"/>
                                        <p:tgtEl>
                                          <p:spTgt spid="26"/>
                                        </p:tgtEl>
                                      </p:cBhvr>
                                    </p:animEffect>
                                  </p:childTnLst>
                                </p:cTn>
                              </p:par>
                              <p:par>
                                <p:cTn id="115" presetID="55" presetClass="exit" presetSubtype="0" fill="hold" nodeType="withEffect">
                                  <p:stCondLst>
                                    <p:cond delay="0"/>
                                  </p:stCondLst>
                                  <p:childTnLst>
                                    <p:anim calcmode="lin" valueType="num">
                                      <p:cBhvr>
                                        <p:cTn id="116" dur="1000"/>
                                        <p:tgtEl>
                                          <p:spTgt spid="23"/>
                                        </p:tgtEl>
                                        <p:attrNameLst>
                                          <p:attrName>ppt_w</p:attrName>
                                        </p:attrNameLst>
                                      </p:cBhvr>
                                      <p:tavLst>
                                        <p:tav tm="0">
                                          <p:val>
                                            <p:strVal val="ppt_w"/>
                                          </p:val>
                                        </p:tav>
                                        <p:tav tm="100000">
                                          <p:val>
                                            <p:strVal val="ppt_w*0.70"/>
                                          </p:val>
                                        </p:tav>
                                      </p:tavLst>
                                    </p:anim>
                                    <p:anim calcmode="lin" valueType="num">
                                      <p:cBhvr>
                                        <p:cTn id="117" dur="1000"/>
                                        <p:tgtEl>
                                          <p:spTgt spid="23"/>
                                        </p:tgtEl>
                                        <p:attrNameLst>
                                          <p:attrName>ppt_h</p:attrName>
                                        </p:attrNameLst>
                                      </p:cBhvr>
                                      <p:tavLst>
                                        <p:tav tm="0">
                                          <p:val>
                                            <p:strVal val="ppt_h"/>
                                          </p:val>
                                        </p:tav>
                                        <p:tav tm="100000">
                                          <p:val>
                                            <p:strVal val="ppt_h"/>
                                          </p:val>
                                        </p:tav>
                                      </p:tavLst>
                                    </p:anim>
                                    <p:animEffect transition="out" filter="fade">
                                      <p:cBhvr>
                                        <p:cTn id="118" dur="1000"/>
                                        <p:tgtEl>
                                          <p:spTgt spid="23"/>
                                        </p:tgtEl>
                                      </p:cBhvr>
                                    </p:animEffect>
                                    <p:set>
                                      <p:cBhvr>
                                        <p:cTn id="119" dur="1" fill="hold">
                                          <p:stCondLst>
                                            <p:cond delay="999"/>
                                          </p:stCondLst>
                                        </p:cTn>
                                        <p:tgtEl>
                                          <p:spTgt spid="23"/>
                                        </p:tgtEl>
                                        <p:attrNameLst>
                                          <p:attrName>style.visibility</p:attrName>
                                        </p:attrNameLst>
                                      </p:cBhvr>
                                      <p:to>
                                        <p:strVal val="hidden"/>
                                      </p:to>
                                    </p:set>
                                  </p:childTnLst>
                                </p:cTn>
                              </p:par>
                              <p:par>
                                <p:cTn id="120" presetID="53" presetClass="entr" presetSubtype="0" fill="hold" nodeType="withEffect">
                                  <p:stCondLst>
                                    <p:cond delay="0"/>
                                  </p:stCondLst>
                                  <p:childTnLst>
                                    <p:set>
                                      <p:cBhvr>
                                        <p:cTn id="121" dur="1" fill="hold">
                                          <p:stCondLst>
                                            <p:cond delay="0"/>
                                          </p:stCondLst>
                                        </p:cTn>
                                        <p:tgtEl>
                                          <p:spTgt spid="29"/>
                                        </p:tgtEl>
                                        <p:attrNameLst>
                                          <p:attrName>style.visibility</p:attrName>
                                        </p:attrNameLst>
                                      </p:cBhvr>
                                      <p:to>
                                        <p:strVal val="visible"/>
                                      </p:to>
                                    </p:set>
                                    <p:anim calcmode="lin" valueType="num">
                                      <p:cBhvr>
                                        <p:cTn id="122" dur="500" fill="hold"/>
                                        <p:tgtEl>
                                          <p:spTgt spid="29"/>
                                        </p:tgtEl>
                                        <p:attrNameLst>
                                          <p:attrName>ppt_w</p:attrName>
                                        </p:attrNameLst>
                                      </p:cBhvr>
                                      <p:tavLst>
                                        <p:tav tm="0">
                                          <p:val>
                                            <p:fltVal val="0"/>
                                          </p:val>
                                        </p:tav>
                                        <p:tav tm="100000">
                                          <p:val>
                                            <p:strVal val="#ppt_w"/>
                                          </p:val>
                                        </p:tav>
                                      </p:tavLst>
                                    </p:anim>
                                    <p:anim calcmode="lin" valueType="num">
                                      <p:cBhvr>
                                        <p:cTn id="123" dur="500" fill="hold"/>
                                        <p:tgtEl>
                                          <p:spTgt spid="29"/>
                                        </p:tgtEl>
                                        <p:attrNameLst>
                                          <p:attrName>ppt_h</p:attrName>
                                        </p:attrNameLst>
                                      </p:cBhvr>
                                      <p:tavLst>
                                        <p:tav tm="0">
                                          <p:val>
                                            <p:fltVal val="0"/>
                                          </p:val>
                                        </p:tav>
                                        <p:tav tm="100000">
                                          <p:val>
                                            <p:strVal val="#ppt_h"/>
                                          </p:val>
                                        </p:tav>
                                      </p:tavLst>
                                    </p:anim>
                                    <p:animEffect transition="in" filter="fade">
                                      <p:cBhvr>
                                        <p:cTn id="124" dur="500"/>
                                        <p:tgtEl>
                                          <p:spTgt spid="29"/>
                                        </p:tgtEl>
                                      </p:cBhvr>
                                    </p:animEffect>
                                  </p:childTnLst>
                                </p:cTn>
                              </p:par>
                              <p:par>
                                <p:cTn id="125" presetID="35" presetClass="path" presetSubtype="0" accel="50000" decel="50000" fill="hold" nodeType="withEffect">
                                  <p:stCondLst>
                                    <p:cond delay="0"/>
                                  </p:stCondLst>
                                  <p:childTnLst>
                                    <p:animMotion origin="layout" path="M -3.05556E-6 -7.51445E-7 L -0.28316 -7.51445E-7 " pathEditMode="relative" rAng="0" ptsTypes="AA">
                                      <p:cBhvr>
                                        <p:cTn id="126" dur="2000" fill="hold"/>
                                        <p:tgtEl>
                                          <p:spTgt spid="29"/>
                                        </p:tgtEl>
                                        <p:attrNameLst>
                                          <p:attrName>ppt_x</p:attrName>
                                          <p:attrName>ppt_y</p:attrName>
                                        </p:attrNameLst>
                                      </p:cBhvr>
                                      <p:rCtr x="-142" y="0"/>
                                    </p:animMotion>
                                  </p:childTnLst>
                                </p:cTn>
                              </p:par>
                            </p:childTnLst>
                          </p:cTn>
                        </p:par>
                      </p:childTnLst>
                    </p:cTn>
                  </p:par>
                  <p:par>
                    <p:cTn id="127" fill="hold">
                      <p:stCondLst>
                        <p:cond delay="indefinite"/>
                      </p:stCondLst>
                      <p:childTnLst>
                        <p:par>
                          <p:cTn id="128" fill="hold">
                            <p:stCondLst>
                              <p:cond delay="0"/>
                            </p:stCondLst>
                            <p:childTnLst>
                              <p:par>
                                <p:cTn id="129" presetID="55" presetClass="exit" presetSubtype="0" fill="hold" nodeType="clickEffect">
                                  <p:stCondLst>
                                    <p:cond delay="0"/>
                                  </p:stCondLst>
                                  <p:childTnLst>
                                    <p:anim calcmode="lin" valueType="num">
                                      <p:cBhvr>
                                        <p:cTn id="130" dur="500"/>
                                        <p:tgtEl>
                                          <p:spTgt spid="29"/>
                                        </p:tgtEl>
                                        <p:attrNameLst>
                                          <p:attrName>ppt_w</p:attrName>
                                        </p:attrNameLst>
                                      </p:cBhvr>
                                      <p:tavLst>
                                        <p:tav tm="0">
                                          <p:val>
                                            <p:strVal val="ppt_w"/>
                                          </p:val>
                                        </p:tav>
                                        <p:tav tm="100000">
                                          <p:val>
                                            <p:strVal val="ppt_w*0.70"/>
                                          </p:val>
                                        </p:tav>
                                      </p:tavLst>
                                    </p:anim>
                                    <p:anim calcmode="lin" valueType="num">
                                      <p:cBhvr>
                                        <p:cTn id="131" dur="500"/>
                                        <p:tgtEl>
                                          <p:spTgt spid="29"/>
                                        </p:tgtEl>
                                        <p:attrNameLst>
                                          <p:attrName>ppt_h</p:attrName>
                                        </p:attrNameLst>
                                      </p:cBhvr>
                                      <p:tavLst>
                                        <p:tav tm="0">
                                          <p:val>
                                            <p:strVal val="ppt_h"/>
                                          </p:val>
                                        </p:tav>
                                        <p:tav tm="100000">
                                          <p:val>
                                            <p:strVal val="ppt_h"/>
                                          </p:val>
                                        </p:tav>
                                      </p:tavLst>
                                    </p:anim>
                                    <p:animEffect transition="out" filter="fade">
                                      <p:cBhvr>
                                        <p:cTn id="132" dur="500"/>
                                        <p:tgtEl>
                                          <p:spTgt spid="29"/>
                                        </p:tgtEl>
                                      </p:cBhvr>
                                    </p:animEffect>
                                    <p:set>
                                      <p:cBhvr>
                                        <p:cTn id="133" dur="1" fill="hold">
                                          <p:stCondLst>
                                            <p:cond delay="499"/>
                                          </p:stCondLst>
                                        </p:cTn>
                                        <p:tgtEl>
                                          <p:spTgt spid="29"/>
                                        </p:tgtEl>
                                        <p:attrNameLst>
                                          <p:attrName>style.visibility</p:attrName>
                                        </p:attrNameLst>
                                      </p:cBhvr>
                                      <p:to>
                                        <p:strVal val="hidden"/>
                                      </p:to>
                                    </p:set>
                                  </p:childTnLst>
                                </p:cTn>
                              </p:par>
                              <p:par>
                                <p:cTn id="134" presetID="53"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 calcmode="lin" valueType="num">
                                      <p:cBhvr>
                                        <p:cTn id="136" dur="500" fill="hold"/>
                                        <p:tgtEl>
                                          <p:spTgt spid="32"/>
                                        </p:tgtEl>
                                        <p:attrNameLst>
                                          <p:attrName>ppt_w</p:attrName>
                                        </p:attrNameLst>
                                      </p:cBhvr>
                                      <p:tavLst>
                                        <p:tav tm="0">
                                          <p:val>
                                            <p:fltVal val="0"/>
                                          </p:val>
                                        </p:tav>
                                        <p:tav tm="100000">
                                          <p:val>
                                            <p:strVal val="#ppt_w"/>
                                          </p:val>
                                        </p:tav>
                                      </p:tavLst>
                                    </p:anim>
                                    <p:anim calcmode="lin" valueType="num">
                                      <p:cBhvr>
                                        <p:cTn id="137" dur="500" fill="hold"/>
                                        <p:tgtEl>
                                          <p:spTgt spid="32"/>
                                        </p:tgtEl>
                                        <p:attrNameLst>
                                          <p:attrName>ppt_h</p:attrName>
                                        </p:attrNameLst>
                                      </p:cBhvr>
                                      <p:tavLst>
                                        <p:tav tm="0">
                                          <p:val>
                                            <p:fltVal val="0"/>
                                          </p:val>
                                        </p:tav>
                                        <p:tav tm="100000">
                                          <p:val>
                                            <p:strVal val="#ppt_h"/>
                                          </p:val>
                                        </p:tav>
                                      </p:tavLst>
                                    </p:anim>
                                    <p:animEffect transition="in" filter="fade">
                                      <p:cBhvr>
                                        <p:cTn id="138" dur="500"/>
                                        <p:tgtEl>
                                          <p:spTgt spid="32"/>
                                        </p:tgtEl>
                                      </p:cBhvr>
                                    </p:animEffect>
                                  </p:childTnLst>
                                </p:cTn>
                              </p:par>
                              <p:par>
                                <p:cTn id="139" presetID="63" presetClass="path" presetSubtype="0" accel="50000" decel="50000" fill="hold" nodeType="withEffect">
                                  <p:stCondLst>
                                    <p:cond delay="0"/>
                                  </p:stCondLst>
                                  <p:childTnLst>
                                    <p:animMotion origin="layout" path="M -0.00278 -0.00162 L 0.36944 -0.00162 " pathEditMode="relative" rAng="0" ptsTypes="AA">
                                      <p:cBhvr>
                                        <p:cTn id="140" dur="2000" fill="hold"/>
                                        <p:tgtEl>
                                          <p:spTgt spid="32"/>
                                        </p:tgtEl>
                                        <p:attrNameLst>
                                          <p:attrName>ppt_x</p:attrName>
                                          <p:attrName>ppt_y</p:attrName>
                                        </p:attrNameLst>
                                      </p:cBhvr>
                                      <p:rCtr x="186" y="0"/>
                                    </p:animMotion>
                                  </p:childTnLst>
                                </p:cTn>
                              </p:par>
                            </p:childTnLst>
                          </p:cTn>
                        </p:par>
                      </p:childTnLst>
                    </p:cTn>
                  </p:par>
                  <p:par>
                    <p:cTn id="141" fill="hold">
                      <p:stCondLst>
                        <p:cond delay="indefinite"/>
                      </p:stCondLst>
                      <p:childTnLst>
                        <p:par>
                          <p:cTn id="142" fill="hold">
                            <p:stCondLst>
                              <p:cond delay="0"/>
                            </p:stCondLst>
                            <p:childTnLst>
                              <p:par>
                                <p:cTn id="143" presetID="53"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anim calcmode="lin" valueType="num">
                                      <p:cBhvr>
                                        <p:cTn id="145" dur="500" fill="hold"/>
                                        <p:tgtEl>
                                          <p:spTgt spid="28"/>
                                        </p:tgtEl>
                                        <p:attrNameLst>
                                          <p:attrName>ppt_w</p:attrName>
                                        </p:attrNameLst>
                                      </p:cBhvr>
                                      <p:tavLst>
                                        <p:tav tm="0">
                                          <p:val>
                                            <p:fltVal val="0"/>
                                          </p:val>
                                        </p:tav>
                                        <p:tav tm="100000">
                                          <p:val>
                                            <p:strVal val="#ppt_w"/>
                                          </p:val>
                                        </p:tav>
                                      </p:tavLst>
                                    </p:anim>
                                    <p:anim calcmode="lin" valueType="num">
                                      <p:cBhvr>
                                        <p:cTn id="146" dur="500" fill="hold"/>
                                        <p:tgtEl>
                                          <p:spTgt spid="28"/>
                                        </p:tgtEl>
                                        <p:attrNameLst>
                                          <p:attrName>ppt_h</p:attrName>
                                        </p:attrNameLst>
                                      </p:cBhvr>
                                      <p:tavLst>
                                        <p:tav tm="0">
                                          <p:val>
                                            <p:fltVal val="0"/>
                                          </p:val>
                                        </p:tav>
                                        <p:tav tm="100000">
                                          <p:val>
                                            <p:strVal val="#ppt_h"/>
                                          </p:val>
                                        </p:tav>
                                      </p:tavLst>
                                    </p:anim>
                                    <p:animEffect transition="in" filter="fade">
                                      <p:cBhvr>
                                        <p:cTn id="1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1" grpId="0"/>
      <p:bldP spid="19"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Nhập</a:t>
            </a:r>
            <a:r>
              <a:rPr lang="en-US" dirty="0" smtClean="0"/>
              <a:t> </a:t>
            </a:r>
            <a:r>
              <a:rPr lang="en-US" dirty="0" err="1" smtClean="0"/>
              <a:t>x</a:t>
            </a:r>
            <a:r>
              <a:rPr lang="en-US" dirty="0" err="1" smtClean="0"/>
              <a:t>uất</a:t>
            </a:r>
            <a:r>
              <a:rPr lang="en-US" dirty="0" smtClean="0"/>
              <a:t> </a:t>
            </a:r>
            <a:r>
              <a:rPr lang="en-US" dirty="0" err="1" smtClean="0"/>
              <a:t>mảng</a:t>
            </a:r>
            <a:r>
              <a:rPr lang="en-US" dirty="0" smtClean="0"/>
              <a:t> </a:t>
            </a:r>
            <a:r>
              <a:rPr lang="en-US" dirty="0" err="1" smtClean="0"/>
              <a:t>bằng</a:t>
            </a:r>
            <a:r>
              <a:rPr lang="en-US" dirty="0" smtClean="0"/>
              <a:t> con </a:t>
            </a:r>
            <a:r>
              <a:rPr lang="en-US" dirty="0" err="1" smtClean="0"/>
              <a:t>trỏ</a:t>
            </a:r>
            <a:endParaRPr lang="en-US" dirty="0"/>
          </a:p>
        </p:txBody>
      </p:sp>
      <p:grpSp>
        <p:nvGrpSpPr>
          <p:cNvPr id="19" name="Group 24"/>
          <p:cNvGrpSpPr>
            <a:grpSpLocks/>
          </p:cNvGrpSpPr>
          <p:nvPr/>
        </p:nvGrpSpPr>
        <p:grpSpPr bwMode="auto">
          <a:xfrm>
            <a:off x="4944533" y="3448686"/>
            <a:ext cx="1905000" cy="436563"/>
            <a:chOff x="3618" y="3480"/>
            <a:chExt cx="1200" cy="275"/>
          </a:xfrm>
        </p:grpSpPr>
        <p:sp>
          <p:nvSpPr>
            <p:cNvPr id="20" name="Freeform 25"/>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21" name="Rectangle 26"/>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22" name="Text Box 27"/>
          <p:cNvSpPr txBox="1">
            <a:spLocks noChangeArrowheads="1"/>
          </p:cNvSpPr>
          <p:nvPr/>
        </p:nvSpPr>
        <p:spPr bwMode="black">
          <a:xfrm>
            <a:off x="5068358" y="3448686"/>
            <a:ext cx="1676400" cy="366713"/>
          </a:xfrm>
          <a:prstGeom prst="rect">
            <a:avLst/>
          </a:prstGeom>
          <a:noFill/>
          <a:ln w="9525">
            <a:noFill/>
            <a:miter lim="800000"/>
            <a:headEnd/>
            <a:tailEnd/>
          </a:ln>
          <a:effectLst/>
        </p:spPr>
        <p:txBody>
          <a:bodyPr>
            <a:spAutoFit/>
          </a:bodyPr>
          <a:lstStyle/>
          <a:p>
            <a:pPr algn="ctr">
              <a:spcBef>
                <a:spcPct val="50000"/>
              </a:spcBef>
            </a:pPr>
            <a:r>
              <a:rPr lang="en-US" b="1" dirty="0" err="1" smtClean="0">
                <a:solidFill>
                  <a:srgbClr val="FFFFFF"/>
                </a:solidFill>
              </a:rPr>
              <a:t>Nhập</a:t>
            </a:r>
            <a:r>
              <a:rPr lang="en-US" b="1" dirty="0" smtClean="0">
                <a:solidFill>
                  <a:srgbClr val="FFFFFF"/>
                </a:solidFill>
              </a:rPr>
              <a:t> </a:t>
            </a:r>
            <a:r>
              <a:rPr lang="en-US" b="1" dirty="0" err="1" smtClean="0">
                <a:solidFill>
                  <a:srgbClr val="FFFFFF"/>
                </a:solidFill>
              </a:rPr>
              <a:t>mảng</a:t>
            </a:r>
            <a:endParaRPr lang="en-US" b="1" dirty="0">
              <a:solidFill>
                <a:srgbClr val="FFFFFF"/>
              </a:solidFill>
            </a:endParaRPr>
          </a:p>
        </p:txBody>
      </p:sp>
      <p:grpSp>
        <p:nvGrpSpPr>
          <p:cNvPr id="27" name="Group 32"/>
          <p:cNvGrpSpPr>
            <a:grpSpLocks/>
          </p:cNvGrpSpPr>
          <p:nvPr/>
        </p:nvGrpSpPr>
        <p:grpSpPr bwMode="auto">
          <a:xfrm>
            <a:off x="4953000" y="4583907"/>
            <a:ext cx="1905000" cy="436563"/>
            <a:chOff x="3618" y="3480"/>
            <a:chExt cx="1200" cy="275"/>
          </a:xfrm>
        </p:grpSpPr>
        <p:sp>
          <p:nvSpPr>
            <p:cNvPr id="28" name="Freeform 33"/>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29" name="Rectangle 34"/>
            <p:cNvSpPr>
              <a:spLocks noChangeArrowheads="1"/>
            </p:cNvSpPr>
            <p:nvPr/>
          </p:nvSpPr>
          <p:spPr bwMode="ltGray">
            <a:xfrm>
              <a:off x="3618" y="3480"/>
              <a:ext cx="1200" cy="240"/>
            </a:xfrm>
            <a:prstGeom prst="rect">
              <a:avLst/>
            </a:prstGeom>
            <a:solidFill>
              <a:schemeClr val="accent1"/>
            </a:solidFill>
            <a:ln w="9525" algn="ctr">
              <a:noFill/>
              <a:miter lim="800000"/>
              <a:headEnd/>
              <a:tailEnd/>
            </a:ln>
            <a:effectLst/>
          </p:spPr>
          <p:txBody>
            <a:bodyPr wrap="none" anchor="ctr"/>
            <a:lstStyle/>
            <a:p>
              <a:endParaRPr lang="en-US"/>
            </a:p>
          </p:txBody>
        </p:sp>
      </p:grpSp>
      <p:sp>
        <p:nvSpPr>
          <p:cNvPr id="30" name="Text Box 35"/>
          <p:cNvSpPr txBox="1">
            <a:spLocks noChangeArrowheads="1"/>
          </p:cNvSpPr>
          <p:nvPr/>
        </p:nvSpPr>
        <p:spPr bwMode="black">
          <a:xfrm>
            <a:off x="5091761" y="4572000"/>
            <a:ext cx="1676400" cy="366713"/>
          </a:xfrm>
          <a:prstGeom prst="rect">
            <a:avLst/>
          </a:prstGeom>
          <a:noFill/>
          <a:ln w="9525">
            <a:noFill/>
            <a:miter lim="800000"/>
            <a:headEnd/>
            <a:tailEnd/>
          </a:ln>
          <a:effectLst/>
        </p:spPr>
        <p:txBody>
          <a:bodyPr>
            <a:spAutoFit/>
          </a:bodyPr>
          <a:lstStyle/>
          <a:p>
            <a:pPr algn="ctr">
              <a:spcBef>
                <a:spcPct val="50000"/>
              </a:spcBef>
            </a:pPr>
            <a:r>
              <a:rPr lang="en-US" b="1" dirty="0" err="1" smtClean="0">
                <a:solidFill>
                  <a:srgbClr val="FFFFFF"/>
                </a:solidFill>
              </a:rPr>
              <a:t>Xuất</a:t>
            </a:r>
            <a:r>
              <a:rPr lang="en-US" b="1" dirty="0" smtClean="0">
                <a:solidFill>
                  <a:srgbClr val="FFFFFF"/>
                </a:solidFill>
              </a:rPr>
              <a:t> </a:t>
            </a:r>
            <a:r>
              <a:rPr lang="en-US" b="1" dirty="0" err="1" smtClean="0">
                <a:solidFill>
                  <a:srgbClr val="FFFFFF"/>
                </a:solidFill>
              </a:rPr>
              <a:t>mảng</a:t>
            </a:r>
            <a:endParaRPr lang="en-US" b="1" dirty="0">
              <a:solidFill>
                <a:srgbClr val="FFFFFF"/>
              </a:solidFill>
            </a:endParaRPr>
          </a:p>
        </p:txBody>
      </p:sp>
      <p:sp>
        <p:nvSpPr>
          <p:cNvPr id="7" name="Rectangle 6"/>
          <p:cNvSpPr/>
          <p:nvPr/>
        </p:nvSpPr>
        <p:spPr>
          <a:xfrm>
            <a:off x="457200" y="1006819"/>
            <a:ext cx="4572000" cy="4801314"/>
          </a:xfrm>
          <a:prstGeom prst="rect">
            <a:avLst/>
          </a:prstGeom>
        </p:spPr>
        <p:txBody>
          <a:bodyPr>
            <a:spAutoFit/>
          </a:bodyPr>
          <a:lstStyle/>
          <a:p>
            <a:r>
              <a:rPr lang="en-US" dirty="0"/>
              <a:t>#include &lt;</a:t>
            </a:r>
            <a:r>
              <a:rPr lang="en-US" dirty="0" err="1"/>
              <a:t>iostream.h</a:t>
            </a:r>
            <a:r>
              <a:rPr lang="en-US" dirty="0"/>
              <a:t>&gt;</a:t>
            </a:r>
          </a:p>
          <a:p>
            <a:r>
              <a:rPr lang="en-US" dirty="0"/>
              <a:t>#include &lt;</a:t>
            </a:r>
            <a:r>
              <a:rPr lang="en-US" dirty="0" err="1"/>
              <a:t>conio.h</a:t>
            </a:r>
            <a:r>
              <a:rPr lang="en-US" dirty="0"/>
              <a:t>&gt;</a:t>
            </a:r>
          </a:p>
          <a:p>
            <a:r>
              <a:rPr lang="en-US" dirty="0"/>
              <a:t>void main ()</a:t>
            </a:r>
          </a:p>
          <a:p>
            <a:r>
              <a:rPr lang="en-US" dirty="0"/>
              <a:t>{</a:t>
            </a:r>
          </a:p>
          <a:p>
            <a:r>
              <a:rPr lang="en-US" dirty="0"/>
              <a:t>	</a:t>
            </a:r>
            <a:r>
              <a:rPr lang="en-US" dirty="0" err="1"/>
              <a:t>int</a:t>
            </a:r>
            <a:r>
              <a:rPr lang="en-US" dirty="0"/>
              <a:t> a[10];</a:t>
            </a:r>
          </a:p>
          <a:p>
            <a:r>
              <a:rPr lang="en-US" dirty="0"/>
              <a:t>	</a:t>
            </a:r>
            <a:r>
              <a:rPr lang="en-US" dirty="0" err="1"/>
              <a:t>int</a:t>
            </a:r>
            <a:r>
              <a:rPr lang="en-US" dirty="0"/>
              <a:t> *p;</a:t>
            </a:r>
          </a:p>
          <a:p>
            <a:r>
              <a:rPr lang="en-US" dirty="0"/>
              <a:t>	p = a;</a:t>
            </a:r>
          </a:p>
          <a:p>
            <a:r>
              <a:rPr lang="en-US" dirty="0"/>
              <a:t>	for(</a:t>
            </a:r>
            <a:r>
              <a:rPr lang="en-US" dirty="0" err="1"/>
              <a:t>int</a:t>
            </a:r>
            <a:r>
              <a:rPr lang="en-US" dirty="0"/>
              <a:t> i=0 ; i&lt;10 ; i++)</a:t>
            </a:r>
          </a:p>
          <a:p>
            <a:r>
              <a:rPr lang="en-US" dirty="0"/>
              <a:t>	{</a:t>
            </a:r>
          </a:p>
          <a:p>
            <a:r>
              <a:rPr lang="en-US" dirty="0"/>
              <a:t>		</a:t>
            </a:r>
            <a:r>
              <a:rPr lang="en-US" dirty="0" err="1"/>
              <a:t>cin</a:t>
            </a:r>
            <a:r>
              <a:rPr lang="en-US" dirty="0"/>
              <a:t> &gt;&gt; *(</a:t>
            </a:r>
            <a:r>
              <a:rPr lang="en-US" dirty="0" err="1"/>
              <a:t>p+i</a:t>
            </a:r>
            <a:r>
              <a:rPr lang="en-US" dirty="0"/>
              <a:t>);</a:t>
            </a:r>
          </a:p>
          <a:p>
            <a:r>
              <a:rPr lang="en-US" dirty="0"/>
              <a:t>	}</a:t>
            </a:r>
          </a:p>
          <a:p>
            <a:r>
              <a:rPr lang="en-US" dirty="0"/>
              <a:t>	for(</a:t>
            </a:r>
            <a:r>
              <a:rPr lang="en-US" dirty="0" err="1"/>
              <a:t>int</a:t>
            </a:r>
            <a:r>
              <a:rPr lang="en-US" dirty="0"/>
              <a:t> i=0 ; i&lt;10 ; i++)</a:t>
            </a:r>
          </a:p>
          <a:p>
            <a:r>
              <a:rPr lang="en-US" dirty="0"/>
              <a:t>	{</a:t>
            </a:r>
          </a:p>
          <a:p>
            <a:r>
              <a:rPr lang="en-US" dirty="0"/>
              <a:t>		</a:t>
            </a:r>
            <a:r>
              <a:rPr lang="en-US" dirty="0" err="1"/>
              <a:t>cout</a:t>
            </a:r>
            <a:r>
              <a:rPr lang="en-US" dirty="0"/>
              <a:t> &lt;&lt; *(</a:t>
            </a:r>
            <a:r>
              <a:rPr lang="en-US" dirty="0" err="1"/>
              <a:t>p+i</a:t>
            </a:r>
            <a:r>
              <a:rPr lang="en-US" dirty="0"/>
              <a:t>) &lt;&lt; "\n";</a:t>
            </a:r>
          </a:p>
          <a:p>
            <a:r>
              <a:rPr lang="en-US" dirty="0"/>
              <a:t>	}</a:t>
            </a:r>
          </a:p>
          <a:p>
            <a:endParaRPr lang="en-US" dirty="0"/>
          </a:p>
          <a:p>
            <a:r>
              <a:rPr lang="en-US" dirty="0"/>
              <a:t>}</a:t>
            </a:r>
          </a:p>
        </p:txBody>
      </p:sp>
    </p:spTree>
    <p:extLst>
      <p:ext uri="{BB962C8B-B14F-4D97-AF65-F5344CB8AC3E}">
        <p14:creationId xmlns:p14="http://schemas.microsoft.com/office/powerpoint/2010/main" val="7855413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Mảng</a:t>
            </a:r>
            <a:r>
              <a:rPr lang="en-US" dirty="0" smtClean="0"/>
              <a:t> con </a:t>
            </a:r>
            <a:r>
              <a:rPr lang="en-US" dirty="0" err="1" smtClean="0"/>
              <a:t>trỏ</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Mỗi biến con trỏ là một biến đơn. Ta có thể tạo mảng của các con trỏ với mỗi phần tử của mảng là một con trỏ.</a:t>
            </a:r>
          </a:p>
          <a:p>
            <a:pPr algn="just"/>
            <a:r>
              <a:rPr lang="vi-VN" dirty="0"/>
              <a:t>Cú pháp:</a:t>
            </a:r>
          </a:p>
          <a:p>
            <a:pPr marL="457200" lvl="1" indent="0" algn="just">
              <a:buNone/>
            </a:pPr>
            <a:r>
              <a:rPr lang="en-US" dirty="0" smtClean="0"/>
              <a:t>	</a:t>
            </a:r>
            <a:r>
              <a:rPr lang="vi-VN" dirty="0" smtClean="0">
                <a:solidFill>
                  <a:srgbClr val="FF0000"/>
                </a:solidFill>
              </a:rPr>
              <a:t>type </a:t>
            </a:r>
            <a:r>
              <a:rPr lang="vi-VN" dirty="0">
                <a:solidFill>
                  <a:srgbClr val="FF0000"/>
                </a:solidFill>
              </a:rPr>
              <a:t>*pointerArray[elements];</a:t>
            </a:r>
          </a:p>
          <a:p>
            <a:pPr lvl="1" algn="just"/>
            <a:r>
              <a:rPr lang="vi-VN" dirty="0">
                <a:solidFill>
                  <a:srgbClr val="0070C0"/>
                </a:solidFill>
              </a:rPr>
              <a:t>type</a:t>
            </a:r>
            <a:r>
              <a:rPr lang="vi-VN" dirty="0"/>
              <a:t>: kiểu dữ liệu mà các con trỏ phần tử trỏ đến.</a:t>
            </a:r>
          </a:p>
          <a:p>
            <a:pPr lvl="1" algn="just"/>
            <a:r>
              <a:rPr lang="vi-VN" dirty="0">
                <a:solidFill>
                  <a:srgbClr val="0070C0"/>
                </a:solidFill>
              </a:rPr>
              <a:t>pointerArray</a:t>
            </a:r>
            <a:r>
              <a:rPr lang="vi-VN" dirty="0"/>
              <a:t>: tên mảng con trỏ.</a:t>
            </a:r>
          </a:p>
          <a:p>
            <a:pPr lvl="1" algn="just"/>
            <a:r>
              <a:rPr lang="vi-VN" dirty="0">
                <a:solidFill>
                  <a:srgbClr val="0070C0"/>
                </a:solidFill>
              </a:rPr>
              <a:t>elements</a:t>
            </a:r>
            <a:r>
              <a:rPr lang="vi-VN" dirty="0"/>
              <a:t>: số phần tử của mảng con trỏ.</a:t>
            </a:r>
          </a:p>
        </p:txBody>
      </p:sp>
    </p:spTree>
    <p:extLst>
      <p:ext uri="{BB962C8B-B14F-4D97-AF65-F5344CB8AC3E}">
        <p14:creationId xmlns:p14="http://schemas.microsoft.com/office/powerpoint/2010/main" val="2826190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Mảng</a:t>
            </a:r>
            <a:r>
              <a:rPr lang="en-US" dirty="0" smtClean="0"/>
              <a:t> con </a:t>
            </a:r>
            <a:r>
              <a:rPr lang="en-US" dirty="0" err="1" smtClean="0"/>
              <a:t>trỏ</a:t>
            </a:r>
            <a:endParaRPr lang="en-US" dirty="0"/>
          </a:p>
        </p:txBody>
      </p:sp>
      <p:sp>
        <p:nvSpPr>
          <p:cNvPr id="6" name="Content Placeholder 2"/>
          <p:cNvSpPr txBox="1">
            <a:spLocks/>
          </p:cNvSpPr>
          <p:nvPr/>
        </p:nvSpPr>
        <p:spPr>
          <a:xfrm>
            <a:off x="533400" y="762000"/>
            <a:ext cx="7924800" cy="5181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latin typeface="+mj-lt"/>
                <a:cs typeface="Times New Roman" pitchFamily="18" charset="0"/>
              </a:rPr>
              <a:t>Ví dụ: </a:t>
            </a:r>
          </a:p>
          <a:p>
            <a:pPr>
              <a:buFont typeface="Arial" pitchFamily="34" charset="0"/>
              <a:buNone/>
            </a:pPr>
            <a:endParaRPr lang="en-US" smtClean="0">
              <a:latin typeface="+mj-lt"/>
              <a:cs typeface="Times New Roman" pitchFamily="18" charset="0"/>
            </a:endParaRPr>
          </a:p>
          <a:p>
            <a:pPr>
              <a:buFont typeface="Arial" pitchFamily="34" charset="0"/>
              <a:buNone/>
            </a:pPr>
            <a:r>
              <a:rPr lang="en-US" smtClean="0">
                <a:latin typeface="+mj-lt"/>
                <a:cs typeface="Times New Roman" pitchFamily="18" charset="0"/>
              </a:rPr>
              <a:t> </a:t>
            </a:r>
          </a:p>
          <a:p>
            <a:endParaRPr lang="en-US" smtClean="0">
              <a:latin typeface="+mj-lt"/>
              <a:cs typeface="Times New Roman" pitchFamily="18" charset="0"/>
            </a:endParaRPr>
          </a:p>
          <a:p>
            <a:endParaRPr lang="en-US" smtClean="0">
              <a:latin typeface="+mj-lt"/>
              <a:cs typeface="Times New Roman" pitchFamily="18" charset="0"/>
            </a:endParaRPr>
          </a:p>
          <a:p>
            <a:endParaRPr lang="en-US" smtClean="0">
              <a:latin typeface="+mj-lt"/>
              <a:cs typeface="Times New Roman" pitchFamily="18" charset="0"/>
            </a:endParaRPr>
          </a:p>
          <a:p>
            <a:endParaRPr lang="en-US" smtClean="0">
              <a:latin typeface="+mj-lt"/>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46137846"/>
              </p:ext>
            </p:extLst>
          </p:nvPr>
        </p:nvGraphicFramePr>
        <p:xfrm>
          <a:off x="4343400" y="1957384"/>
          <a:ext cx="3733800" cy="599440"/>
        </p:xfrm>
        <a:graphic>
          <a:graphicData uri="http://schemas.openxmlformats.org/drawingml/2006/table">
            <a:tbl>
              <a:tblPr firstRow="1" bandRow="1">
                <a:tableStyleId>{5C22544A-7EE6-4342-B048-85BDC9FD1C3A}</a:tableStyleId>
              </a:tblPr>
              <a:tblGrid>
                <a:gridCol w="746760"/>
                <a:gridCol w="746760"/>
                <a:gridCol w="746760"/>
                <a:gridCol w="746760"/>
                <a:gridCol w="746760"/>
              </a:tblGrid>
              <a:tr h="5994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8" name="TextBox 7"/>
          <p:cNvSpPr txBox="1"/>
          <p:nvPr/>
        </p:nvSpPr>
        <p:spPr>
          <a:xfrm>
            <a:off x="3757624" y="2056732"/>
            <a:ext cx="609600" cy="523220"/>
          </a:xfrm>
          <a:prstGeom prst="rect">
            <a:avLst/>
          </a:prstGeom>
          <a:noFill/>
        </p:spPr>
        <p:txBody>
          <a:bodyPr wrap="square" rtlCol="0">
            <a:spAutoFit/>
          </a:bodyPr>
          <a:lstStyle/>
          <a:p>
            <a:pPr algn="ctr"/>
            <a:r>
              <a:rPr lang="en-US" sz="2800" b="1" smtClean="0">
                <a:latin typeface="+mj-lt"/>
                <a:cs typeface="Times New Roman" pitchFamily="18" charset="0"/>
              </a:rPr>
              <a:t>p</a:t>
            </a:r>
            <a:endParaRPr lang="en-US" sz="2800" b="1">
              <a:latin typeface="+mj-lt"/>
              <a:cs typeface="Times New Roman" pitchFamily="18" charset="0"/>
            </a:endParaRPr>
          </a:p>
        </p:txBody>
      </p:sp>
      <p:cxnSp>
        <p:nvCxnSpPr>
          <p:cNvPr id="9" name="Straight Arrow Connector 8"/>
          <p:cNvCxnSpPr/>
          <p:nvPr/>
        </p:nvCxnSpPr>
        <p:spPr>
          <a:xfrm rot="5400000">
            <a:off x="4496594" y="2719384"/>
            <a:ext cx="456406" cy="794"/>
          </a:xfrm>
          <a:prstGeom prst="straightConnector1">
            <a:avLst/>
          </a:prstGeom>
          <a:ln w="920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5258594" y="2718590"/>
            <a:ext cx="456406" cy="794"/>
          </a:xfrm>
          <a:prstGeom prst="straightConnector1">
            <a:avLst/>
          </a:prstGeom>
          <a:ln w="920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6020594" y="2718590"/>
            <a:ext cx="456406" cy="794"/>
          </a:xfrm>
          <a:prstGeom prst="straightConnector1">
            <a:avLst/>
          </a:prstGeom>
          <a:ln w="920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06394" y="2718590"/>
            <a:ext cx="456406" cy="794"/>
          </a:xfrm>
          <a:prstGeom prst="straightConnector1">
            <a:avLst/>
          </a:prstGeom>
          <a:ln w="920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7468394" y="2718590"/>
            <a:ext cx="456406" cy="794"/>
          </a:xfrm>
          <a:prstGeom prst="straightConnector1">
            <a:avLst/>
          </a:prstGeom>
          <a:ln w="92075">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657600" y="3176584"/>
            <a:ext cx="2409816" cy="551796"/>
            <a:chOff x="3733800" y="2362200"/>
            <a:chExt cx="2409816" cy="551796"/>
          </a:xfrm>
        </p:grpSpPr>
        <p:sp>
          <p:nvSpPr>
            <p:cNvPr id="15" name="Rectangle 14"/>
            <p:cNvSpPr/>
            <p:nvPr/>
          </p:nvSpPr>
          <p:spPr>
            <a:xfrm>
              <a:off x="4452936" y="2424112"/>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Times New Roman" pitchFamily="18" charset="0"/>
              </a:endParaRPr>
            </a:p>
          </p:txBody>
        </p:sp>
        <p:sp>
          <p:nvSpPr>
            <p:cNvPr id="16" name="TextBox 15"/>
            <p:cNvSpPr txBox="1"/>
            <p:nvPr/>
          </p:nvSpPr>
          <p:spPr>
            <a:xfrm>
              <a:off x="3733800" y="2362200"/>
              <a:ext cx="609600" cy="523220"/>
            </a:xfrm>
            <a:prstGeom prst="rect">
              <a:avLst/>
            </a:prstGeom>
            <a:noFill/>
          </p:spPr>
          <p:txBody>
            <a:bodyPr wrap="square" rtlCol="0">
              <a:spAutoFit/>
            </a:bodyPr>
            <a:lstStyle/>
            <a:p>
              <a:pPr algn="ctr"/>
              <a:r>
                <a:rPr lang="en-US" sz="2800" b="1" smtClean="0">
                  <a:latin typeface="+mj-lt"/>
                  <a:cs typeface="Times New Roman" pitchFamily="18" charset="0"/>
                </a:rPr>
                <a:t>a</a:t>
              </a:r>
              <a:endParaRPr lang="en-US" sz="2800" b="1">
                <a:latin typeface="+mj-lt"/>
                <a:cs typeface="Times New Roman" pitchFamily="18" charset="0"/>
              </a:endParaRPr>
            </a:p>
          </p:txBody>
        </p:sp>
        <p:sp>
          <p:nvSpPr>
            <p:cNvPr id="17" name="TextBox 16"/>
            <p:cNvSpPr txBox="1"/>
            <p:nvPr/>
          </p:nvSpPr>
          <p:spPr>
            <a:xfrm>
              <a:off x="5076816" y="2390776"/>
              <a:ext cx="1066800" cy="523220"/>
            </a:xfrm>
            <a:prstGeom prst="rect">
              <a:avLst/>
            </a:prstGeom>
            <a:noFill/>
          </p:spPr>
          <p:txBody>
            <a:bodyPr wrap="square" rtlCol="0">
              <a:spAutoFit/>
            </a:bodyPr>
            <a:lstStyle/>
            <a:p>
              <a:pPr algn="ctr"/>
              <a:r>
                <a:rPr lang="en-US" sz="2800" b="1" smtClean="0">
                  <a:latin typeface="+mj-lt"/>
                  <a:cs typeface="Times New Roman" pitchFamily="18" charset="0"/>
                </a:rPr>
                <a:t>100</a:t>
              </a:r>
              <a:endParaRPr lang="en-US" sz="2800" b="1">
                <a:latin typeface="+mj-lt"/>
                <a:cs typeface="Times New Roman" pitchFamily="18" charset="0"/>
              </a:endParaRPr>
            </a:p>
          </p:txBody>
        </p:sp>
      </p:grpSp>
      <p:sp>
        <p:nvSpPr>
          <p:cNvPr id="18" name="TextBox 17"/>
          <p:cNvSpPr txBox="1"/>
          <p:nvPr/>
        </p:nvSpPr>
        <p:spPr>
          <a:xfrm>
            <a:off x="819152" y="1371600"/>
            <a:ext cx="1905000" cy="523220"/>
          </a:xfrm>
          <a:prstGeom prst="rect">
            <a:avLst/>
          </a:prstGeom>
          <a:noFill/>
        </p:spPr>
        <p:txBody>
          <a:bodyPr wrap="square" rtlCol="0">
            <a:spAutoFit/>
          </a:bodyPr>
          <a:lstStyle/>
          <a:p>
            <a:r>
              <a:rPr lang="en-US" sz="2800" dirty="0" err="1" smtClean="0">
                <a:latin typeface="+mj-lt"/>
                <a:cs typeface="Times New Roman" pitchFamily="18" charset="0"/>
              </a:rPr>
              <a:t>int</a:t>
            </a:r>
            <a:r>
              <a:rPr lang="en-US" sz="2800" dirty="0" smtClean="0">
                <a:latin typeface="+mj-lt"/>
                <a:cs typeface="Times New Roman" pitchFamily="18" charset="0"/>
              </a:rPr>
              <a:t> *p[5];</a:t>
            </a:r>
            <a:endParaRPr lang="en-US" sz="2800" dirty="0">
              <a:latin typeface="+mj-lt"/>
              <a:cs typeface="Times New Roman" pitchFamily="18" charset="0"/>
            </a:endParaRPr>
          </a:p>
        </p:txBody>
      </p:sp>
      <p:sp>
        <p:nvSpPr>
          <p:cNvPr id="19" name="TextBox 18"/>
          <p:cNvSpPr txBox="1"/>
          <p:nvPr/>
        </p:nvSpPr>
        <p:spPr>
          <a:xfrm>
            <a:off x="838200" y="1876424"/>
            <a:ext cx="1524000" cy="523220"/>
          </a:xfrm>
          <a:prstGeom prst="rect">
            <a:avLst/>
          </a:prstGeom>
          <a:noFill/>
        </p:spPr>
        <p:txBody>
          <a:bodyPr wrap="square" rtlCol="0">
            <a:spAutoFit/>
          </a:bodyPr>
          <a:lstStyle/>
          <a:p>
            <a:r>
              <a:rPr lang="en-US" sz="2800" smtClean="0">
                <a:latin typeface="+mj-lt"/>
                <a:cs typeface="Times New Roman" pitchFamily="18" charset="0"/>
              </a:rPr>
              <a:t>int a=6;</a:t>
            </a:r>
            <a:endParaRPr lang="en-US" sz="2800">
              <a:latin typeface="+mj-lt"/>
              <a:cs typeface="Times New Roman" pitchFamily="18" charset="0"/>
            </a:endParaRPr>
          </a:p>
        </p:txBody>
      </p:sp>
      <p:sp>
        <p:nvSpPr>
          <p:cNvPr id="20" name="TextBox 19"/>
          <p:cNvSpPr txBox="1"/>
          <p:nvPr/>
        </p:nvSpPr>
        <p:spPr>
          <a:xfrm>
            <a:off x="838200" y="2319344"/>
            <a:ext cx="2057400" cy="523220"/>
          </a:xfrm>
          <a:prstGeom prst="rect">
            <a:avLst/>
          </a:prstGeom>
          <a:noFill/>
        </p:spPr>
        <p:txBody>
          <a:bodyPr wrap="square" rtlCol="0">
            <a:spAutoFit/>
          </a:bodyPr>
          <a:lstStyle/>
          <a:p>
            <a:r>
              <a:rPr lang="en-US" sz="2800" dirty="0" smtClean="0">
                <a:latin typeface="+mj-lt"/>
                <a:cs typeface="Times New Roman" pitchFamily="18" charset="0"/>
              </a:rPr>
              <a:t>p[0] = &amp;a; </a:t>
            </a:r>
          </a:p>
        </p:txBody>
      </p:sp>
      <p:cxnSp>
        <p:nvCxnSpPr>
          <p:cNvPr id="21" name="Straight Arrow Connector 20"/>
          <p:cNvCxnSpPr/>
          <p:nvPr/>
        </p:nvCxnSpPr>
        <p:spPr>
          <a:xfrm rot="16200000" flipH="1">
            <a:off x="4314000" y="2899536"/>
            <a:ext cx="823912" cy="34983"/>
          </a:xfrm>
          <a:prstGeom prst="straightConnector1">
            <a:avLst/>
          </a:prstGeom>
          <a:ln w="92075">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95720" y="1943120"/>
            <a:ext cx="914400" cy="523220"/>
          </a:xfrm>
          <a:prstGeom prst="rect">
            <a:avLst/>
          </a:prstGeom>
          <a:noFill/>
        </p:spPr>
        <p:txBody>
          <a:bodyPr wrap="square" rtlCol="0">
            <a:normAutofit/>
          </a:bodyPr>
          <a:lstStyle/>
          <a:p>
            <a:r>
              <a:rPr lang="en-US" sz="2800" b="1" smtClean="0">
                <a:solidFill>
                  <a:schemeClr val="bg1"/>
                </a:solidFill>
                <a:latin typeface="+mj-lt"/>
                <a:cs typeface="Times New Roman" pitchFamily="18" charset="0"/>
              </a:rPr>
              <a:t>100</a:t>
            </a:r>
            <a:endParaRPr lang="en-US" sz="2800" b="1">
              <a:solidFill>
                <a:schemeClr val="bg1"/>
              </a:solidFill>
              <a:latin typeface="+mj-lt"/>
              <a:cs typeface="Times New Roman" pitchFamily="18" charset="0"/>
            </a:endParaRPr>
          </a:p>
        </p:txBody>
      </p:sp>
      <p:sp>
        <p:nvSpPr>
          <p:cNvPr id="23" name="TextBox 22"/>
          <p:cNvSpPr txBox="1"/>
          <p:nvPr/>
        </p:nvSpPr>
        <p:spPr>
          <a:xfrm>
            <a:off x="838200" y="2886080"/>
            <a:ext cx="2133600" cy="523220"/>
          </a:xfrm>
          <a:prstGeom prst="rect">
            <a:avLst/>
          </a:prstGeom>
          <a:noFill/>
        </p:spPr>
        <p:txBody>
          <a:bodyPr wrap="square" rtlCol="0">
            <a:spAutoFit/>
          </a:bodyPr>
          <a:lstStyle/>
          <a:p>
            <a:r>
              <a:rPr lang="en-US" sz="2800" dirty="0" smtClean="0">
                <a:latin typeface="+mj-lt"/>
                <a:cs typeface="Times New Roman" pitchFamily="18" charset="0"/>
              </a:rPr>
              <a:t>p[2] = p[0]; </a:t>
            </a:r>
          </a:p>
        </p:txBody>
      </p:sp>
      <p:sp>
        <p:nvSpPr>
          <p:cNvPr id="24" name="TextBox 23"/>
          <p:cNvSpPr txBox="1"/>
          <p:nvPr/>
        </p:nvSpPr>
        <p:spPr>
          <a:xfrm>
            <a:off x="4286248" y="1943096"/>
            <a:ext cx="990600" cy="523220"/>
          </a:xfrm>
          <a:prstGeom prst="rect">
            <a:avLst/>
          </a:prstGeom>
          <a:noFill/>
        </p:spPr>
        <p:txBody>
          <a:bodyPr wrap="square" rtlCol="0">
            <a:spAutoFit/>
          </a:bodyPr>
          <a:lstStyle/>
          <a:p>
            <a:r>
              <a:rPr lang="en-US" sz="2800" b="1" smtClean="0">
                <a:solidFill>
                  <a:schemeClr val="bg1"/>
                </a:solidFill>
                <a:latin typeface="+mj-lt"/>
                <a:cs typeface="Times New Roman" pitchFamily="18" charset="0"/>
              </a:rPr>
              <a:t>100</a:t>
            </a:r>
            <a:endParaRPr lang="en-US" sz="2800" b="1">
              <a:solidFill>
                <a:schemeClr val="bg1"/>
              </a:solidFill>
              <a:latin typeface="+mj-lt"/>
              <a:cs typeface="Times New Roman" pitchFamily="18" charset="0"/>
            </a:endParaRPr>
          </a:p>
        </p:txBody>
      </p:sp>
      <p:sp>
        <p:nvSpPr>
          <p:cNvPr id="25" name="TextBox 24"/>
          <p:cNvSpPr txBox="1"/>
          <p:nvPr/>
        </p:nvSpPr>
        <p:spPr>
          <a:xfrm>
            <a:off x="4343400" y="3195632"/>
            <a:ext cx="762000" cy="523220"/>
          </a:xfrm>
          <a:prstGeom prst="rect">
            <a:avLst/>
          </a:prstGeom>
          <a:noFill/>
        </p:spPr>
        <p:txBody>
          <a:bodyPr wrap="square" rtlCol="0">
            <a:spAutoFit/>
          </a:bodyPr>
          <a:lstStyle/>
          <a:p>
            <a:pPr algn="ctr"/>
            <a:r>
              <a:rPr lang="en-US" sz="2800" b="1" smtClean="0">
                <a:solidFill>
                  <a:schemeClr val="bg1"/>
                </a:solidFill>
                <a:latin typeface="+mj-lt"/>
                <a:cs typeface="Times New Roman" pitchFamily="18" charset="0"/>
              </a:rPr>
              <a:t>6</a:t>
            </a:r>
            <a:endParaRPr lang="en-US" sz="2800" b="1">
              <a:solidFill>
                <a:schemeClr val="bg1"/>
              </a:solidFill>
              <a:latin typeface="+mj-lt"/>
              <a:cs typeface="Times New Roman" pitchFamily="18" charset="0"/>
            </a:endParaRPr>
          </a:p>
        </p:txBody>
      </p:sp>
      <p:sp>
        <p:nvSpPr>
          <p:cNvPr id="26" name="TextBox 25"/>
          <p:cNvSpPr txBox="1"/>
          <p:nvPr/>
        </p:nvSpPr>
        <p:spPr>
          <a:xfrm>
            <a:off x="852520" y="3390896"/>
            <a:ext cx="1143000" cy="523220"/>
          </a:xfrm>
          <a:prstGeom prst="rect">
            <a:avLst/>
          </a:prstGeom>
          <a:noFill/>
        </p:spPr>
        <p:txBody>
          <a:bodyPr wrap="square" rtlCol="0">
            <a:spAutoFit/>
          </a:bodyPr>
          <a:lstStyle/>
          <a:p>
            <a:r>
              <a:rPr lang="en-US" sz="2800" smtClean="0">
                <a:latin typeface="+mj-lt"/>
                <a:cs typeface="Times New Roman" pitchFamily="18" charset="0"/>
              </a:rPr>
              <a:t>int b;</a:t>
            </a:r>
            <a:endParaRPr lang="en-US" sz="2800">
              <a:latin typeface="+mj-lt"/>
              <a:cs typeface="Times New Roman" pitchFamily="18" charset="0"/>
            </a:endParaRPr>
          </a:p>
        </p:txBody>
      </p:sp>
      <p:sp>
        <p:nvSpPr>
          <p:cNvPr id="27" name="Rectangle 26"/>
          <p:cNvSpPr/>
          <p:nvPr/>
        </p:nvSpPr>
        <p:spPr>
          <a:xfrm>
            <a:off x="4362448" y="4243384"/>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Times New Roman" pitchFamily="18" charset="0"/>
            </a:endParaRPr>
          </a:p>
        </p:txBody>
      </p:sp>
      <p:sp>
        <p:nvSpPr>
          <p:cNvPr id="28" name="TextBox 27"/>
          <p:cNvSpPr txBox="1"/>
          <p:nvPr/>
        </p:nvSpPr>
        <p:spPr>
          <a:xfrm>
            <a:off x="3819528" y="4219568"/>
            <a:ext cx="533400" cy="523220"/>
          </a:xfrm>
          <a:prstGeom prst="rect">
            <a:avLst/>
          </a:prstGeom>
          <a:noFill/>
        </p:spPr>
        <p:txBody>
          <a:bodyPr wrap="square" rtlCol="0">
            <a:spAutoFit/>
          </a:bodyPr>
          <a:lstStyle/>
          <a:p>
            <a:r>
              <a:rPr lang="en-US" sz="2800" b="1" smtClean="0">
                <a:latin typeface="+mj-lt"/>
                <a:cs typeface="Times New Roman" pitchFamily="18" charset="0"/>
              </a:rPr>
              <a:t>b</a:t>
            </a:r>
            <a:endParaRPr lang="en-US" sz="2800" b="1">
              <a:latin typeface="+mj-lt"/>
              <a:cs typeface="Times New Roman" pitchFamily="18" charset="0"/>
            </a:endParaRPr>
          </a:p>
        </p:txBody>
      </p:sp>
      <p:sp>
        <p:nvSpPr>
          <p:cNvPr id="29" name="TextBox 28"/>
          <p:cNvSpPr txBox="1"/>
          <p:nvPr/>
        </p:nvSpPr>
        <p:spPr>
          <a:xfrm>
            <a:off x="833440" y="3905248"/>
            <a:ext cx="1905000" cy="523220"/>
          </a:xfrm>
          <a:prstGeom prst="rect">
            <a:avLst/>
          </a:prstGeom>
          <a:noFill/>
        </p:spPr>
        <p:txBody>
          <a:bodyPr wrap="square" rtlCol="0">
            <a:spAutoFit/>
          </a:bodyPr>
          <a:lstStyle/>
          <a:p>
            <a:r>
              <a:rPr lang="en-US" sz="2800" smtClean="0">
                <a:latin typeface="+mj-lt"/>
                <a:cs typeface="Times New Roman" pitchFamily="18" charset="0"/>
              </a:rPr>
              <a:t>b = *p[0];</a:t>
            </a:r>
            <a:endParaRPr lang="en-US" sz="2800">
              <a:latin typeface="+mj-lt"/>
              <a:cs typeface="Times New Roman" pitchFamily="18" charset="0"/>
            </a:endParaRPr>
          </a:p>
        </p:txBody>
      </p:sp>
      <p:sp>
        <p:nvSpPr>
          <p:cNvPr id="30" name="TextBox 29"/>
          <p:cNvSpPr txBox="1"/>
          <p:nvPr/>
        </p:nvSpPr>
        <p:spPr>
          <a:xfrm>
            <a:off x="4357688" y="3205160"/>
            <a:ext cx="762000" cy="523220"/>
          </a:xfrm>
          <a:prstGeom prst="rect">
            <a:avLst/>
          </a:prstGeom>
          <a:noFill/>
          <a:ln>
            <a:noFill/>
          </a:ln>
        </p:spPr>
        <p:txBody>
          <a:bodyPr wrap="square" rtlCol="0">
            <a:spAutoFit/>
          </a:bodyPr>
          <a:lstStyle/>
          <a:p>
            <a:pPr algn="ctr"/>
            <a:r>
              <a:rPr lang="en-US" sz="2800" b="1" smtClean="0">
                <a:solidFill>
                  <a:schemeClr val="bg1"/>
                </a:solidFill>
                <a:latin typeface="+mj-lt"/>
                <a:cs typeface="Times New Roman" pitchFamily="18" charset="0"/>
              </a:rPr>
              <a:t>6</a:t>
            </a:r>
            <a:endParaRPr lang="en-US" sz="2800" b="1">
              <a:solidFill>
                <a:schemeClr val="bg1"/>
              </a:solidFill>
              <a:latin typeface="+mj-lt"/>
              <a:cs typeface="Times New Roman" pitchFamily="18" charset="0"/>
            </a:endParaRPr>
          </a:p>
        </p:txBody>
      </p:sp>
      <p:grpSp>
        <p:nvGrpSpPr>
          <p:cNvPr id="31" name="Group 30"/>
          <p:cNvGrpSpPr/>
          <p:nvPr/>
        </p:nvGrpSpPr>
        <p:grpSpPr>
          <a:xfrm>
            <a:off x="4267200" y="1371600"/>
            <a:ext cx="3886200" cy="400110"/>
            <a:chOff x="4800600" y="1371600"/>
            <a:chExt cx="3886200" cy="400110"/>
          </a:xfrm>
        </p:grpSpPr>
        <p:sp>
          <p:nvSpPr>
            <p:cNvPr id="32" name="TextBox 31"/>
            <p:cNvSpPr txBox="1"/>
            <p:nvPr/>
          </p:nvSpPr>
          <p:spPr>
            <a:xfrm>
              <a:off x="4800600" y="1371600"/>
              <a:ext cx="762000" cy="400110"/>
            </a:xfrm>
            <a:prstGeom prst="rect">
              <a:avLst/>
            </a:prstGeom>
            <a:noFill/>
          </p:spPr>
          <p:txBody>
            <a:bodyPr wrap="square" rtlCol="0">
              <a:spAutoFit/>
            </a:bodyPr>
            <a:lstStyle/>
            <a:p>
              <a:pPr algn="ctr"/>
              <a:r>
                <a:rPr lang="en-US" sz="2000" smtClean="0">
                  <a:latin typeface="+mj-lt"/>
                  <a:cs typeface="Times New Roman" pitchFamily="18" charset="0"/>
                </a:rPr>
                <a:t>P[0]</a:t>
              </a:r>
              <a:endParaRPr lang="en-US" sz="2000">
                <a:latin typeface="+mj-lt"/>
                <a:cs typeface="Times New Roman" pitchFamily="18" charset="0"/>
              </a:endParaRPr>
            </a:p>
          </p:txBody>
        </p:sp>
        <p:sp>
          <p:nvSpPr>
            <p:cNvPr id="33" name="TextBox 32"/>
            <p:cNvSpPr txBox="1"/>
            <p:nvPr/>
          </p:nvSpPr>
          <p:spPr>
            <a:xfrm>
              <a:off x="5638800" y="1371600"/>
              <a:ext cx="685800" cy="400110"/>
            </a:xfrm>
            <a:prstGeom prst="rect">
              <a:avLst/>
            </a:prstGeom>
            <a:noFill/>
          </p:spPr>
          <p:txBody>
            <a:bodyPr wrap="square" rtlCol="0">
              <a:spAutoFit/>
            </a:bodyPr>
            <a:lstStyle/>
            <a:p>
              <a:pPr algn="ctr"/>
              <a:r>
                <a:rPr lang="en-US" sz="2000" smtClean="0">
                  <a:latin typeface="+mj-lt"/>
                  <a:cs typeface="Times New Roman" pitchFamily="18" charset="0"/>
                </a:rPr>
                <a:t>P[1]</a:t>
              </a:r>
              <a:endParaRPr lang="en-US" sz="2000">
                <a:latin typeface="+mj-lt"/>
                <a:cs typeface="Times New Roman" pitchFamily="18" charset="0"/>
              </a:endParaRPr>
            </a:p>
          </p:txBody>
        </p:sp>
        <p:sp>
          <p:nvSpPr>
            <p:cNvPr id="34" name="TextBox 33"/>
            <p:cNvSpPr txBox="1"/>
            <p:nvPr/>
          </p:nvSpPr>
          <p:spPr>
            <a:xfrm>
              <a:off x="6477000" y="1371600"/>
              <a:ext cx="685800" cy="400110"/>
            </a:xfrm>
            <a:prstGeom prst="rect">
              <a:avLst/>
            </a:prstGeom>
            <a:noFill/>
          </p:spPr>
          <p:txBody>
            <a:bodyPr wrap="square" rtlCol="0">
              <a:spAutoFit/>
            </a:bodyPr>
            <a:lstStyle/>
            <a:p>
              <a:pPr algn="ctr"/>
              <a:r>
                <a:rPr lang="en-US" sz="2000" smtClean="0">
                  <a:latin typeface="+mj-lt"/>
                  <a:cs typeface="Times New Roman" pitchFamily="18" charset="0"/>
                </a:rPr>
                <a:t>P[2]</a:t>
              </a:r>
              <a:endParaRPr lang="en-US" sz="2000">
                <a:latin typeface="+mj-lt"/>
                <a:cs typeface="Times New Roman" pitchFamily="18" charset="0"/>
              </a:endParaRPr>
            </a:p>
          </p:txBody>
        </p:sp>
        <p:sp>
          <p:nvSpPr>
            <p:cNvPr id="35" name="TextBox 34"/>
            <p:cNvSpPr txBox="1"/>
            <p:nvPr/>
          </p:nvSpPr>
          <p:spPr>
            <a:xfrm>
              <a:off x="7086600" y="1371600"/>
              <a:ext cx="838200" cy="400110"/>
            </a:xfrm>
            <a:prstGeom prst="rect">
              <a:avLst/>
            </a:prstGeom>
            <a:noFill/>
          </p:spPr>
          <p:txBody>
            <a:bodyPr wrap="square" rtlCol="0">
              <a:spAutoFit/>
            </a:bodyPr>
            <a:lstStyle/>
            <a:p>
              <a:pPr algn="ctr"/>
              <a:r>
                <a:rPr lang="en-US" sz="2000" smtClean="0">
                  <a:latin typeface="+mj-lt"/>
                  <a:cs typeface="Times New Roman" pitchFamily="18" charset="0"/>
                </a:rPr>
                <a:t>P[3]</a:t>
              </a:r>
              <a:endParaRPr lang="en-US" sz="2000">
                <a:latin typeface="+mj-lt"/>
                <a:cs typeface="Times New Roman" pitchFamily="18" charset="0"/>
              </a:endParaRPr>
            </a:p>
          </p:txBody>
        </p:sp>
        <p:sp>
          <p:nvSpPr>
            <p:cNvPr id="36" name="TextBox 35"/>
            <p:cNvSpPr txBox="1"/>
            <p:nvPr/>
          </p:nvSpPr>
          <p:spPr>
            <a:xfrm>
              <a:off x="7848600" y="1371600"/>
              <a:ext cx="838200" cy="400110"/>
            </a:xfrm>
            <a:prstGeom prst="rect">
              <a:avLst/>
            </a:prstGeom>
            <a:noFill/>
          </p:spPr>
          <p:txBody>
            <a:bodyPr wrap="square" rtlCol="0">
              <a:spAutoFit/>
            </a:bodyPr>
            <a:lstStyle/>
            <a:p>
              <a:pPr algn="ctr"/>
              <a:r>
                <a:rPr lang="en-US" sz="2000" smtClean="0">
                  <a:latin typeface="+mj-lt"/>
                  <a:cs typeface="Times New Roman" pitchFamily="18" charset="0"/>
                </a:rPr>
                <a:t>P[4]</a:t>
              </a:r>
              <a:endParaRPr lang="en-US" sz="2000">
                <a:latin typeface="+mj-lt"/>
                <a:cs typeface="Times New Roman" pitchFamily="18" charset="0"/>
              </a:endParaRPr>
            </a:p>
          </p:txBody>
        </p:sp>
      </p:grpSp>
      <p:cxnSp>
        <p:nvCxnSpPr>
          <p:cNvPr id="37" name="Straight Arrow Connector 36"/>
          <p:cNvCxnSpPr/>
          <p:nvPr/>
        </p:nvCxnSpPr>
        <p:spPr>
          <a:xfrm rot="10800000" flipV="1">
            <a:off x="5105400" y="2519360"/>
            <a:ext cx="1143000" cy="681040"/>
          </a:xfrm>
          <a:prstGeom prst="straightConnector1">
            <a:avLst/>
          </a:prstGeom>
          <a:ln w="920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14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53"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53"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childTnLst>
                          </p:cTn>
                        </p:par>
                        <p:par>
                          <p:cTn id="58" fill="hold">
                            <p:stCondLst>
                              <p:cond delay="500"/>
                            </p:stCondLst>
                            <p:childTnLst>
                              <p:par>
                                <p:cTn id="59" presetID="53" presetClass="entr" presetSubtype="0"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par>
                                <p:cTn id="64" presetID="53"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ppt_w</p:attrName>
                                        </p:attrNameLst>
                                      </p:cBhvr>
                                      <p:tavLst>
                                        <p:tav tm="0">
                                          <p:val>
                                            <p:fltVal val="0"/>
                                          </p:val>
                                        </p:tav>
                                        <p:tav tm="100000">
                                          <p:val>
                                            <p:strVal val="#ppt_w"/>
                                          </p:val>
                                        </p:tav>
                                      </p:tavLst>
                                    </p:anim>
                                    <p:anim calcmode="lin" valueType="num">
                                      <p:cBhvr>
                                        <p:cTn id="74" dur="500" fill="hold"/>
                                        <p:tgtEl>
                                          <p:spTgt spid="20"/>
                                        </p:tgtEl>
                                        <p:attrNameLst>
                                          <p:attrName>ppt_h</p:attrName>
                                        </p:attrNameLst>
                                      </p:cBhvr>
                                      <p:tavLst>
                                        <p:tav tm="0">
                                          <p:val>
                                            <p:fltVal val="0"/>
                                          </p:val>
                                        </p:tav>
                                        <p:tav tm="100000">
                                          <p:val>
                                            <p:strVal val="#ppt_h"/>
                                          </p:val>
                                        </p:tav>
                                      </p:tavLst>
                                    </p:anim>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500" fill="hold"/>
                                        <p:tgtEl>
                                          <p:spTgt spid="24"/>
                                        </p:tgtEl>
                                        <p:attrNameLst>
                                          <p:attrName>ppt_w</p:attrName>
                                        </p:attrNameLst>
                                      </p:cBhvr>
                                      <p:tavLst>
                                        <p:tav tm="0">
                                          <p:val>
                                            <p:fltVal val="0"/>
                                          </p:val>
                                        </p:tav>
                                        <p:tav tm="100000">
                                          <p:val>
                                            <p:strVal val="#ppt_w"/>
                                          </p:val>
                                        </p:tav>
                                      </p:tavLst>
                                    </p:anim>
                                    <p:anim calcmode="lin" valueType="num">
                                      <p:cBhvr>
                                        <p:cTn id="81" dur="500" fill="hold"/>
                                        <p:tgtEl>
                                          <p:spTgt spid="24"/>
                                        </p:tgtEl>
                                        <p:attrNameLst>
                                          <p:attrName>ppt_h</p:attrName>
                                        </p:attrNameLst>
                                      </p:cBhvr>
                                      <p:tavLst>
                                        <p:tav tm="0">
                                          <p:val>
                                            <p:fltVal val="0"/>
                                          </p:val>
                                        </p:tav>
                                        <p:tav tm="100000">
                                          <p:val>
                                            <p:strVal val="#ppt_h"/>
                                          </p:val>
                                        </p:tav>
                                      </p:tavLst>
                                    </p:anim>
                                    <p:animEffect transition="in" filter="fade">
                                      <p:cBhvr>
                                        <p:cTn id="82" dur="500"/>
                                        <p:tgtEl>
                                          <p:spTgt spid="24"/>
                                        </p:tgtEl>
                                      </p:cBhvr>
                                    </p:animEffect>
                                  </p:childTnLst>
                                </p:cTn>
                              </p:par>
                              <p:par>
                                <p:cTn id="83" presetID="55" presetClass="exit" presetSubtype="0" fill="hold" nodeType="withEffect">
                                  <p:stCondLst>
                                    <p:cond delay="0"/>
                                  </p:stCondLst>
                                  <p:childTnLst>
                                    <p:anim calcmode="lin" valueType="num">
                                      <p:cBhvr>
                                        <p:cTn id="84" dur="1000"/>
                                        <p:tgtEl>
                                          <p:spTgt spid="9"/>
                                        </p:tgtEl>
                                        <p:attrNameLst>
                                          <p:attrName>ppt_w</p:attrName>
                                        </p:attrNameLst>
                                      </p:cBhvr>
                                      <p:tavLst>
                                        <p:tav tm="0">
                                          <p:val>
                                            <p:strVal val="ppt_w"/>
                                          </p:val>
                                        </p:tav>
                                        <p:tav tm="100000">
                                          <p:val>
                                            <p:strVal val="ppt_w*0.70"/>
                                          </p:val>
                                        </p:tav>
                                      </p:tavLst>
                                    </p:anim>
                                    <p:anim calcmode="lin" valueType="num">
                                      <p:cBhvr>
                                        <p:cTn id="85" dur="1000"/>
                                        <p:tgtEl>
                                          <p:spTgt spid="9"/>
                                        </p:tgtEl>
                                        <p:attrNameLst>
                                          <p:attrName>ppt_h</p:attrName>
                                        </p:attrNameLst>
                                      </p:cBhvr>
                                      <p:tavLst>
                                        <p:tav tm="0">
                                          <p:val>
                                            <p:strVal val="ppt_h"/>
                                          </p:val>
                                        </p:tav>
                                        <p:tav tm="100000">
                                          <p:val>
                                            <p:strVal val="ppt_h"/>
                                          </p:val>
                                        </p:tav>
                                      </p:tavLst>
                                    </p:anim>
                                    <p:animEffect transition="out" filter="fade">
                                      <p:cBhvr>
                                        <p:cTn id="86" dur="1000"/>
                                        <p:tgtEl>
                                          <p:spTgt spid="9"/>
                                        </p:tgtEl>
                                      </p:cBhvr>
                                    </p:animEffect>
                                    <p:set>
                                      <p:cBhvr>
                                        <p:cTn id="87" dur="1" fill="hold">
                                          <p:stCondLst>
                                            <p:cond delay="999"/>
                                          </p:stCondLst>
                                        </p:cTn>
                                        <p:tgtEl>
                                          <p:spTgt spid="9"/>
                                        </p:tgtEl>
                                        <p:attrNameLst>
                                          <p:attrName>style.visibility</p:attrName>
                                        </p:attrNameLst>
                                      </p:cBhvr>
                                      <p:to>
                                        <p:strVal val="hidden"/>
                                      </p:to>
                                    </p:set>
                                  </p:childTnLst>
                                </p:cTn>
                              </p:par>
                              <p:par>
                                <p:cTn id="88" presetID="53" presetClass="entr" presetSubtype="0" fill="hold" nodeType="with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500" fill="hold"/>
                                        <p:tgtEl>
                                          <p:spTgt spid="21"/>
                                        </p:tgtEl>
                                        <p:attrNameLst>
                                          <p:attrName>ppt_w</p:attrName>
                                        </p:attrNameLst>
                                      </p:cBhvr>
                                      <p:tavLst>
                                        <p:tav tm="0">
                                          <p:val>
                                            <p:fltVal val="0"/>
                                          </p:val>
                                        </p:tav>
                                        <p:tav tm="100000">
                                          <p:val>
                                            <p:strVal val="#ppt_w"/>
                                          </p:val>
                                        </p:tav>
                                      </p:tavLst>
                                    </p:anim>
                                    <p:anim calcmode="lin" valueType="num">
                                      <p:cBhvr>
                                        <p:cTn id="91" dur="500" fill="hold"/>
                                        <p:tgtEl>
                                          <p:spTgt spid="21"/>
                                        </p:tgtEl>
                                        <p:attrNameLst>
                                          <p:attrName>ppt_h</p:attrName>
                                        </p:attrNameLst>
                                      </p:cBhvr>
                                      <p:tavLst>
                                        <p:tav tm="0">
                                          <p:val>
                                            <p:fltVal val="0"/>
                                          </p:val>
                                        </p:tav>
                                        <p:tav tm="100000">
                                          <p:val>
                                            <p:strVal val="#ppt_h"/>
                                          </p:val>
                                        </p:tav>
                                      </p:tavLst>
                                    </p:anim>
                                    <p:animEffect transition="in" filter="fade">
                                      <p:cBhvr>
                                        <p:cTn id="92" dur="500"/>
                                        <p:tgtEl>
                                          <p:spTgt spid="21"/>
                                        </p:tgtEl>
                                      </p:cBhvr>
                                    </p:animEffect>
                                  </p:childTnLst>
                                </p:cTn>
                              </p:par>
                              <p:par>
                                <p:cTn id="93" presetID="53" presetClass="entr" presetSubtype="0"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p:cTn id="95" dur="500" fill="hold"/>
                                        <p:tgtEl>
                                          <p:spTgt spid="22"/>
                                        </p:tgtEl>
                                        <p:attrNameLst>
                                          <p:attrName>ppt_w</p:attrName>
                                        </p:attrNameLst>
                                      </p:cBhvr>
                                      <p:tavLst>
                                        <p:tav tm="0">
                                          <p:val>
                                            <p:fltVal val="0"/>
                                          </p:val>
                                        </p:tav>
                                        <p:tav tm="100000">
                                          <p:val>
                                            <p:strVal val="#ppt_w"/>
                                          </p:val>
                                        </p:tav>
                                      </p:tavLst>
                                    </p:anim>
                                    <p:anim calcmode="lin" valueType="num">
                                      <p:cBhvr>
                                        <p:cTn id="96" dur="500" fill="hold"/>
                                        <p:tgtEl>
                                          <p:spTgt spid="22"/>
                                        </p:tgtEl>
                                        <p:attrNameLst>
                                          <p:attrName>ppt_h</p:attrName>
                                        </p:attrNameLst>
                                      </p:cBhvr>
                                      <p:tavLst>
                                        <p:tav tm="0">
                                          <p:val>
                                            <p:fltVal val="0"/>
                                          </p:val>
                                        </p:tav>
                                        <p:tav tm="100000">
                                          <p:val>
                                            <p:strVal val="#ppt_h"/>
                                          </p:val>
                                        </p:tav>
                                      </p:tavLst>
                                    </p:anim>
                                    <p:animEffect transition="in" filter="fade">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0"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500" fill="hold"/>
                                        <p:tgtEl>
                                          <p:spTgt spid="23"/>
                                        </p:tgtEl>
                                        <p:attrNameLst>
                                          <p:attrName>ppt_w</p:attrName>
                                        </p:attrNameLst>
                                      </p:cBhvr>
                                      <p:tavLst>
                                        <p:tav tm="0">
                                          <p:val>
                                            <p:fltVal val="0"/>
                                          </p:val>
                                        </p:tav>
                                        <p:tav tm="100000">
                                          <p:val>
                                            <p:strVal val="#ppt_w"/>
                                          </p:val>
                                        </p:tav>
                                      </p:tavLst>
                                    </p:anim>
                                    <p:anim calcmode="lin" valueType="num">
                                      <p:cBhvr>
                                        <p:cTn id="103" dur="500" fill="hold"/>
                                        <p:tgtEl>
                                          <p:spTgt spid="23"/>
                                        </p:tgtEl>
                                        <p:attrNameLst>
                                          <p:attrName>ppt_h</p:attrName>
                                        </p:attrNameLst>
                                      </p:cBhvr>
                                      <p:tavLst>
                                        <p:tav tm="0">
                                          <p:val>
                                            <p:fltVal val="0"/>
                                          </p:val>
                                        </p:tav>
                                        <p:tav tm="100000">
                                          <p:val>
                                            <p:strVal val="#ppt_h"/>
                                          </p:val>
                                        </p:tav>
                                      </p:tavLst>
                                    </p:anim>
                                    <p:animEffect transition="in" filter="fade">
                                      <p:cBhvr>
                                        <p:cTn id="104" dur="500"/>
                                        <p:tgtEl>
                                          <p:spTgt spid="23"/>
                                        </p:tgtEl>
                                      </p:cBhvr>
                                    </p:animEffect>
                                  </p:childTnLst>
                                </p:cTn>
                              </p:par>
                            </p:childTnLst>
                          </p:cTn>
                        </p:par>
                        <p:par>
                          <p:cTn id="105" fill="hold">
                            <p:stCondLst>
                              <p:cond delay="500"/>
                            </p:stCondLst>
                            <p:childTnLst>
                              <p:par>
                                <p:cTn id="106" presetID="0" presetClass="path" presetSubtype="0" accel="50000" decel="50000" fill="hold" grpId="1" nodeType="afterEffect">
                                  <p:stCondLst>
                                    <p:cond delay="0"/>
                                  </p:stCondLst>
                                  <p:childTnLst>
                                    <p:animMotion origin="layout" path="M -8.33333E-7 -0.00833 C 0.01424 -0.02616 0.02865 -0.04375 0.04531 -0.05208 C 0.06198 -0.06042 0.08056 -0.0662 0.1 -0.05833 C 0.11945 -0.05046 0.15208 -0.01389 0.1625 -0.00417 " pathEditMode="relative" rAng="0" ptsTypes="aaaA">
                                      <p:cBhvr>
                                        <p:cTn id="107" dur="1000" fill="hold"/>
                                        <p:tgtEl>
                                          <p:spTgt spid="22"/>
                                        </p:tgtEl>
                                        <p:attrNameLst>
                                          <p:attrName>ppt_x</p:attrName>
                                          <p:attrName>ppt_y</p:attrName>
                                        </p:attrNameLst>
                                      </p:cBhvr>
                                      <p:rCtr x="8100" y="-2700"/>
                                    </p:animMotion>
                                  </p:childTnLst>
                                </p:cTn>
                              </p:par>
                            </p:childTnLst>
                          </p:cTn>
                        </p:par>
                      </p:childTnLst>
                    </p:cTn>
                  </p:par>
                  <p:par>
                    <p:cTn id="108" fill="hold">
                      <p:stCondLst>
                        <p:cond delay="indefinite"/>
                      </p:stCondLst>
                      <p:childTnLst>
                        <p:par>
                          <p:cTn id="109" fill="hold">
                            <p:stCondLst>
                              <p:cond delay="0"/>
                            </p:stCondLst>
                            <p:childTnLst>
                              <p:par>
                                <p:cTn id="110" presetID="55" presetClass="exit" presetSubtype="0" fill="hold" nodeType="clickEffect">
                                  <p:stCondLst>
                                    <p:cond delay="0"/>
                                  </p:stCondLst>
                                  <p:childTnLst>
                                    <p:anim calcmode="lin" valueType="num">
                                      <p:cBhvr>
                                        <p:cTn id="111" dur="1000"/>
                                        <p:tgtEl>
                                          <p:spTgt spid="11"/>
                                        </p:tgtEl>
                                        <p:attrNameLst>
                                          <p:attrName>ppt_w</p:attrName>
                                        </p:attrNameLst>
                                      </p:cBhvr>
                                      <p:tavLst>
                                        <p:tav tm="0">
                                          <p:val>
                                            <p:strVal val="ppt_w"/>
                                          </p:val>
                                        </p:tav>
                                        <p:tav tm="100000">
                                          <p:val>
                                            <p:strVal val="ppt_w*0.70"/>
                                          </p:val>
                                        </p:tav>
                                      </p:tavLst>
                                    </p:anim>
                                    <p:anim calcmode="lin" valueType="num">
                                      <p:cBhvr>
                                        <p:cTn id="112" dur="1000"/>
                                        <p:tgtEl>
                                          <p:spTgt spid="11"/>
                                        </p:tgtEl>
                                        <p:attrNameLst>
                                          <p:attrName>ppt_h</p:attrName>
                                        </p:attrNameLst>
                                      </p:cBhvr>
                                      <p:tavLst>
                                        <p:tav tm="0">
                                          <p:val>
                                            <p:strVal val="ppt_h"/>
                                          </p:val>
                                        </p:tav>
                                        <p:tav tm="100000">
                                          <p:val>
                                            <p:strVal val="ppt_h"/>
                                          </p:val>
                                        </p:tav>
                                      </p:tavLst>
                                    </p:anim>
                                    <p:animEffect transition="out" filter="fade">
                                      <p:cBhvr>
                                        <p:cTn id="113" dur="1000"/>
                                        <p:tgtEl>
                                          <p:spTgt spid="11"/>
                                        </p:tgtEl>
                                      </p:cBhvr>
                                    </p:animEffect>
                                    <p:set>
                                      <p:cBhvr>
                                        <p:cTn id="114" dur="1" fill="hold">
                                          <p:stCondLst>
                                            <p:cond delay="999"/>
                                          </p:stCondLst>
                                        </p:cTn>
                                        <p:tgtEl>
                                          <p:spTgt spid="11"/>
                                        </p:tgtEl>
                                        <p:attrNameLst>
                                          <p:attrName>style.visibility</p:attrName>
                                        </p:attrNameLst>
                                      </p:cBhvr>
                                      <p:to>
                                        <p:strVal val="hidden"/>
                                      </p:to>
                                    </p:set>
                                  </p:childTnLst>
                                </p:cTn>
                              </p:par>
                              <p:par>
                                <p:cTn id="115" presetID="53" presetClass="entr" presetSubtype="0" fill="hold" nodeType="withEffect">
                                  <p:stCondLst>
                                    <p:cond delay="0"/>
                                  </p:stCondLst>
                                  <p:childTnLst>
                                    <p:set>
                                      <p:cBhvr>
                                        <p:cTn id="116" dur="1" fill="hold">
                                          <p:stCondLst>
                                            <p:cond delay="0"/>
                                          </p:stCondLst>
                                        </p:cTn>
                                        <p:tgtEl>
                                          <p:spTgt spid="37"/>
                                        </p:tgtEl>
                                        <p:attrNameLst>
                                          <p:attrName>style.visibility</p:attrName>
                                        </p:attrNameLst>
                                      </p:cBhvr>
                                      <p:to>
                                        <p:strVal val="visible"/>
                                      </p:to>
                                    </p:set>
                                    <p:anim calcmode="lin" valueType="num">
                                      <p:cBhvr>
                                        <p:cTn id="117" dur="500" fill="hold"/>
                                        <p:tgtEl>
                                          <p:spTgt spid="37"/>
                                        </p:tgtEl>
                                        <p:attrNameLst>
                                          <p:attrName>ppt_w</p:attrName>
                                        </p:attrNameLst>
                                      </p:cBhvr>
                                      <p:tavLst>
                                        <p:tav tm="0">
                                          <p:val>
                                            <p:fltVal val="0"/>
                                          </p:val>
                                        </p:tav>
                                        <p:tav tm="100000">
                                          <p:val>
                                            <p:strVal val="#ppt_w"/>
                                          </p:val>
                                        </p:tav>
                                      </p:tavLst>
                                    </p:anim>
                                    <p:anim calcmode="lin" valueType="num">
                                      <p:cBhvr>
                                        <p:cTn id="118" dur="500" fill="hold"/>
                                        <p:tgtEl>
                                          <p:spTgt spid="37"/>
                                        </p:tgtEl>
                                        <p:attrNameLst>
                                          <p:attrName>ppt_h</p:attrName>
                                        </p:attrNameLst>
                                      </p:cBhvr>
                                      <p:tavLst>
                                        <p:tav tm="0">
                                          <p:val>
                                            <p:fltVal val="0"/>
                                          </p:val>
                                        </p:tav>
                                        <p:tav tm="100000">
                                          <p:val>
                                            <p:strVal val="#ppt_h"/>
                                          </p:val>
                                        </p:tav>
                                      </p:tavLst>
                                    </p:anim>
                                    <p:animEffect transition="in" filter="fade">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anim calcmode="lin" valueType="num">
                                      <p:cBhvr>
                                        <p:cTn id="124" dur="500" fill="hold"/>
                                        <p:tgtEl>
                                          <p:spTgt spid="26"/>
                                        </p:tgtEl>
                                        <p:attrNameLst>
                                          <p:attrName>ppt_w</p:attrName>
                                        </p:attrNameLst>
                                      </p:cBhvr>
                                      <p:tavLst>
                                        <p:tav tm="0">
                                          <p:val>
                                            <p:fltVal val="0"/>
                                          </p:val>
                                        </p:tav>
                                        <p:tav tm="100000">
                                          <p:val>
                                            <p:strVal val="#ppt_w"/>
                                          </p:val>
                                        </p:tav>
                                      </p:tavLst>
                                    </p:anim>
                                    <p:anim calcmode="lin" valueType="num">
                                      <p:cBhvr>
                                        <p:cTn id="125" dur="500" fill="hold"/>
                                        <p:tgtEl>
                                          <p:spTgt spid="26"/>
                                        </p:tgtEl>
                                        <p:attrNameLst>
                                          <p:attrName>ppt_h</p:attrName>
                                        </p:attrNameLst>
                                      </p:cBhvr>
                                      <p:tavLst>
                                        <p:tav tm="0">
                                          <p:val>
                                            <p:fltVal val="0"/>
                                          </p:val>
                                        </p:tav>
                                        <p:tav tm="100000">
                                          <p:val>
                                            <p:strVal val="#ppt_h"/>
                                          </p:val>
                                        </p:tav>
                                      </p:tavLst>
                                    </p:anim>
                                    <p:animEffect transition="in" filter="fade">
                                      <p:cBhvr>
                                        <p:cTn id="126" dur="500"/>
                                        <p:tgtEl>
                                          <p:spTgt spid="26"/>
                                        </p:tgtEl>
                                      </p:cBhvr>
                                    </p:animEffect>
                                  </p:childTnLst>
                                </p:cTn>
                              </p:par>
                            </p:childTnLst>
                          </p:cTn>
                        </p:par>
                        <p:par>
                          <p:cTn id="127" fill="hold">
                            <p:stCondLst>
                              <p:cond delay="500"/>
                            </p:stCondLst>
                            <p:childTnLst>
                              <p:par>
                                <p:cTn id="128" presetID="53" presetClass="entr" presetSubtype="0" fill="hold" grpId="0" nodeType="afterEffect">
                                  <p:stCondLst>
                                    <p:cond delay="0"/>
                                  </p:stCondLst>
                                  <p:childTnLst>
                                    <p:set>
                                      <p:cBhvr>
                                        <p:cTn id="129" dur="1" fill="hold">
                                          <p:stCondLst>
                                            <p:cond delay="0"/>
                                          </p:stCondLst>
                                        </p:cTn>
                                        <p:tgtEl>
                                          <p:spTgt spid="28"/>
                                        </p:tgtEl>
                                        <p:attrNameLst>
                                          <p:attrName>style.visibility</p:attrName>
                                        </p:attrNameLst>
                                      </p:cBhvr>
                                      <p:to>
                                        <p:strVal val="visible"/>
                                      </p:to>
                                    </p:set>
                                    <p:anim calcmode="lin" valueType="num">
                                      <p:cBhvr>
                                        <p:cTn id="130" dur="500" fill="hold"/>
                                        <p:tgtEl>
                                          <p:spTgt spid="28"/>
                                        </p:tgtEl>
                                        <p:attrNameLst>
                                          <p:attrName>ppt_w</p:attrName>
                                        </p:attrNameLst>
                                      </p:cBhvr>
                                      <p:tavLst>
                                        <p:tav tm="0">
                                          <p:val>
                                            <p:fltVal val="0"/>
                                          </p:val>
                                        </p:tav>
                                        <p:tav tm="100000">
                                          <p:val>
                                            <p:strVal val="#ppt_w"/>
                                          </p:val>
                                        </p:tav>
                                      </p:tavLst>
                                    </p:anim>
                                    <p:anim calcmode="lin" valueType="num">
                                      <p:cBhvr>
                                        <p:cTn id="131" dur="500" fill="hold"/>
                                        <p:tgtEl>
                                          <p:spTgt spid="28"/>
                                        </p:tgtEl>
                                        <p:attrNameLst>
                                          <p:attrName>ppt_h</p:attrName>
                                        </p:attrNameLst>
                                      </p:cBhvr>
                                      <p:tavLst>
                                        <p:tav tm="0">
                                          <p:val>
                                            <p:fltVal val="0"/>
                                          </p:val>
                                        </p:tav>
                                        <p:tav tm="100000">
                                          <p:val>
                                            <p:strVal val="#ppt_h"/>
                                          </p:val>
                                        </p:tav>
                                      </p:tavLst>
                                    </p:anim>
                                    <p:animEffect transition="in" filter="fade">
                                      <p:cBhvr>
                                        <p:cTn id="132" dur="500"/>
                                        <p:tgtEl>
                                          <p:spTgt spid="28"/>
                                        </p:tgtEl>
                                      </p:cBhvr>
                                    </p:animEffect>
                                  </p:childTnLst>
                                </p:cTn>
                              </p:par>
                            </p:childTnLst>
                          </p:cTn>
                        </p:par>
                        <p:par>
                          <p:cTn id="133" fill="hold">
                            <p:stCondLst>
                              <p:cond delay="1000"/>
                            </p:stCondLst>
                            <p:childTnLst>
                              <p:par>
                                <p:cTn id="134" presetID="53" presetClass="entr" presetSubtype="0" fill="hold" grpId="0" nodeType="afterEffect">
                                  <p:stCondLst>
                                    <p:cond delay="0"/>
                                  </p:stCondLst>
                                  <p:childTnLst>
                                    <p:set>
                                      <p:cBhvr>
                                        <p:cTn id="135" dur="1" fill="hold">
                                          <p:stCondLst>
                                            <p:cond delay="0"/>
                                          </p:stCondLst>
                                        </p:cTn>
                                        <p:tgtEl>
                                          <p:spTgt spid="27"/>
                                        </p:tgtEl>
                                        <p:attrNameLst>
                                          <p:attrName>style.visibility</p:attrName>
                                        </p:attrNameLst>
                                      </p:cBhvr>
                                      <p:to>
                                        <p:strVal val="visible"/>
                                      </p:to>
                                    </p:set>
                                    <p:anim calcmode="lin" valueType="num">
                                      <p:cBhvr>
                                        <p:cTn id="136" dur="500" fill="hold"/>
                                        <p:tgtEl>
                                          <p:spTgt spid="27"/>
                                        </p:tgtEl>
                                        <p:attrNameLst>
                                          <p:attrName>ppt_w</p:attrName>
                                        </p:attrNameLst>
                                      </p:cBhvr>
                                      <p:tavLst>
                                        <p:tav tm="0">
                                          <p:val>
                                            <p:fltVal val="0"/>
                                          </p:val>
                                        </p:tav>
                                        <p:tav tm="100000">
                                          <p:val>
                                            <p:strVal val="#ppt_w"/>
                                          </p:val>
                                        </p:tav>
                                      </p:tavLst>
                                    </p:anim>
                                    <p:anim calcmode="lin" valueType="num">
                                      <p:cBhvr>
                                        <p:cTn id="137" dur="500" fill="hold"/>
                                        <p:tgtEl>
                                          <p:spTgt spid="27"/>
                                        </p:tgtEl>
                                        <p:attrNameLst>
                                          <p:attrName>ppt_h</p:attrName>
                                        </p:attrNameLst>
                                      </p:cBhvr>
                                      <p:tavLst>
                                        <p:tav tm="0">
                                          <p:val>
                                            <p:fltVal val="0"/>
                                          </p:val>
                                        </p:tav>
                                        <p:tav tm="100000">
                                          <p:val>
                                            <p:strVal val="#ppt_h"/>
                                          </p:val>
                                        </p:tav>
                                      </p:tavLst>
                                    </p:anim>
                                    <p:animEffect transition="in" filter="fade">
                                      <p:cBhvr>
                                        <p:cTn id="138" dur="500"/>
                                        <p:tgtEl>
                                          <p:spTgt spid="27"/>
                                        </p:tgtEl>
                                      </p:cBhvr>
                                    </p:animEffect>
                                  </p:childTnLst>
                                </p:cTn>
                              </p:par>
                            </p:childTnLst>
                          </p:cTn>
                        </p:par>
                      </p:childTnLst>
                    </p:cTn>
                  </p:par>
                  <p:par>
                    <p:cTn id="139" fill="hold">
                      <p:stCondLst>
                        <p:cond delay="indefinite"/>
                      </p:stCondLst>
                      <p:childTnLst>
                        <p:par>
                          <p:cTn id="140" fill="hold">
                            <p:stCondLst>
                              <p:cond delay="0"/>
                            </p:stCondLst>
                            <p:childTnLst>
                              <p:par>
                                <p:cTn id="141" presetID="53" presetClass="entr" presetSubtype="0" fill="hold" grpId="0" nodeType="clickEffect">
                                  <p:stCondLst>
                                    <p:cond delay="0"/>
                                  </p:stCondLst>
                                  <p:childTnLst>
                                    <p:set>
                                      <p:cBhvr>
                                        <p:cTn id="142" dur="1" fill="hold">
                                          <p:stCondLst>
                                            <p:cond delay="0"/>
                                          </p:stCondLst>
                                        </p:cTn>
                                        <p:tgtEl>
                                          <p:spTgt spid="29"/>
                                        </p:tgtEl>
                                        <p:attrNameLst>
                                          <p:attrName>style.visibility</p:attrName>
                                        </p:attrNameLst>
                                      </p:cBhvr>
                                      <p:to>
                                        <p:strVal val="visible"/>
                                      </p:to>
                                    </p:set>
                                    <p:anim calcmode="lin" valueType="num">
                                      <p:cBhvr>
                                        <p:cTn id="143" dur="500" fill="hold"/>
                                        <p:tgtEl>
                                          <p:spTgt spid="29"/>
                                        </p:tgtEl>
                                        <p:attrNameLst>
                                          <p:attrName>ppt_w</p:attrName>
                                        </p:attrNameLst>
                                      </p:cBhvr>
                                      <p:tavLst>
                                        <p:tav tm="0">
                                          <p:val>
                                            <p:fltVal val="0"/>
                                          </p:val>
                                        </p:tav>
                                        <p:tav tm="100000">
                                          <p:val>
                                            <p:strVal val="#ppt_w"/>
                                          </p:val>
                                        </p:tav>
                                      </p:tavLst>
                                    </p:anim>
                                    <p:anim calcmode="lin" valueType="num">
                                      <p:cBhvr>
                                        <p:cTn id="144" dur="500" fill="hold"/>
                                        <p:tgtEl>
                                          <p:spTgt spid="29"/>
                                        </p:tgtEl>
                                        <p:attrNameLst>
                                          <p:attrName>ppt_h</p:attrName>
                                        </p:attrNameLst>
                                      </p:cBhvr>
                                      <p:tavLst>
                                        <p:tav tm="0">
                                          <p:val>
                                            <p:fltVal val="0"/>
                                          </p:val>
                                        </p:tav>
                                        <p:tav tm="100000">
                                          <p:val>
                                            <p:strVal val="#ppt_h"/>
                                          </p:val>
                                        </p:tav>
                                      </p:tavLst>
                                    </p:anim>
                                    <p:animEffect transition="in" filter="fade">
                                      <p:cBhvr>
                                        <p:cTn id="145" dur="500"/>
                                        <p:tgtEl>
                                          <p:spTgt spid="29"/>
                                        </p:tgtEl>
                                      </p:cBhvr>
                                    </p:animEffect>
                                  </p:childTnLst>
                                </p:cTn>
                              </p:par>
                            </p:childTnLst>
                          </p:cTn>
                        </p:par>
                        <p:par>
                          <p:cTn id="146" fill="hold">
                            <p:stCondLst>
                              <p:cond delay="500"/>
                            </p:stCondLst>
                            <p:childTnLst>
                              <p:par>
                                <p:cTn id="147" presetID="53" presetClass="entr" presetSubtype="0" fill="hold" grpId="0" nodeType="afterEffect">
                                  <p:stCondLst>
                                    <p:cond delay="0"/>
                                  </p:stCondLst>
                                  <p:childTnLst>
                                    <p:set>
                                      <p:cBhvr>
                                        <p:cTn id="148" dur="1" fill="hold">
                                          <p:stCondLst>
                                            <p:cond delay="0"/>
                                          </p:stCondLst>
                                        </p:cTn>
                                        <p:tgtEl>
                                          <p:spTgt spid="30"/>
                                        </p:tgtEl>
                                        <p:attrNameLst>
                                          <p:attrName>style.visibility</p:attrName>
                                        </p:attrNameLst>
                                      </p:cBhvr>
                                      <p:to>
                                        <p:strVal val="visible"/>
                                      </p:to>
                                    </p:set>
                                    <p:anim calcmode="lin" valueType="num">
                                      <p:cBhvr>
                                        <p:cTn id="149" dur="500" fill="hold"/>
                                        <p:tgtEl>
                                          <p:spTgt spid="30"/>
                                        </p:tgtEl>
                                        <p:attrNameLst>
                                          <p:attrName>ppt_w</p:attrName>
                                        </p:attrNameLst>
                                      </p:cBhvr>
                                      <p:tavLst>
                                        <p:tav tm="0">
                                          <p:val>
                                            <p:fltVal val="0"/>
                                          </p:val>
                                        </p:tav>
                                        <p:tav tm="100000">
                                          <p:val>
                                            <p:strVal val="#ppt_w"/>
                                          </p:val>
                                        </p:tav>
                                      </p:tavLst>
                                    </p:anim>
                                    <p:anim calcmode="lin" valueType="num">
                                      <p:cBhvr>
                                        <p:cTn id="150" dur="500" fill="hold"/>
                                        <p:tgtEl>
                                          <p:spTgt spid="30"/>
                                        </p:tgtEl>
                                        <p:attrNameLst>
                                          <p:attrName>ppt_h</p:attrName>
                                        </p:attrNameLst>
                                      </p:cBhvr>
                                      <p:tavLst>
                                        <p:tav tm="0">
                                          <p:val>
                                            <p:fltVal val="0"/>
                                          </p:val>
                                        </p:tav>
                                        <p:tav tm="100000">
                                          <p:val>
                                            <p:strVal val="#ppt_h"/>
                                          </p:val>
                                        </p:tav>
                                      </p:tavLst>
                                    </p:anim>
                                    <p:animEffect transition="in" filter="fade">
                                      <p:cBhvr>
                                        <p:cTn id="151" dur="500"/>
                                        <p:tgtEl>
                                          <p:spTgt spid="30"/>
                                        </p:tgtEl>
                                      </p:cBhvr>
                                    </p:animEffect>
                                  </p:childTnLst>
                                </p:cTn>
                              </p:par>
                            </p:childTnLst>
                          </p:cTn>
                        </p:par>
                        <p:par>
                          <p:cTn id="152" fill="hold">
                            <p:stCondLst>
                              <p:cond delay="1000"/>
                            </p:stCondLst>
                            <p:childTnLst>
                              <p:par>
                                <p:cTn id="153" presetID="0" presetClass="path" presetSubtype="0" accel="50000" decel="50000" fill="hold" grpId="1" nodeType="afterEffect">
                                  <p:stCondLst>
                                    <p:cond delay="0"/>
                                  </p:stCondLst>
                                  <p:childTnLst>
                                    <p:animMotion origin="layout" path="M 0 0 C 0.02604 0.02037 0.05209 0.04097 0.06407 0.06042 C 0.07604 0.07986 0.08177 0.10139 0.07188 0.11667 C 0.06198 0.13194 0.0158 0.14606 0.00469 0.15208 " pathEditMode="relative" ptsTypes="aaaA">
                                      <p:cBhvr>
                                        <p:cTn id="154" dur="2000" fill="hold"/>
                                        <p:tgtEl>
                                          <p:spTgt spid="3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p:bldP spid="20" grpId="0"/>
      <p:bldP spid="22" grpId="0"/>
      <p:bldP spid="22" grpId="1"/>
      <p:bldP spid="23" grpId="0"/>
      <p:bldP spid="24" grpId="0"/>
      <p:bldP spid="25" grpId="0"/>
      <p:bldP spid="26" grpId="0"/>
      <p:bldP spid="27" grpId="0" animBg="1"/>
      <p:bldP spid="28" grpId="0"/>
      <p:bldP spid="29" grpId="0"/>
      <p:bldP spid="30" grpId="0"/>
      <p:bldP spid="30" grpId="1"/>
    </p:bldLst>
  </p:timing>
</p:sld>
</file>

<file path=ppt/theme/theme1.xml><?xml version="1.0" encoding="utf-8"?>
<a:theme xmlns:a="http://schemas.openxmlformats.org/drawingml/2006/main" name="OK1">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576TGp_report_light.potx" id="{C8DDBDDC-8998-4E3F-9E4D-3D82DF4B4CED}" vid="{C64A7254-B87B-4511-A5A4-0D81C86FF10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OK1</Template>
  <TotalTime>1597</TotalTime>
  <Words>340</Words>
  <Application>Microsoft Office PowerPoint</Application>
  <PresentationFormat>On-screen Show (4:3)</PresentationFormat>
  <Paragraphs>116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OK1</vt:lpstr>
      <vt:lpstr>CON TRỎ VÀ MẢNG</vt:lpstr>
      <vt:lpstr>Nội dung</vt:lpstr>
      <vt:lpstr>Con trỏ và mảng</vt:lpstr>
      <vt:lpstr>Con trỏ và mảng</vt:lpstr>
      <vt:lpstr>Con trỏ và mảng</vt:lpstr>
      <vt:lpstr>Con trỏ và mảng</vt:lpstr>
      <vt:lpstr>Nhập xuất mảng bằng con trỏ</vt:lpstr>
      <vt:lpstr>Mảng con trỏ</vt:lpstr>
      <vt:lpstr>Mảng con trỏ</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dtdat</dc:creator>
  <cp:lastModifiedBy>dtdat</cp:lastModifiedBy>
  <cp:revision>121</cp:revision>
  <dcterms:created xsi:type="dcterms:W3CDTF">2016-11-10T08:19:54Z</dcterms:created>
  <dcterms:modified xsi:type="dcterms:W3CDTF">2016-11-23T06:58:13Z</dcterms:modified>
</cp:coreProperties>
</file>