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96" r:id="rId4"/>
    <p:sldId id="321" r:id="rId5"/>
    <p:sldId id="322" r:id="rId6"/>
    <p:sldId id="323" r:id="rId7"/>
    <p:sldId id="317" r:id="rId8"/>
    <p:sldId id="324" r:id="rId9"/>
    <p:sldId id="318" r:id="rId10"/>
    <p:sldId id="325" r:id="rId11"/>
    <p:sldId id="326" r:id="rId12"/>
    <p:sldId id="327" r:id="rId13"/>
    <p:sldId id="328" r:id="rId14"/>
    <p:sldId id="329" r:id="rId15"/>
    <p:sldId id="330" r:id="rId16"/>
    <p:sldId id="30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2C06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91" d="100"/>
          <a:sy n="91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73030" y="3505200"/>
            <a:ext cx="584237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THAO TÁC TRÊN KIỂU DỮ LIỆU CẤU TRÚC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80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lvl="1" algn="just"/>
            <a:r>
              <a:rPr lang="vi-VN" dirty="0"/>
              <a:t>Dùng lệnh gán để gán nội dung trong 1 biến cấu trúc cho một biến cấu trúc khác có cùng </a:t>
            </a:r>
            <a:r>
              <a:rPr lang="vi-VN" dirty="0" smtClean="0"/>
              <a:t>kiểu.</a:t>
            </a:r>
            <a:endParaRPr lang="en-US" dirty="0" smtClean="0"/>
          </a:p>
          <a:p>
            <a:pPr lvl="1" algn="just"/>
            <a:r>
              <a:rPr lang="vi-VN" b="1" dirty="0" smtClean="0"/>
              <a:t>Ví dụ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 algn="just">
              <a:buNone/>
            </a:pPr>
            <a:endParaRPr lang="en-US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1295400" y="2743200"/>
            <a:ext cx="441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algn="just">
              <a:buFontTx/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typedef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struct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SinhVien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457200" lvl="1" indent="0" algn="just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marL="457200" lvl="1" indent="0" algn="just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char </a:t>
            </a:r>
            <a:r>
              <a:rPr lang="en-US" sz="2000" dirty="0" err="1" smtClean="0">
                <a:solidFill>
                  <a:srgbClr val="000000"/>
                </a:solidFill>
              </a:rPr>
              <a:t>MaSV</a:t>
            </a:r>
            <a:r>
              <a:rPr lang="en-US" sz="2000" dirty="0" smtClean="0">
                <a:solidFill>
                  <a:srgbClr val="000000"/>
                </a:solidFill>
              </a:rPr>
              <a:t>[10];</a:t>
            </a:r>
          </a:p>
          <a:p>
            <a:pPr marL="457200" lvl="1" indent="0" algn="just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char </a:t>
            </a:r>
            <a:r>
              <a:rPr lang="en-US" sz="2000" dirty="0" err="1" smtClean="0">
                <a:solidFill>
                  <a:srgbClr val="000000"/>
                </a:solidFill>
              </a:rPr>
              <a:t>HoTen</a:t>
            </a:r>
            <a:r>
              <a:rPr lang="en-US" sz="2000" dirty="0" smtClean="0">
                <a:solidFill>
                  <a:srgbClr val="000000"/>
                </a:solidFill>
              </a:rPr>
              <a:t>[30];</a:t>
            </a:r>
          </a:p>
          <a:p>
            <a:pPr marL="457200" lvl="1" indent="0" algn="just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char </a:t>
            </a:r>
            <a:r>
              <a:rPr lang="en-US" sz="2000" dirty="0" err="1" smtClean="0">
                <a:solidFill>
                  <a:srgbClr val="000000"/>
                </a:solidFill>
              </a:rPr>
              <a:t>DiaChi</a:t>
            </a:r>
            <a:r>
              <a:rPr lang="en-US" sz="2000" dirty="0" smtClean="0">
                <a:solidFill>
                  <a:srgbClr val="000000"/>
                </a:solidFill>
              </a:rPr>
              <a:t>[100];</a:t>
            </a:r>
          </a:p>
          <a:p>
            <a:pPr marL="457200" lvl="1" indent="0" algn="just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NamSinh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pPr marL="457200" lvl="1" indent="0" algn="just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};</a:t>
            </a:r>
          </a:p>
          <a:p>
            <a:pPr marL="457200" lvl="1" indent="0" algn="just">
              <a:buFontTx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SinhVien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sv1,sv2;</a:t>
            </a:r>
          </a:p>
          <a:p>
            <a:pPr marL="457200" lvl="1" indent="0" algn="just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s</a:t>
            </a:r>
            <a:r>
              <a:rPr lang="vi-VN" sz="2000" dirty="0" smtClean="0">
                <a:solidFill>
                  <a:srgbClr val="000000"/>
                </a:solidFill>
              </a:rPr>
              <a:t>v1.NamSinh </a:t>
            </a:r>
            <a:r>
              <a:rPr lang="vi-VN" sz="2000" dirty="0">
                <a:solidFill>
                  <a:srgbClr val="000000"/>
                </a:solidFill>
              </a:rPr>
              <a:t>= 2000;</a:t>
            </a:r>
          </a:p>
          <a:p>
            <a:pPr marL="457200" lvl="1" indent="0" algn="just"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s</a:t>
            </a:r>
            <a:r>
              <a:rPr lang="vi-VN" sz="2000" dirty="0" smtClean="0">
                <a:solidFill>
                  <a:srgbClr val="000000"/>
                </a:solidFill>
              </a:rPr>
              <a:t>v2.NamSinh </a:t>
            </a:r>
            <a:r>
              <a:rPr lang="vi-VN" sz="2000" dirty="0">
                <a:solidFill>
                  <a:srgbClr val="000000"/>
                </a:solidFill>
              </a:rPr>
              <a:t>= 2001;</a:t>
            </a:r>
          </a:p>
          <a:p>
            <a:pPr marL="457200" lvl="1" indent="0" algn="just">
              <a:buFontTx/>
              <a:buNone/>
            </a:pPr>
            <a:endParaRPr lang="vi-VN" sz="2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3124200"/>
            <a:ext cx="39624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Bef>
                <a:spcPct val="20000"/>
              </a:spcBef>
            </a:pPr>
            <a:r>
              <a:rPr lang="en-US" dirty="0" err="1">
                <a:solidFill>
                  <a:srgbClr val="0070C0"/>
                </a:solidFill>
                <a:latin typeface="+mn-lt"/>
              </a:rPr>
              <a:t>Gán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nội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dung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biến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cấu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err="1">
                <a:solidFill>
                  <a:srgbClr val="0070C0"/>
                </a:solidFill>
                <a:latin typeface="+mn-lt"/>
              </a:rPr>
              <a:t>trúc</a:t>
            </a:r>
            <a:r>
              <a:rPr lang="en-US">
                <a:solidFill>
                  <a:srgbClr val="0070C0"/>
                </a:solidFill>
                <a:latin typeface="+mn-lt"/>
              </a:rPr>
              <a:t> </a:t>
            </a:r>
            <a:r>
              <a:rPr lang="en-US" smtClean="0">
                <a:solidFill>
                  <a:srgbClr val="0070C0"/>
                </a:solidFill>
                <a:latin typeface="+mn-lt"/>
              </a:rPr>
              <a:t>sv1cho </a:t>
            </a:r>
            <a:r>
              <a:rPr lang="en-US" err="1">
                <a:solidFill>
                  <a:srgbClr val="0070C0"/>
                </a:solidFill>
                <a:latin typeface="+mn-lt"/>
              </a:rPr>
              <a:t>biến</a:t>
            </a:r>
            <a:r>
              <a:rPr lang="en-US">
                <a:solidFill>
                  <a:srgbClr val="0070C0"/>
                </a:solidFill>
                <a:latin typeface="+mn-lt"/>
              </a:rPr>
              <a:t> </a:t>
            </a:r>
            <a:r>
              <a:rPr lang="en-US" smtClean="0">
                <a:solidFill>
                  <a:srgbClr val="0070C0"/>
                </a:solidFill>
                <a:latin typeface="+mn-lt"/>
              </a:rPr>
              <a:t>sv2:</a:t>
            </a:r>
            <a:endParaRPr lang="en-US" dirty="0">
              <a:solidFill>
                <a:srgbClr val="0070C0"/>
              </a:solidFill>
              <a:latin typeface="+mn-lt"/>
            </a:endParaRPr>
          </a:p>
          <a:p>
            <a:pPr marL="973138" lvl="8" indent="-574675" algn="ctr">
              <a:buFont typeface="Arial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sv1= sv2;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dirty="0" err="1">
                <a:solidFill>
                  <a:srgbClr val="0070C0"/>
                </a:solidFill>
                <a:latin typeface="+mn-lt"/>
              </a:rPr>
              <a:t>Hoặc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có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sao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chép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từng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n-lt"/>
              </a:rPr>
              <a:t>viên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:</a:t>
            </a:r>
          </a:p>
          <a:p>
            <a:pPr lvl="1" algn="just">
              <a:spcBef>
                <a:spcPct val="2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sv1.MaSV = sv2.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MaSV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spcBef>
                <a:spcPct val="2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sv1.HoTen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sv2.HoTen;</a:t>
            </a:r>
          </a:p>
          <a:p>
            <a:pPr lvl="1" algn="just">
              <a:spcBef>
                <a:spcPct val="2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sv1.DiaChi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sv2.DiaChi;</a:t>
            </a:r>
            <a:endParaRPr lang="en-US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sv1.NamSinh = sv2.NamSinh;</a:t>
            </a:r>
            <a:endParaRPr lang="en-US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</a:pPr>
            <a:endParaRPr lang="en-US" sz="1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44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Viết chương trình nhập vào toạ độ hai điểm trong mặt phẳng và tính tổng hai toạ độ này</a:t>
            </a:r>
          </a:p>
          <a:p>
            <a:pPr lvl="1" algn="just"/>
            <a:r>
              <a:rPr lang="vi-VN" dirty="0"/>
              <a:t>Khai báo kiểu dữ liệu có cấu trúc biểu diễn thông tin tọa độ của một điểm trong mặt phẳng gồm 2 thành phần: hoành độ và tung độ</a:t>
            </a:r>
          </a:p>
          <a:p>
            <a:pPr marL="742950" lvl="2" indent="-342900" algn="just"/>
            <a:endParaRPr lang="vi-VN" dirty="0" smtClean="0">
              <a:ea typeface="+mn-ea"/>
              <a:cs typeface="+mn-cs"/>
            </a:endParaRPr>
          </a:p>
          <a:p>
            <a:pPr marL="457200" lvl="1" indent="0" algn="just">
              <a:buNone/>
            </a:pPr>
            <a:endParaRPr lang="en-US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3495" y="324069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typedef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TOADODIEM </a:t>
            </a:r>
            <a:endParaRPr lang="en-US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lvl="1"/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x;</a:t>
            </a:r>
          </a:p>
          <a:p>
            <a:pPr lvl="1"/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y;</a:t>
            </a:r>
          </a:p>
          <a:p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};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TOADODIEM </a:t>
            </a:r>
            <a:r>
              <a:rPr lang="en-US" sz="28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DIEM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35856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/>
              <a:t>Cài </a:t>
            </a:r>
            <a:r>
              <a:rPr lang="vi-VN" dirty="0"/>
              <a:t>đặt các hàm:</a:t>
            </a:r>
          </a:p>
          <a:p>
            <a:pPr lvl="1" algn="just"/>
            <a:r>
              <a:rPr lang="vi-VN" dirty="0"/>
              <a:t>Nhập vào tọa độ điểm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void Nhap (DIEM &amp;d);</a:t>
            </a:r>
          </a:p>
          <a:p>
            <a:pPr lvl="1" algn="just"/>
            <a:r>
              <a:rPr lang="vi-VN" dirty="0"/>
              <a:t>Xuất tọa độ điểm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void Xuat (DIEM d);</a:t>
            </a:r>
          </a:p>
          <a:p>
            <a:pPr lvl="1" algn="just"/>
            <a:r>
              <a:rPr lang="vi-VN" dirty="0"/>
              <a:t>Tính tổng hai tọa độ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DIEM Tong (DIEM d1,DIEM d2);</a:t>
            </a:r>
          </a:p>
          <a:p>
            <a:pPr marL="742950" lvl="2" indent="-342900" algn="just"/>
            <a:endParaRPr lang="vi-VN" dirty="0" smtClean="0">
              <a:ea typeface="+mn-ea"/>
              <a:cs typeface="+mn-cs"/>
            </a:endParaRPr>
          </a:p>
          <a:p>
            <a:pPr marL="457200" lvl="1" indent="0" algn="just">
              <a:buNone/>
            </a:pPr>
            <a:endParaRPr lang="en-US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10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6096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Nhap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(DIEM &amp;d)</a:t>
            </a:r>
          </a:p>
          <a:p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lvl="1"/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&lt;&lt;“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Hoanh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do : “;</a:t>
            </a:r>
          </a:p>
          <a:p>
            <a:pPr lvl="1"/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&gt;&gt;d. x;</a:t>
            </a:r>
          </a:p>
          <a:p>
            <a:pPr lvl="1"/>
            <a:r>
              <a:rPr lang="en-US" sz="28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“Tung</a:t>
            </a:r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do : ”;</a:t>
            </a:r>
          </a:p>
          <a:p>
            <a:pPr lvl="1"/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cin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&gt;&gt;</a:t>
            </a:r>
            <a:r>
              <a:rPr lang="en-US" sz="28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d.y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 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  <a:endParaRPr lang="en-US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4196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Xuat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(DIEM d)</a:t>
            </a:r>
          </a:p>
          <a:p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lvl="1"/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&lt;&lt;“\</a:t>
            </a:r>
            <a:r>
              <a:rPr lang="en-US" sz="28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nToa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do diem : (“ &lt;&lt;</a:t>
            </a:r>
            <a:r>
              <a:rPr lang="en-US" sz="28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d.x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 “,”&lt;&lt;</a:t>
            </a:r>
            <a:r>
              <a:rPr lang="en-US" sz="28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d.y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&lt;&lt;”)”;</a:t>
            </a:r>
          </a:p>
          <a:p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72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74962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DIEM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Tong (DIEM d1,DIEM d2)</a:t>
            </a:r>
          </a:p>
          <a:p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DIEM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temp;</a:t>
            </a:r>
          </a:p>
          <a:p>
            <a:pPr lvl="1"/>
            <a:r>
              <a:rPr lang="en-US" sz="28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temp.x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d1.x + d2.x ;</a:t>
            </a:r>
          </a:p>
          <a:p>
            <a:pPr lvl="1"/>
            <a:r>
              <a:rPr lang="en-US" sz="28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temp.y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d1.y + d2.y ;</a:t>
            </a:r>
          </a:p>
          <a:p>
            <a:pPr lvl="1"/>
            <a:r>
              <a:rPr lang="en-US" sz="2800">
                <a:solidFill>
                  <a:prstClr val="black"/>
                </a:solidFill>
                <a:latin typeface="+mj-lt"/>
                <a:cs typeface="Times New Roman" pitchFamily="18" charset="0"/>
              </a:rPr>
              <a:t>return </a:t>
            </a:r>
            <a:r>
              <a:rPr lang="en-US" sz="280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temp</a:t>
            </a:r>
            <a:r>
              <a:rPr lang="en-US" sz="28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  <a:endParaRPr lang="en-US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30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void 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main ()</a:t>
            </a:r>
          </a:p>
          <a:p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DIEM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A , B, AB; //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khai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bao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3 diem A, B, AB;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&lt;&lt;“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Nhap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toa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do diem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thu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1: “&lt;&lt;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lvl="2"/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Nhap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( A );</a:t>
            </a:r>
          </a:p>
          <a:p>
            <a:pPr lvl="2"/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Xuat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( A );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&lt;&lt;“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Nhap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toa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do diem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thu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2: “&lt;&lt;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lvl="2"/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Nhap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( B );</a:t>
            </a:r>
          </a:p>
          <a:p>
            <a:pPr lvl="2"/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Xuat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( B );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&lt;&lt;“\n Tong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toa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do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cua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hai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diem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vua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nhap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la : ”; </a:t>
            </a:r>
          </a:p>
          <a:p>
            <a:pPr lvl="2"/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AB = Tong ( A, B);</a:t>
            </a:r>
          </a:p>
          <a:p>
            <a:pPr lvl="2"/>
            <a:r>
              <a:rPr lang="en-US" sz="2400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Xuat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( AB );</a:t>
            </a:r>
          </a:p>
          <a:p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3493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876425" y="2316162"/>
            <a:ext cx="5311775" cy="688975"/>
            <a:chOff x="720" y="1392"/>
            <a:chExt cx="4058" cy="48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1876425" y="3181350"/>
            <a:ext cx="5311775" cy="688975"/>
            <a:chOff x="720" y="1392"/>
            <a:chExt cx="4058" cy="480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876425" y="1452562"/>
            <a:ext cx="5311775" cy="688975"/>
            <a:chOff x="720" y="1392"/>
            <a:chExt cx="4058" cy="48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22"/>
          <p:cNvSpPr txBox="1">
            <a:spLocks noChangeArrowheads="1"/>
          </p:cNvSpPr>
          <p:nvPr/>
        </p:nvSpPr>
        <p:spPr bwMode="black">
          <a:xfrm>
            <a:off x="2343150" y="15668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2354263" y="24241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báo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black">
          <a:xfrm>
            <a:off x="2438399" y="3282950"/>
            <a:ext cx="4738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Sử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dụng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typedef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155950"/>
            <a:ext cx="792163" cy="949325"/>
          </a:xfrm>
          <a:prstGeom prst="rect">
            <a:avLst/>
          </a:prstGeom>
          <a:noFill/>
        </p:spPr>
      </p:pic>
      <p:pic>
        <p:nvPicPr>
          <p:cNvPr id="4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305050"/>
            <a:ext cx="792163" cy="949325"/>
          </a:xfrm>
          <a:prstGeom prst="rect">
            <a:avLst/>
          </a:prstGeom>
          <a:noFill/>
        </p:spPr>
      </p:pic>
      <p:pic>
        <p:nvPicPr>
          <p:cNvPr id="4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447800"/>
            <a:ext cx="792162" cy="949325"/>
          </a:xfrm>
          <a:prstGeom prst="rect">
            <a:avLst/>
          </a:prstGeom>
          <a:noFill/>
        </p:spPr>
      </p:pic>
      <p:sp>
        <p:nvSpPr>
          <p:cNvPr id="48" name="Text Box 32"/>
          <p:cNvSpPr txBox="1">
            <a:spLocks noChangeArrowheads="1"/>
          </p:cNvSpPr>
          <p:nvPr/>
        </p:nvSpPr>
        <p:spPr bwMode="gray">
          <a:xfrm>
            <a:off x="2001838" y="15446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2014538" y="2403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gray">
          <a:xfrm>
            <a:off x="2014538" y="32908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876425" y="4038600"/>
            <a:ext cx="5311775" cy="688975"/>
            <a:chOff x="720" y="1392"/>
            <a:chExt cx="4058" cy="480"/>
          </a:xfrm>
        </p:grpSpPr>
        <p:sp>
          <p:nvSpPr>
            <p:cNvPr id="52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5"/>
          <p:cNvSpPr txBox="1">
            <a:spLocks noChangeArrowheads="1"/>
          </p:cNvSpPr>
          <p:nvPr/>
        </p:nvSpPr>
        <p:spPr bwMode="black">
          <a:xfrm>
            <a:off x="2354262" y="4130675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Các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thao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tác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trên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kiểu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cấu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002087"/>
            <a:ext cx="792163" cy="949325"/>
          </a:xfrm>
          <a:prstGeom prst="rect">
            <a:avLst/>
          </a:prstGeom>
          <a:noFill/>
        </p:spPr>
      </p:pic>
      <p:sp>
        <p:nvSpPr>
          <p:cNvPr id="58" name="Text Box 31"/>
          <p:cNvSpPr txBox="1">
            <a:spLocks noChangeArrowheads="1"/>
          </p:cNvSpPr>
          <p:nvPr/>
        </p:nvSpPr>
        <p:spPr bwMode="gray">
          <a:xfrm>
            <a:off x="2022475" y="41386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59" name="Group 17"/>
          <p:cNvGrpSpPr>
            <a:grpSpLocks/>
          </p:cNvGrpSpPr>
          <p:nvPr/>
        </p:nvGrpSpPr>
        <p:grpSpPr bwMode="auto">
          <a:xfrm>
            <a:off x="1871662" y="4922837"/>
            <a:ext cx="5311775" cy="688975"/>
            <a:chOff x="720" y="1392"/>
            <a:chExt cx="4058" cy="480"/>
          </a:xfrm>
        </p:grpSpPr>
        <p:sp>
          <p:nvSpPr>
            <p:cNvPr id="6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4" name="Text Box 22"/>
          <p:cNvSpPr txBox="1">
            <a:spLocks noChangeArrowheads="1"/>
          </p:cNvSpPr>
          <p:nvPr/>
        </p:nvSpPr>
        <p:spPr bwMode="black">
          <a:xfrm>
            <a:off x="2338387" y="503713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Ví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dụ</a:t>
            </a:r>
            <a:r>
              <a:rPr lang="en-US" sz="2400" b="1" dirty="0" smtClean="0">
                <a:solidFill>
                  <a:srgbClr val="FFFFFF"/>
                </a:solidFill>
              </a:rPr>
              <a:t> minh </a:t>
            </a:r>
            <a:r>
              <a:rPr lang="en-US" sz="2400" b="1" dirty="0" err="1" smtClean="0">
                <a:solidFill>
                  <a:srgbClr val="FFFFFF"/>
                </a:solidFill>
              </a:rPr>
              <a:t>họa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5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918075"/>
            <a:ext cx="792162" cy="949325"/>
          </a:xfrm>
          <a:prstGeom prst="rect">
            <a:avLst/>
          </a:prstGeom>
          <a:noFill/>
        </p:spPr>
      </p:pic>
      <p:sp>
        <p:nvSpPr>
          <p:cNvPr id="66" name="Text Box 32"/>
          <p:cNvSpPr txBox="1">
            <a:spLocks noChangeArrowheads="1"/>
          </p:cNvSpPr>
          <p:nvPr/>
        </p:nvSpPr>
        <p:spPr bwMode="gray">
          <a:xfrm>
            <a:off x="1997075" y="50149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b="1" dirty="0" err="1" smtClean="0">
                <a:solidFill>
                  <a:srgbClr val="0070C0"/>
                </a:solidFill>
              </a:rPr>
              <a:t>Tình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huống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ABC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nhan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,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 algn="just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?</a:t>
            </a:r>
          </a:p>
          <a:p>
            <a:pPr lvl="1" algn="just"/>
            <a:r>
              <a:rPr lang="vi-VN" dirty="0"/>
              <a:t> </a:t>
            </a:r>
            <a:r>
              <a:rPr lang="en-US" dirty="0" err="1" smtClean="0"/>
              <a:t>Kiểu</a:t>
            </a:r>
            <a:r>
              <a:rPr lang="vi-VN" dirty="0" smtClean="0"/>
              <a:t> </a:t>
            </a:r>
            <a:r>
              <a:rPr lang="vi-VN" dirty="0"/>
              <a:t>mảng trong C/C++ cho phép bạn định nghĩa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vi-VN" dirty="0" smtClean="0"/>
              <a:t>cùng </a:t>
            </a:r>
            <a:r>
              <a:rPr lang="vi-VN" dirty="0"/>
              <a:t>kiểu dữ </a:t>
            </a:r>
            <a:r>
              <a:rPr lang="vi-VN" dirty="0" smtClean="0"/>
              <a:t>liêu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Đ</a:t>
            </a:r>
            <a:r>
              <a:rPr lang="vi-VN" dirty="0" smtClean="0"/>
              <a:t>ể </a:t>
            </a:r>
            <a:r>
              <a:rPr lang="vi-VN" dirty="0"/>
              <a:t>giải quyết vấn đề này ta dùng kiểu dữ liệu có </a:t>
            </a:r>
            <a:r>
              <a:rPr lang="vi-VN" dirty="0">
                <a:solidFill>
                  <a:srgbClr val="FF0000"/>
                </a:solidFill>
              </a:rPr>
              <a:t>Cấu </a:t>
            </a:r>
            <a:r>
              <a:rPr lang="vi-VN" dirty="0" smtClean="0">
                <a:solidFill>
                  <a:srgbClr val="FF0000"/>
                </a:solidFill>
              </a:rPr>
              <a:t>Trúc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endParaRPr lang="vi-VN" dirty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000000"/>
                </a:solidFill>
              </a:rPr>
              <a:t>Một cấu trúc là một tập các biến được tham chiếu thông qua một tên chung. Những biến tạo nên cấu trúc được gọi là các thành viên </a:t>
            </a:r>
            <a:r>
              <a:rPr lang="vi-VN" dirty="0">
                <a:solidFill>
                  <a:srgbClr val="FF0000"/>
                </a:solidFill>
              </a:rPr>
              <a:t>(</a:t>
            </a:r>
            <a:r>
              <a:rPr lang="vi-VN" b="1" dirty="0">
                <a:solidFill>
                  <a:srgbClr val="FF0000"/>
                </a:solidFill>
              </a:rPr>
              <a:t>members</a:t>
            </a:r>
            <a:r>
              <a:rPr lang="vi-VN" dirty="0">
                <a:solidFill>
                  <a:srgbClr val="FF0000"/>
                </a:solidFill>
              </a:rPr>
              <a:t>).</a:t>
            </a:r>
          </a:p>
          <a:p>
            <a:pPr algn="just"/>
            <a:r>
              <a:rPr lang="vi-VN" dirty="0">
                <a:solidFill>
                  <a:srgbClr val="000000"/>
                </a:solidFill>
              </a:rPr>
              <a:t>Sự khác biệt giữa kiểu cấu trúc và kiểu mảng là: các phần tử của mảng là </a:t>
            </a:r>
            <a:r>
              <a:rPr lang="vi-VN" b="1" dirty="0">
                <a:solidFill>
                  <a:srgbClr val="FF0000"/>
                </a:solidFill>
              </a:rPr>
              <a:t>cùng kiểu </a:t>
            </a:r>
            <a:r>
              <a:rPr lang="vi-VN" dirty="0">
                <a:solidFill>
                  <a:srgbClr val="000000"/>
                </a:solidFill>
              </a:rPr>
              <a:t>còn các phần tử của kiểu cấu trúc có thể </a:t>
            </a:r>
            <a:r>
              <a:rPr lang="vi-VN" b="1" dirty="0">
                <a:solidFill>
                  <a:srgbClr val="FF0000"/>
                </a:solidFill>
              </a:rPr>
              <a:t>có kiểu khác nhau</a:t>
            </a:r>
            <a:r>
              <a:rPr lang="vi-VN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248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>
                <a:solidFill>
                  <a:srgbClr val="000000"/>
                </a:solidFill>
              </a:rPr>
              <a:t>Cấu trúc thực chất là một kiểu dữ liệu do người dùng định nghĩa bằng cách gom nhóm các kiểu dữ liệu cơ bản có sẵn </a:t>
            </a:r>
            <a:r>
              <a:rPr lang="vi-VN">
                <a:solidFill>
                  <a:srgbClr val="000000"/>
                </a:solidFill>
              </a:rPr>
              <a:t>trong </a:t>
            </a:r>
            <a:r>
              <a:rPr lang="vi-VN" smtClean="0">
                <a:solidFill>
                  <a:srgbClr val="000000"/>
                </a:solidFill>
              </a:rPr>
              <a:t>C</a:t>
            </a:r>
            <a:r>
              <a:rPr lang="en-US" smtClean="0">
                <a:solidFill>
                  <a:srgbClr val="000000"/>
                </a:solidFill>
              </a:rPr>
              <a:t>/C++</a:t>
            </a:r>
            <a:r>
              <a:rPr lang="vi-VN" smtClean="0">
                <a:solidFill>
                  <a:srgbClr val="000000"/>
                </a:solidFill>
              </a:rPr>
              <a:t> </a:t>
            </a:r>
            <a:r>
              <a:rPr lang="vi-VN" dirty="0">
                <a:solidFill>
                  <a:srgbClr val="000000"/>
                </a:solidFill>
              </a:rPr>
              <a:t>thành một kiểu dữ liệu phức hợp nhiều thành phần.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766916" y="2438400"/>
            <a:ext cx="3962400" cy="4114800"/>
          </a:xfrm>
          <a:prstGeom prst="rect">
            <a:avLst/>
          </a:prstGeom>
          <a:ln cmpd="dbl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8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ructureName 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type member1;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type member2;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...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type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memberN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.. 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varNames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];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729316" y="2438400"/>
            <a:ext cx="3904488" cy="4114800"/>
          </a:xfrm>
          <a:prstGeom prst="rect">
            <a:avLst/>
          </a:prstGeom>
          <a:ln cmpd="thickThin"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smtClean="0">
                <a:latin typeface="Times New Roman" pitchFamily="18" charset="0"/>
                <a:cs typeface="Times New Roman" pitchFamily="18" charset="0"/>
              </a:rPr>
              <a:t>structureName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 Tên của cấu trúc</a:t>
            </a:r>
          </a:p>
          <a:p>
            <a:r>
              <a:rPr lang="en-US" sz="2400" b="1" i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 Kiểu dữ liệu của thành viên tương ứng</a:t>
            </a:r>
          </a:p>
          <a:p>
            <a:r>
              <a:rPr lang="en-US" sz="2400" b="1" i="1" smtClean="0">
                <a:latin typeface="Times New Roman" pitchFamily="18" charset="0"/>
                <a:cs typeface="Times New Roman" pitchFamily="18" charset="0"/>
              </a:rPr>
              <a:t>Member1,..., memberN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 Tên các biến thành viên của cấu trúc</a:t>
            </a:r>
          </a:p>
          <a:p>
            <a:r>
              <a:rPr lang="en-US" sz="2400" b="1" i="1" smtClean="0">
                <a:latin typeface="Times New Roman" pitchFamily="18" charset="0"/>
                <a:cs typeface="Times New Roman" pitchFamily="18" charset="0"/>
              </a:rPr>
              <a:t>varNames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: Tên các biến cấu trúc phân cách nhau bằng dấu phẩy.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51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44196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Ví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457200" lvl="1" indent="0" algn="just"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struct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Sach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MaSach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char </a:t>
            </a:r>
            <a:r>
              <a:rPr lang="en-US" dirty="0" err="1" smtClean="0">
                <a:solidFill>
                  <a:srgbClr val="000000"/>
                </a:solidFill>
              </a:rPr>
              <a:t>NhanDe</a:t>
            </a:r>
            <a:r>
              <a:rPr lang="en-US" dirty="0" smtClean="0">
                <a:solidFill>
                  <a:srgbClr val="000000"/>
                </a:solidFill>
              </a:rPr>
              <a:t>[100];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char </a:t>
            </a:r>
            <a:r>
              <a:rPr lang="en-US" dirty="0" err="1" smtClean="0">
                <a:solidFill>
                  <a:srgbClr val="000000"/>
                </a:solidFill>
              </a:rPr>
              <a:t>TacGia</a:t>
            </a:r>
            <a:r>
              <a:rPr lang="en-US" dirty="0" smtClean="0">
                <a:solidFill>
                  <a:srgbClr val="000000"/>
                </a:solidFill>
              </a:rPr>
              <a:t>[100</a:t>
            </a:r>
            <a:r>
              <a:rPr lang="en-US" dirty="0">
                <a:solidFill>
                  <a:srgbClr val="000000"/>
                </a:solidFill>
              </a:rPr>
              <a:t>];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0000"/>
                </a:solidFill>
              </a:rPr>
              <a:t>	char </a:t>
            </a:r>
            <a:r>
              <a:rPr lang="en-US" dirty="0" err="1" smtClean="0">
                <a:solidFill>
                  <a:srgbClr val="000000"/>
                </a:solidFill>
              </a:rPr>
              <a:t>NhaXuatBan</a:t>
            </a:r>
            <a:r>
              <a:rPr lang="en-US" dirty="0" smtClean="0">
                <a:solidFill>
                  <a:srgbClr val="000000"/>
                </a:solidFill>
              </a:rPr>
              <a:t>[100</a:t>
            </a:r>
            <a:r>
              <a:rPr lang="en-US" dirty="0">
                <a:solidFill>
                  <a:srgbClr val="000000"/>
                </a:solidFill>
              </a:rPr>
              <a:t>];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NamXuatBan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0000"/>
                </a:solidFill>
              </a:rPr>
              <a:t>};</a:t>
            </a:r>
          </a:p>
          <a:p>
            <a:pPr marL="457200" lvl="1" indent="0" algn="just"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Khai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báo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kiểu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Sách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457200" lvl="1" indent="0" algn="just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s1,s2;</a:t>
            </a:r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267200" y="990600"/>
            <a:ext cx="472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Ví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457200" lvl="1" indent="0" algn="just">
              <a:buFont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struct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SinhVien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 algn="just"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457200" lvl="1" indent="0" algn="just"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	char </a:t>
            </a:r>
            <a:r>
              <a:rPr lang="en-US" dirty="0" err="1" smtClean="0">
                <a:solidFill>
                  <a:srgbClr val="000000"/>
                </a:solidFill>
              </a:rPr>
              <a:t>MaSV</a:t>
            </a:r>
            <a:r>
              <a:rPr lang="en-US" dirty="0" smtClean="0">
                <a:solidFill>
                  <a:srgbClr val="000000"/>
                </a:solidFill>
              </a:rPr>
              <a:t>[10];</a:t>
            </a:r>
          </a:p>
          <a:p>
            <a:pPr marL="457200" lvl="1" indent="0" algn="just"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	char </a:t>
            </a:r>
            <a:r>
              <a:rPr lang="en-US" dirty="0" err="1" smtClean="0">
                <a:solidFill>
                  <a:srgbClr val="000000"/>
                </a:solidFill>
              </a:rPr>
              <a:t>HoTen</a:t>
            </a:r>
            <a:r>
              <a:rPr lang="en-US" dirty="0" smtClean="0">
                <a:solidFill>
                  <a:srgbClr val="000000"/>
                </a:solidFill>
              </a:rPr>
              <a:t>[30];</a:t>
            </a:r>
          </a:p>
          <a:p>
            <a:pPr marL="457200" lvl="1" indent="0" algn="just"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	char </a:t>
            </a:r>
            <a:r>
              <a:rPr lang="en-US" dirty="0" err="1" smtClean="0">
                <a:solidFill>
                  <a:srgbClr val="000000"/>
                </a:solidFill>
              </a:rPr>
              <a:t>DiaChi</a:t>
            </a:r>
            <a:r>
              <a:rPr lang="en-US" dirty="0" smtClean="0">
                <a:solidFill>
                  <a:srgbClr val="000000"/>
                </a:solidFill>
              </a:rPr>
              <a:t>[100];</a:t>
            </a:r>
          </a:p>
          <a:p>
            <a:pPr marL="457200" lvl="1" indent="0" algn="just"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NamSinh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457200" lvl="1" indent="0" algn="just"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};</a:t>
            </a:r>
          </a:p>
          <a:p>
            <a:pPr marL="457200" lvl="1" indent="0" algn="just">
              <a:buFontTx/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Khai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báo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biến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kiểu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viên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457200" lvl="1" indent="0" algn="just">
              <a:buFontTx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SinhVien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sv1,sv2;</a:t>
            </a:r>
            <a:endParaRPr lang="vi-V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42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Từ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khóa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dùng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để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định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nghĩa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tên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mới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cho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kiểu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đã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Dạng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tổng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quát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dùng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là</a:t>
            </a:r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r>
              <a:rPr lang="en-US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typedef</a:t>
            </a:r>
            <a:r>
              <a:rPr lang="en-US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existingType</a:t>
            </a:r>
            <a:r>
              <a:rPr lang="en-US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newType</a:t>
            </a:r>
            <a:r>
              <a:rPr lang="en-US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;</a:t>
            </a:r>
            <a:endParaRPr lang="en-US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/>
            <a:r>
              <a:rPr lang="en-US" b="1" i="1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existingType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kiểu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nào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đã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tồn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tại</a:t>
            </a:r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1"/>
            <a:r>
              <a:rPr lang="en-US" b="1" i="1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newType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tên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mới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kiểu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  <a:cs typeface="Times New Roman" pitchFamily="18" charset="0"/>
              </a:rPr>
              <a:t>liệu</a:t>
            </a:r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1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en-US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/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sinh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SinhVien</a:t>
            </a:r>
            <a:r>
              <a:rPr lang="en-US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sv1;</a:t>
            </a:r>
          </a:p>
          <a:p>
            <a:pPr algn="just"/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cần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dùng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thêm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từ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khóa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struct</a:t>
            </a:r>
            <a:endParaRPr lang="en-US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614"/>
          <a:stretch/>
        </p:blipFill>
        <p:spPr bwMode="auto">
          <a:xfrm>
            <a:off x="609600" y="1066800"/>
            <a:ext cx="6128770" cy="276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21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lvl="1" algn="just"/>
            <a:r>
              <a:rPr lang="vi-VN" dirty="0" smtClean="0"/>
              <a:t>Dùng </a:t>
            </a:r>
            <a:r>
              <a:rPr lang="vi-VN" dirty="0"/>
              <a:t>toán tử </a:t>
            </a:r>
            <a:r>
              <a:rPr lang="vi-VN" dirty="0">
                <a:solidFill>
                  <a:srgbClr val="0070C0"/>
                </a:solidFill>
              </a:rPr>
              <a:t>dấu chấm </a:t>
            </a:r>
            <a:r>
              <a:rPr lang="vi-VN" dirty="0"/>
              <a:t>(dot operator) để truy cập các thành viên của một biến cấu trúc. </a:t>
            </a:r>
          </a:p>
          <a:p>
            <a:pPr lvl="1" algn="just"/>
            <a:r>
              <a:rPr lang="vi-VN" b="1" dirty="0"/>
              <a:t>Cú pháp: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vi-VN" b="1" dirty="0" smtClean="0">
                <a:solidFill>
                  <a:srgbClr val="FF0000"/>
                </a:solidFill>
              </a:rPr>
              <a:t>varNames</a:t>
            </a:r>
            <a:r>
              <a:rPr lang="vi-VN" sz="3200" b="1" dirty="0" smtClean="0">
                <a:solidFill>
                  <a:srgbClr val="0070C0"/>
                </a:solidFill>
              </a:rPr>
              <a:t>.</a:t>
            </a:r>
            <a:r>
              <a:rPr lang="vi-VN" b="1" dirty="0" smtClean="0">
                <a:solidFill>
                  <a:srgbClr val="FF0000"/>
                </a:solidFill>
              </a:rPr>
              <a:t>memberName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742950" lvl="2" indent="-342900" algn="just"/>
            <a:r>
              <a:rPr lang="en-US" b="1" dirty="0" err="1">
                <a:ea typeface="+mn-ea"/>
                <a:cs typeface="+mn-cs"/>
              </a:rPr>
              <a:t>Ví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 err="1">
                <a:ea typeface="+mn-ea"/>
                <a:cs typeface="+mn-cs"/>
              </a:rPr>
              <a:t>dụ</a:t>
            </a:r>
            <a:r>
              <a:rPr lang="en-US" b="1" dirty="0">
                <a:ea typeface="+mn-ea"/>
                <a:cs typeface="+mn-cs"/>
              </a:rPr>
              <a:t>:</a:t>
            </a:r>
          </a:p>
          <a:p>
            <a:pPr marL="457200" lvl="1" indent="0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strcpy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(sv1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MaSV, “SV01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”);</a:t>
            </a:r>
          </a:p>
          <a:p>
            <a:pPr marL="457200" lvl="1" indent="0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strcpy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(sv1</a:t>
            </a:r>
            <a:r>
              <a:rPr lang="en-US" sz="4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HoTen,“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Nguyen </a:t>
            </a:r>
            <a:r>
              <a:rPr lang="en-US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Van </a:t>
            </a: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A”);</a:t>
            </a:r>
          </a:p>
          <a:p>
            <a:pPr marL="457200" lvl="1" indent="0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	</a:t>
            </a:r>
            <a:endParaRPr lang="vi-VN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776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1725</TotalTime>
  <Words>814</Words>
  <Application>Microsoft Office PowerPoint</Application>
  <PresentationFormat>On-screen Show (4:3)</PresentationFormat>
  <Paragraphs>156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OK1</vt:lpstr>
      <vt:lpstr>THAO TÁC TRÊN KIỂU DỮ LIỆU CẤU TRÚC</vt:lpstr>
      <vt:lpstr>Nội dung</vt:lpstr>
      <vt:lpstr>Khái niệm kiểu cấu trúc</vt:lpstr>
      <vt:lpstr>Khái niệm kiểu cấu trúc</vt:lpstr>
      <vt:lpstr>Khai báo kiểu cấu trúc</vt:lpstr>
      <vt:lpstr>Khai báo kiểu cấu trúc</vt:lpstr>
      <vt:lpstr>Sử dụng typedef</vt:lpstr>
      <vt:lpstr>Sử dụng typedef</vt:lpstr>
      <vt:lpstr>Các thao tác trên kiểu cấu trúc</vt:lpstr>
      <vt:lpstr>Các thao tác trên kiểu cấu trúc</vt:lpstr>
      <vt:lpstr>Ví dụ</vt:lpstr>
      <vt:lpstr>Ví dụ</vt:lpstr>
      <vt:lpstr>Ví dụ</vt:lpstr>
      <vt:lpstr>Ví dụ</vt:lpstr>
      <vt:lpstr>Ví dụ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136</cp:revision>
  <dcterms:created xsi:type="dcterms:W3CDTF">2016-11-10T08:19:54Z</dcterms:created>
  <dcterms:modified xsi:type="dcterms:W3CDTF">2016-12-05T15:56:37Z</dcterms:modified>
</cp:coreProperties>
</file>