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6" r:id="rId4"/>
    <p:sldId id="331" r:id="rId5"/>
    <p:sldId id="321" r:id="rId6"/>
    <p:sldId id="332" r:id="rId7"/>
    <p:sldId id="333" r:id="rId8"/>
    <p:sldId id="334" r:id="rId9"/>
    <p:sldId id="335" r:id="rId10"/>
    <p:sldId id="336" r:id="rId11"/>
    <p:sldId id="337" r:id="rId12"/>
    <p:sldId id="30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91" d="100"/>
          <a:sy n="91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3276600"/>
            <a:ext cx="50292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MẢNG CẤU TRÚC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000000"/>
                </a:solidFill>
              </a:rPr>
              <a:t>Để tham chiếu đến thành viên của một cấu trúc được trỏ đến bởi một con trỏ, ta dùng toán tử </a:t>
            </a:r>
            <a:r>
              <a:rPr lang="vi-VN" dirty="0">
                <a:solidFill>
                  <a:srgbClr val="FF0000"/>
                </a:solidFill>
              </a:rPr>
              <a:t>-&gt;</a:t>
            </a:r>
            <a:r>
              <a:rPr lang="vi-VN" dirty="0">
                <a:solidFill>
                  <a:srgbClr val="000000"/>
                </a:solidFill>
              </a:rPr>
              <a:t> (toán tử tham chiếu gồm một dấu trừ và một dấu lớn hơn).</a:t>
            </a:r>
          </a:p>
          <a:p>
            <a:pPr algn="just"/>
            <a:r>
              <a:rPr lang="vi-VN" dirty="0">
                <a:solidFill>
                  <a:srgbClr val="000000"/>
                </a:solidFill>
              </a:rPr>
              <a:t>Ví dụ</a:t>
            </a:r>
            <a:r>
              <a:rPr lang="vi-VN" dirty="0" smtClean="0">
                <a:solidFill>
                  <a:srgbClr val="000000"/>
                </a:solidFill>
              </a:rPr>
              <a:t>:</a:t>
            </a:r>
          </a:p>
          <a:p>
            <a:pPr marL="457200" lvl="1"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p</a:t>
            </a:r>
            <a:r>
              <a:rPr lang="vi-VN" smtClean="0">
                <a:solidFill>
                  <a:srgbClr val="0070C0"/>
                </a:solidFill>
              </a:rPr>
              <a:t>-</a:t>
            </a:r>
            <a:r>
              <a:rPr lang="vi-VN" dirty="0" smtClean="0">
                <a:solidFill>
                  <a:srgbClr val="0070C0"/>
                </a:solidFill>
              </a:rPr>
              <a:t>&gt;x=100;</a:t>
            </a:r>
          </a:p>
          <a:p>
            <a:pPr marL="457200" lvl="1"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p</a:t>
            </a:r>
            <a:r>
              <a:rPr lang="vi-VN" smtClean="0">
                <a:solidFill>
                  <a:srgbClr val="0070C0"/>
                </a:solidFill>
              </a:rPr>
              <a:t>-</a:t>
            </a:r>
            <a:r>
              <a:rPr lang="vi-VN" dirty="0" smtClean="0">
                <a:solidFill>
                  <a:srgbClr val="0070C0"/>
                </a:solidFill>
              </a:rPr>
              <a:t>&gt;y=150;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2286000"/>
            <a:ext cx="502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solidFill>
                  <a:srgbClr val="FF000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struct </a:t>
            </a:r>
            <a:r>
              <a:rPr lang="en-US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Diem</a:t>
            </a:r>
            <a:endParaRPr lang="en-US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{</a:t>
            </a:r>
          </a:p>
          <a:p>
            <a:pPr lvl="3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x;</a:t>
            </a:r>
          </a:p>
          <a:p>
            <a:pPr lvl="3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y;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};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Diem 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*p, a;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p=&amp;a;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p-&gt;x=100;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p-&gt;y=120;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a.y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5650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>
                <a:solidFill>
                  <a:srgbClr val="000000"/>
                </a:solidFill>
              </a:rPr>
              <a:t>Để </a:t>
            </a:r>
            <a:r>
              <a:rPr lang="vi-VN" dirty="0">
                <a:solidFill>
                  <a:srgbClr val="000000"/>
                </a:solidFill>
              </a:rPr>
              <a:t>truy cập đến thành viên của một cấu </a:t>
            </a:r>
            <a:r>
              <a:rPr lang="vi-VN" dirty="0" smtClean="0">
                <a:solidFill>
                  <a:srgbClr val="000000"/>
                </a:solidFill>
              </a:rPr>
              <a:t>trúc:</a:t>
            </a:r>
            <a:endParaRPr 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vi-VN" dirty="0" smtClean="0">
                <a:solidFill>
                  <a:srgbClr val="000000"/>
                </a:solidFill>
              </a:rPr>
              <a:t>Nếu </a:t>
            </a:r>
            <a:r>
              <a:rPr lang="vi-VN" dirty="0">
                <a:solidFill>
                  <a:srgbClr val="000000"/>
                </a:solidFill>
              </a:rPr>
              <a:t>dùng </a:t>
            </a:r>
            <a:r>
              <a:rPr lang="vi-VN" i="1" dirty="0">
                <a:solidFill>
                  <a:srgbClr val="000000"/>
                </a:solidFill>
              </a:rPr>
              <a:t>biến cấu trúc </a:t>
            </a:r>
            <a:r>
              <a:rPr lang="vi-VN" dirty="0">
                <a:solidFill>
                  <a:srgbClr val="000000"/>
                </a:solidFill>
              </a:rPr>
              <a:t>thì dùng toán tử chấm (dot operator</a:t>
            </a:r>
            <a:r>
              <a:rPr lang="vi-VN" dirty="0" smtClean="0">
                <a:solidFill>
                  <a:srgbClr val="000000"/>
                </a:solidFill>
              </a:rPr>
              <a:t>).</a:t>
            </a:r>
            <a:endParaRPr 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vi-VN" dirty="0" smtClean="0">
                <a:solidFill>
                  <a:srgbClr val="000000"/>
                </a:solidFill>
              </a:rPr>
              <a:t>Nếu </a:t>
            </a:r>
            <a:r>
              <a:rPr lang="vi-VN" dirty="0">
                <a:solidFill>
                  <a:srgbClr val="000000"/>
                </a:solidFill>
              </a:rPr>
              <a:t>dùng </a:t>
            </a:r>
            <a:r>
              <a:rPr lang="vi-VN" i="1" dirty="0">
                <a:solidFill>
                  <a:srgbClr val="000000"/>
                </a:solidFill>
              </a:rPr>
              <a:t>biến con trỏ </a:t>
            </a:r>
            <a:r>
              <a:rPr lang="vi-VN" dirty="0">
                <a:solidFill>
                  <a:srgbClr val="000000"/>
                </a:solidFill>
              </a:rPr>
              <a:t>thì dùng toán tử -&gt; (arrow operator</a:t>
            </a:r>
            <a:r>
              <a:rPr lang="vi-VN" dirty="0" smtClean="0">
                <a:solidFill>
                  <a:srgbClr val="000000"/>
                </a:solidFill>
              </a:rPr>
              <a:t>).</a:t>
            </a:r>
            <a:endParaRPr lang="vi-V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9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706687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3571875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843087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9573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mảng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8146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Tham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673475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Con </a:t>
            </a:r>
            <a:r>
              <a:rPr lang="en-US" sz="2400" b="1" dirty="0" err="1" smtClean="0">
                <a:solidFill>
                  <a:srgbClr val="FFFFFF"/>
                </a:solidFill>
              </a:rPr>
              <a:t>trỏ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đến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546475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95575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838325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9351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79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6814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Mảng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mỗi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kiểu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trước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sau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đó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 lvl="1" algn="just">
              <a:buFont typeface="Arial" pitchFamily="34" charset="0"/>
              <a:buNone/>
            </a:pP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Ví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dụ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 </a:t>
            </a:r>
            <a:endParaRPr lang="en-US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Arial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struct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cs typeface="Times New Roman" pitchFamily="18" charset="0"/>
              </a:rPr>
              <a:t>DANHSACH</a:t>
            </a:r>
            <a:endParaRPr lang="en-US" b="1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{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</a:p>
          <a:p>
            <a:pPr marL="914400" lvl="2" indent="-236538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hoten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[25];</a:t>
            </a:r>
          </a:p>
          <a:p>
            <a:pPr marL="914400" lvl="2" indent="-236538" algn="just">
              <a:buFont typeface="Arial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toan,ly,hoa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1" algn="just"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Arial" pitchFamily="34" charset="0"/>
              <a:buNone/>
            </a:pP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DANHSACH </a:t>
            </a:r>
            <a:r>
              <a:rPr lang="en-US" sz="20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bangdiem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[50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];//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mảng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50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tử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kiểu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DANHSACH</a:t>
            </a:r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mảng</a:t>
            </a:r>
            <a:r>
              <a:rPr lang="en-US" dirty="0">
                <a:solidFill>
                  <a:srgbClr val="000000"/>
                </a:solidFill>
              </a:rPr>
              <a:t>, ta </a:t>
            </a:r>
            <a:r>
              <a:rPr lang="en-US" dirty="0" err="1">
                <a:solidFill>
                  <a:srgbClr val="000000"/>
                </a:solidFill>
              </a:rPr>
              <a:t>dùng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chỉ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mục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algn="just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i=0; i&lt;n; i++)</a:t>
            </a:r>
          </a:p>
          <a:p>
            <a:pPr lvl="1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&lt;&lt;"Ho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va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ten: "; 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gets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bangdiem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[i].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hoten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&lt;&lt;"Diem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toan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 ";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bangdiem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[i].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toan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&lt;&lt;"Diem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ly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     ";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bangdiem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[i].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ly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&lt;&lt;"Diem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hoa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    ";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&gt;&gt;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bangdiem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[i].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hoa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1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7904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Truyền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thành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trúc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hàm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Truyền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hàm</a:t>
            </a:r>
            <a:endParaRPr lang="vi-VN" dirty="0">
              <a:solidFill>
                <a:srgbClr val="000000"/>
              </a:solidFill>
            </a:endParaRPr>
          </a:p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Có</a:t>
            </a:r>
            <a:r>
              <a:rPr lang="en-US" dirty="0" smtClean="0">
                <a:solidFill>
                  <a:srgbClr val="000000"/>
                </a:solidFill>
              </a:rPr>
              <a:t> 2 </a:t>
            </a:r>
            <a:r>
              <a:rPr lang="en-US" dirty="0" err="1" smtClean="0">
                <a:solidFill>
                  <a:srgbClr val="000000"/>
                </a:solidFill>
              </a:rPr>
              <a:t>cách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truyền</a:t>
            </a:r>
            <a:endParaRPr 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0000"/>
                </a:solidFill>
              </a:rPr>
              <a:t>Truyền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tham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endParaRPr 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0000"/>
                </a:solidFill>
              </a:rPr>
              <a:t>Truyền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tham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endParaRPr lang="en-US" dirty="0" smtClean="0">
              <a:solidFill>
                <a:srgbClr val="000000"/>
              </a:solidFill>
            </a:endParaRPr>
          </a:p>
          <a:p>
            <a:pPr lvl="1" algn="just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struct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diem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x;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y;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};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double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khcach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x1,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y1,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x2,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y2)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double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kc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kc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sqrt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pow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((x2-x1),2) +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pow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((y2-y1),2));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kc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doitoado</a:t>
            </a:r>
            <a:r>
              <a:rPr lang="en-US" sz="2000" dirty="0">
                <a:latin typeface="+mj-lt"/>
                <a:cs typeface="Times New Roman" pitchFamily="18" charset="0"/>
              </a:rPr>
              <a:t>(</a:t>
            </a:r>
            <a:r>
              <a:rPr lang="en-US" sz="2000" dirty="0" err="1">
                <a:latin typeface="+mj-lt"/>
                <a:cs typeface="Times New Roman" pitchFamily="18" charset="0"/>
              </a:rPr>
              <a:t>int</a:t>
            </a:r>
            <a:r>
              <a:rPr lang="en-US" sz="2000" dirty="0">
                <a:latin typeface="+mj-lt"/>
                <a:cs typeface="Times New Roman" pitchFamily="18" charset="0"/>
              </a:rPr>
              <a:t> &amp;x,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&amp;y</a:t>
            </a:r>
            <a:r>
              <a:rPr lang="en-US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dirty="0" err="1">
                <a:latin typeface="+mj-lt"/>
                <a:cs typeface="Times New Roman" pitchFamily="18" charset="0"/>
              </a:rPr>
              <a:t>int</a:t>
            </a:r>
            <a:r>
              <a:rPr lang="en-US" sz="2000" dirty="0">
                <a:latin typeface="+mj-lt"/>
                <a:cs typeface="Times New Roman" pitchFamily="18" charset="0"/>
              </a:rPr>
              <a:t> a, </a:t>
            </a:r>
            <a:r>
              <a:rPr lang="en-US" sz="2000" dirty="0" err="1">
                <a:latin typeface="+mj-lt"/>
                <a:cs typeface="Times New Roman" pitchFamily="18" charset="0"/>
              </a:rPr>
              <a:t>int</a:t>
            </a:r>
            <a:r>
              <a:rPr lang="en-US" sz="2000" dirty="0">
                <a:latin typeface="+mj-lt"/>
                <a:cs typeface="Times New Roman" pitchFamily="18" charset="0"/>
              </a:rPr>
              <a:t> b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{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endParaRPr lang="en-US" sz="20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x=x-a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y=y-b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 </a:t>
            </a:r>
            <a:endParaRPr lang="en-US" sz="20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7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762000"/>
            <a:ext cx="6629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main()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{	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diem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a,b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double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kcach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ntoa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do diem a:";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&lt;&lt;"\nx1=";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&lt;&lt;"\ny1=";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a.y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ntoa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do diem b:";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&lt;&lt;"\nx2=";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b.x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&lt;&lt;"\ny2=";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b.y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nKhoang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cach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giua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a diem:";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//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truyền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	</a:t>
            </a:r>
            <a:endParaRPr lang="en-US" sz="20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kcach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khcach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a.y,b.x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b.y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kcach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//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truyền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biến</a:t>
            </a:r>
            <a:endParaRPr lang="en-US" sz="2000" b="1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doitoado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a.y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, 10, 10);</a:t>
            </a:r>
          </a:p>
          <a:p>
            <a:pPr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nx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="&lt;&lt;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&lt;&lt;"\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ny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="&lt;&lt;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a.y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2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double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khcach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(diem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a,diem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b)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return </a:t>
            </a:r>
            <a:r>
              <a:rPr lang="en-US" sz="2400" dirty="0" err="1">
                <a:solidFill>
                  <a:prstClr val="black"/>
                </a:solidFill>
                <a:cs typeface="Times New Roman" pitchFamily="18" charset="0"/>
              </a:rPr>
              <a:t>sqrt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cs typeface="Times New Roman" pitchFamily="18" charset="0"/>
              </a:rPr>
              <a:t>pow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((</a:t>
            </a:r>
            <a:r>
              <a:rPr lang="en-US" sz="2400" dirty="0" err="1">
                <a:solidFill>
                  <a:prstClr val="black"/>
                </a:solidFill>
                <a:cs typeface="Times New Roman" pitchFamily="18" charset="0"/>
              </a:rPr>
              <a:t>b.x-a.x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),2)+</a:t>
            </a:r>
            <a:r>
              <a:rPr lang="en-US" sz="2400" dirty="0" err="1">
                <a:solidFill>
                  <a:prstClr val="black"/>
                </a:solidFill>
                <a:cs typeface="Times New Roman" pitchFamily="18" charset="0"/>
              </a:rPr>
              <a:t>pow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((</a:t>
            </a:r>
            <a:r>
              <a:rPr lang="en-US" sz="2400" dirty="0" err="1">
                <a:solidFill>
                  <a:prstClr val="black"/>
                </a:solidFill>
                <a:cs typeface="Times New Roman" pitchFamily="18" charset="0"/>
              </a:rPr>
              <a:t>b.y-a.y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),2</a:t>
            </a:r>
            <a:r>
              <a:rPr lang="en-US" sz="2400" dirty="0" smtClean="0">
                <a:solidFill>
                  <a:prstClr val="black"/>
                </a:solidFill>
                <a:cs typeface="Times New Roman" pitchFamily="18" charset="0"/>
              </a:rPr>
              <a:t>));</a:t>
            </a:r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300038" lvl="1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doitoado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(diem &amp;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a,int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n,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m)</a:t>
            </a:r>
          </a:p>
          <a:p>
            <a:pPr marL="300038" lvl="1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638175" lvl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sz="24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a.x</a:t>
            </a: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-n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 	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a.y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a.y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-m;</a:t>
            </a:r>
          </a:p>
          <a:p>
            <a:pPr marL="300038"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300038"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main()</a:t>
            </a:r>
          </a:p>
          <a:p>
            <a:pPr marL="300038" lvl="1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  </a:t>
            </a:r>
          </a:p>
          <a:p>
            <a:pPr marL="573088" lvl="1" indent="-561975">
              <a:spcBef>
                <a:spcPts val="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diem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a,b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marL="573088" lvl="1" indent="-561975">
              <a:spcBef>
                <a:spcPts val="0"/>
              </a:spcBef>
              <a:buNone/>
            </a:pPr>
            <a:r>
              <a:rPr lang="fr-FR" sz="1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fr-FR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doitoado</a:t>
            </a:r>
            <a:r>
              <a:rPr lang="fr-FR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(a, 10, 10);</a:t>
            </a:r>
          </a:p>
          <a:p>
            <a:pPr marL="573088" lvl="1" indent="-561975">
              <a:spcBef>
                <a:spcPts val="0"/>
              </a:spcBef>
              <a:buNone/>
            </a:pPr>
            <a:r>
              <a:rPr lang="fr-FR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cout&lt;&lt; "x="&lt;&lt;</a:t>
            </a:r>
            <a:r>
              <a:rPr lang="fr-FR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a.x</a:t>
            </a:r>
            <a:r>
              <a:rPr lang="fr-FR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&lt;&lt;" y="&lt;&lt;</a:t>
            </a:r>
            <a:r>
              <a:rPr lang="fr-FR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a.y</a:t>
            </a:r>
            <a:r>
              <a:rPr lang="fr-FR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marL="573088" lvl="1" indent="-561975">
              <a:spcBef>
                <a:spcPts val="0"/>
              </a:spcBef>
              <a:buNone/>
            </a:pPr>
            <a:r>
              <a:rPr lang="fr-FR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1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000000"/>
                </a:solidFill>
              </a:rPr>
              <a:t>Một biến con trỏ có thể trỏ đến một biến kiểu cấu trúc.</a:t>
            </a:r>
          </a:p>
          <a:p>
            <a:pPr algn="just"/>
            <a:r>
              <a:rPr lang="vi-VN" dirty="0">
                <a:solidFill>
                  <a:srgbClr val="000000"/>
                </a:solidFill>
              </a:rPr>
              <a:t>Cú pháp khai báo một con trỏ cấu trúc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structureName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>
                <a:solidFill>
                  <a:srgbClr val="FF0000"/>
                </a:solidFill>
              </a:rPr>
              <a:t>structurePointers</a:t>
            </a:r>
            <a:r>
              <a:rPr lang="vi-VN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marL="176213" lvl="1" indent="0">
              <a:buNone/>
            </a:pPr>
            <a:r>
              <a:rPr lang="en-US" sz="3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Ví</a:t>
            </a:r>
            <a:r>
              <a:rPr lang="en-US" sz="3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dụ</a:t>
            </a:r>
            <a:r>
              <a:rPr lang="en-US" sz="3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 marL="2286000" lvl="5" indent="0" algn="just">
              <a:buFont typeface="Arial" pitchFamily="34" charset="0"/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diem</a:t>
            </a:r>
          </a:p>
          <a:p>
            <a:pPr marL="2286000" lvl="5" indent="0" algn="just"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{</a:t>
            </a:r>
          </a:p>
          <a:p>
            <a:pPr marL="2286000" lvl="5" indent="0" algn="just"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x;</a:t>
            </a:r>
          </a:p>
          <a:p>
            <a:pPr marL="2286000" lvl="5" indent="0" algn="just"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y;</a:t>
            </a:r>
          </a:p>
          <a:p>
            <a:pPr marL="2286000" lvl="5" indent="0" algn="just"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};</a:t>
            </a:r>
          </a:p>
          <a:p>
            <a:pPr marL="2286000" lvl="5" indent="0" algn="just">
              <a:buFont typeface="Arial" pitchFamily="34" charset="0"/>
              <a:buNone/>
            </a:pPr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diem *p;//p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con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trỏ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cấu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trúc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4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1871</TotalTime>
  <Words>313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OK1</vt:lpstr>
      <vt:lpstr>MẢNG CẤU TRÚC</vt:lpstr>
      <vt:lpstr>Nội dung</vt:lpstr>
      <vt:lpstr>Khái niệm mảng cấu trúc</vt:lpstr>
      <vt:lpstr>Khái niệm mảng cấu trúc</vt:lpstr>
      <vt:lpstr>Tham số kiểu cấu trúc</vt:lpstr>
      <vt:lpstr>Tham số kiểu cấu trúc</vt:lpstr>
      <vt:lpstr>Tham số kiểu cấu trúc</vt:lpstr>
      <vt:lpstr>Tham số kiểu cấu trúc</vt:lpstr>
      <vt:lpstr>Con trỏ đến cấu trúc</vt:lpstr>
      <vt:lpstr>Con trỏ đến cấu trúc</vt:lpstr>
      <vt:lpstr>Con trỏ đến cấu trúc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141</cp:revision>
  <dcterms:created xsi:type="dcterms:W3CDTF">2016-11-10T08:19:54Z</dcterms:created>
  <dcterms:modified xsi:type="dcterms:W3CDTF">2016-12-05T16:09:27Z</dcterms:modified>
</cp:coreProperties>
</file>