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318" r:id="rId3"/>
    <p:sldId id="305" r:id="rId4"/>
    <p:sldId id="319" r:id="rId5"/>
    <p:sldId id="307" r:id="rId6"/>
    <p:sldId id="320" r:id="rId7"/>
    <p:sldId id="311" r:id="rId8"/>
    <p:sldId id="314" r:id="rId9"/>
    <p:sldId id="321" r:id="rId10"/>
    <p:sldId id="322" r:id="rId11"/>
    <p:sldId id="304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C2C06"/>
    <a:srgbClr val="FFFFFF"/>
    <a:srgbClr val="6FB9D7"/>
    <a:srgbClr val="808080"/>
    <a:srgbClr val="969696"/>
    <a:srgbClr val="FF7F00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4" autoAdjust="0"/>
    <p:restoredTop sz="93198" autoAdjust="0"/>
  </p:normalViewPr>
  <p:slideViewPr>
    <p:cSldViewPr>
      <p:cViewPr varScale="1">
        <p:scale>
          <a:sx n="91" d="100"/>
          <a:sy n="91" d="100"/>
        </p:scale>
        <p:origin x="-91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0EF85-4A41-45D6-A549-9AEC42253074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F200B-8160-4A3D-ABF0-2A267F00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422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F2EDDF-53BD-43A0-BA3A-2C1DA5B1E4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20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Freeform 12"/>
          <p:cNvSpPr>
            <a:spLocks/>
          </p:cNvSpPr>
          <p:nvPr/>
        </p:nvSpPr>
        <p:spPr bwMode="gray">
          <a:xfrm>
            <a:off x="-9525" y="2997200"/>
            <a:ext cx="2205038" cy="2663825"/>
          </a:xfrm>
          <a:custGeom>
            <a:avLst/>
            <a:gdLst/>
            <a:ahLst/>
            <a:cxnLst>
              <a:cxn ang="0">
                <a:pos x="0" y="1678"/>
              </a:cxn>
              <a:cxn ang="0">
                <a:pos x="0" y="1134"/>
              </a:cxn>
              <a:cxn ang="0">
                <a:pos x="1406" y="0"/>
              </a:cxn>
              <a:cxn ang="0">
                <a:pos x="1406" y="91"/>
              </a:cxn>
              <a:cxn ang="0">
                <a:pos x="0" y="1678"/>
              </a:cxn>
            </a:cxnLst>
            <a:rect l="0" t="0" r="r" b="b"/>
            <a:pathLst>
              <a:path w="1406" h="1678">
                <a:moveTo>
                  <a:pt x="0" y="1678"/>
                </a:moveTo>
                <a:lnTo>
                  <a:pt x="0" y="1134"/>
                </a:lnTo>
                <a:lnTo>
                  <a:pt x="1406" y="0"/>
                </a:lnTo>
                <a:lnTo>
                  <a:pt x="1406" y="91"/>
                </a:lnTo>
                <a:lnTo>
                  <a:pt x="0" y="1678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4103" name="Picture 7" descr="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1447800" y="1782763"/>
            <a:ext cx="7359650" cy="1609725"/>
          </a:xfrm>
          <a:prstGeom prst="rect">
            <a:avLst/>
          </a:prstGeom>
          <a:noFill/>
        </p:spPr>
      </p:pic>
      <p:sp>
        <p:nvSpPr>
          <p:cNvPr id="4104" name="Freeform 8"/>
          <p:cNvSpPr>
            <a:spLocks/>
          </p:cNvSpPr>
          <p:nvPr/>
        </p:nvSpPr>
        <p:spPr bwMode="gray">
          <a:xfrm>
            <a:off x="568325" y="-9525"/>
            <a:ext cx="1784350" cy="6875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0" y="2"/>
              </a:cxn>
              <a:cxn ang="0">
                <a:pos x="1124" y="1373"/>
              </a:cxn>
              <a:cxn ang="0">
                <a:pos x="1124" y="2036"/>
              </a:cxn>
              <a:cxn ang="0">
                <a:pos x="889" y="4343"/>
              </a:cxn>
              <a:cxn ang="0">
                <a:pos x="526" y="4343"/>
              </a:cxn>
              <a:cxn ang="0">
                <a:pos x="1079" y="2031"/>
              </a:cxn>
              <a:cxn ang="0">
                <a:pos x="1079" y="1383"/>
              </a:cxn>
              <a:cxn ang="0">
                <a:pos x="0" y="0"/>
              </a:cxn>
            </a:cxnLst>
            <a:rect l="0" t="0" r="r" b="b"/>
            <a:pathLst>
              <a:path w="1124" h="4343">
                <a:moveTo>
                  <a:pt x="0" y="0"/>
                </a:moveTo>
                <a:lnTo>
                  <a:pt x="490" y="2"/>
                </a:lnTo>
                <a:lnTo>
                  <a:pt x="1124" y="1373"/>
                </a:lnTo>
                <a:lnTo>
                  <a:pt x="1124" y="2036"/>
                </a:lnTo>
                <a:lnTo>
                  <a:pt x="889" y="4343"/>
                </a:lnTo>
                <a:lnTo>
                  <a:pt x="526" y="4343"/>
                </a:lnTo>
                <a:lnTo>
                  <a:pt x="1079" y="2031"/>
                </a:lnTo>
                <a:lnTo>
                  <a:pt x="1079" y="1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5" name="Freeform 9"/>
          <p:cNvSpPr>
            <a:spLocks/>
          </p:cNvSpPr>
          <p:nvPr/>
        </p:nvSpPr>
        <p:spPr bwMode="gray">
          <a:xfrm>
            <a:off x="-12700" y="-9525"/>
            <a:ext cx="2392363" cy="6880225"/>
          </a:xfrm>
          <a:custGeom>
            <a:avLst/>
            <a:gdLst/>
            <a:ahLst/>
            <a:cxnLst>
              <a:cxn ang="0">
                <a:pos x="181" y="0"/>
              </a:cxn>
              <a:cxn ang="0">
                <a:pos x="1507" y="1379"/>
              </a:cxn>
              <a:cxn ang="0">
                <a:pos x="1507" y="2036"/>
              </a:cxn>
              <a:cxn ang="0">
                <a:pos x="727" y="4334"/>
              </a:cxn>
              <a:cxn ang="0">
                <a:pos x="2" y="4334"/>
              </a:cxn>
              <a:cxn ang="0">
                <a:pos x="2" y="4162"/>
              </a:cxn>
              <a:cxn ang="0">
                <a:pos x="1441" y="1936"/>
              </a:cxn>
              <a:cxn ang="0">
                <a:pos x="1441" y="1447"/>
              </a:cxn>
              <a:cxn ang="0">
                <a:pos x="8" y="434"/>
              </a:cxn>
              <a:cxn ang="0">
                <a:pos x="0" y="6"/>
              </a:cxn>
              <a:cxn ang="0">
                <a:pos x="181" y="0"/>
              </a:cxn>
            </a:cxnLst>
            <a:rect l="0" t="0" r="r" b="b"/>
            <a:pathLst>
              <a:path w="1507" h="4334">
                <a:moveTo>
                  <a:pt x="181" y="0"/>
                </a:moveTo>
                <a:lnTo>
                  <a:pt x="1507" y="1379"/>
                </a:lnTo>
                <a:lnTo>
                  <a:pt x="1507" y="2036"/>
                </a:lnTo>
                <a:lnTo>
                  <a:pt x="727" y="4334"/>
                </a:lnTo>
                <a:lnTo>
                  <a:pt x="2" y="4334"/>
                </a:lnTo>
                <a:lnTo>
                  <a:pt x="2" y="4162"/>
                </a:lnTo>
                <a:lnTo>
                  <a:pt x="1441" y="1936"/>
                </a:lnTo>
                <a:lnTo>
                  <a:pt x="1441" y="1447"/>
                </a:lnTo>
                <a:lnTo>
                  <a:pt x="8" y="434"/>
                </a:lnTo>
                <a:lnTo>
                  <a:pt x="0" y="6"/>
                </a:lnTo>
                <a:lnTo>
                  <a:pt x="181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6" name="Freeform 10"/>
          <p:cNvSpPr>
            <a:spLocks/>
          </p:cNvSpPr>
          <p:nvPr/>
        </p:nvSpPr>
        <p:spPr bwMode="gray">
          <a:xfrm>
            <a:off x="2557463" y="0"/>
            <a:ext cx="3022600" cy="6858000"/>
          </a:xfrm>
          <a:custGeom>
            <a:avLst/>
            <a:gdLst/>
            <a:ahLst/>
            <a:cxnLst>
              <a:cxn ang="0">
                <a:pos x="1904" y="0"/>
              </a:cxn>
              <a:cxn ang="0">
                <a:pos x="1178" y="0"/>
              </a:cxn>
              <a:cxn ang="0">
                <a:pos x="0" y="1342"/>
              </a:cxn>
              <a:cxn ang="0">
                <a:pos x="0" y="1950"/>
              </a:cxn>
              <a:cxn ang="0">
                <a:pos x="498" y="4354"/>
              </a:cxn>
              <a:cxn ang="0">
                <a:pos x="1088" y="4354"/>
              </a:cxn>
              <a:cxn ang="0">
                <a:pos x="44" y="1985"/>
              </a:cxn>
              <a:cxn ang="0">
                <a:pos x="44" y="1361"/>
              </a:cxn>
              <a:cxn ang="0">
                <a:pos x="1904" y="0"/>
              </a:cxn>
            </a:cxnLst>
            <a:rect l="0" t="0" r="r" b="b"/>
            <a:pathLst>
              <a:path w="1904" h="4354">
                <a:moveTo>
                  <a:pt x="1904" y="0"/>
                </a:moveTo>
                <a:lnTo>
                  <a:pt x="1178" y="0"/>
                </a:lnTo>
                <a:lnTo>
                  <a:pt x="0" y="1342"/>
                </a:lnTo>
                <a:lnTo>
                  <a:pt x="0" y="1950"/>
                </a:lnTo>
                <a:lnTo>
                  <a:pt x="498" y="4354"/>
                </a:lnTo>
                <a:lnTo>
                  <a:pt x="1088" y="4354"/>
                </a:lnTo>
                <a:lnTo>
                  <a:pt x="44" y="1985"/>
                </a:lnTo>
                <a:lnTo>
                  <a:pt x="44" y="1361"/>
                </a:lnTo>
                <a:lnTo>
                  <a:pt x="1904" y="0"/>
                </a:lnTo>
                <a:close/>
              </a:path>
            </a:pathLst>
          </a:custGeom>
          <a:solidFill>
            <a:srgbClr val="D3D3D3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7" name="Freeform 11"/>
          <p:cNvSpPr>
            <a:spLocks/>
          </p:cNvSpPr>
          <p:nvPr/>
        </p:nvSpPr>
        <p:spPr bwMode="gray">
          <a:xfrm>
            <a:off x="2959100" y="-14288"/>
            <a:ext cx="2711450" cy="1887538"/>
          </a:xfrm>
          <a:custGeom>
            <a:avLst/>
            <a:gdLst/>
            <a:ahLst/>
            <a:cxnLst>
              <a:cxn ang="0">
                <a:pos x="1708" y="1"/>
              </a:cxn>
              <a:cxn ang="0">
                <a:pos x="1379" y="0"/>
              </a:cxn>
              <a:cxn ang="0">
                <a:pos x="0" y="1189"/>
              </a:cxn>
              <a:cxn ang="0">
                <a:pos x="1708" y="1"/>
              </a:cxn>
            </a:cxnLst>
            <a:rect l="0" t="0" r="r" b="b"/>
            <a:pathLst>
              <a:path w="1708" h="1189">
                <a:moveTo>
                  <a:pt x="1708" y="1"/>
                </a:moveTo>
                <a:lnTo>
                  <a:pt x="1379" y="0"/>
                </a:lnTo>
                <a:lnTo>
                  <a:pt x="0" y="1189"/>
                </a:lnTo>
                <a:lnTo>
                  <a:pt x="1708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9" name="Freeform 13"/>
          <p:cNvSpPr>
            <a:spLocks/>
          </p:cNvSpPr>
          <p:nvPr/>
        </p:nvSpPr>
        <p:spPr bwMode="gray">
          <a:xfrm>
            <a:off x="2498725" y="-9525"/>
            <a:ext cx="6105525" cy="6867525"/>
          </a:xfrm>
          <a:custGeom>
            <a:avLst/>
            <a:gdLst/>
            <a:ahLst/>
            <a:cxnLst>
              <a:cxn ang="0">
                <a:pos x="3665" y="0"/>
              </a:cxn>
              <a:cxn ang="0">
                <a:pos x="2122" y="0"/>
              </a:cxn>
              <a:cxn ang="0">
                <a:pos x="0" y="1339"/>
              </a:cxn>
              <a:cxn ang="0">
                <a:pos x="0" y="1950"/>
              </a:cxn>
              <a:cxn ang="0">
                <a:pos x="1215" y="4354"/>
              </a:cxn>
              <a:cxn ang="0">
                <a:pos x="1941" y="4354"/>
              </a:cxn>
              <a:cxn ang="0">
                <a:pos x="72" y="1877"/>
              </a:cxn>
              <a:cxn ang="0">
                <a:pos x="72" y="1361"/>
              </a:cxn>
              <a:cxn ang="0">
                <a:pos x="3846" y="0"/>
              </a:cxn>
              <a:cxn ang="0">
                <a:pos x="2122" y="0"/>
              </a:cxn>
            </a:cxnLst>
            <a:rect l="0" t="0" r="r" b="b"/>
            <a:pathLst>
              <a:path w="3846" h="4354">
                <a:moveTo>
                  <a:pt x="3665" y="0"/>
                </a:moveTo>
                <a:lnTo>
                  <a:pt x="2122" y="0"/>
                </a:lnTo>
                <a:lnTo>
                  <a:pt x="0" y="1339"/>
                </a:lnTo>
                <a:lnTo>
                  <a:pt x="0" y="1950"/>
                </a:lnTo>
                <a:lnTo>
                  <a:pt x="1215" y="4354"/>
                </a:lnTo>
                <a:lnTo>
                  <a:pt x="1941" y="4354"/>
                </a:lnTo>
                <a:lnTo>
                  <a:pt x="72" y="1877"/>
                </a:lnTo>
                <a:lnTo>
                  <a:pt x="72" y="1361"/>
                </a:lnTo>
                <a:lnTo>
                  <a:pt x="3846" y="0"/>
                </a:lnTo>
                <a:lnTo>
                  <a:pt x="2122" y="0"/>
                </a:lnTo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0" name="Freeform 14"/>
          <p:cNvSpPr>
            <a:spLocks/>
          </p:cNvSpPr>
          <p:nvPr/>
        </p:nvSpPr>
        <p:spPr bwMode="gray">
          <a:xfrm>
            <a:off x="-9525" y="185738"/>
            <a:ext cx="2246313" cy="5984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15" y="1197"/>
              </a:cxn>
              <a:cxn ang="0">
                <a:pos x="1415" y="1862"/>
              </a:cxn>
              <a:cxn ang="0">
                <a:pos x="0" y="3770"/>
              </a:cxn>
              <a:cxn ang="0">
                <a:pos x="0" y="3272"/>
              </a:cxn>
              <a:cxn ang="0">
                <a:pos x="1376" y="1801"/>
              </a:cxn>
              <a:cxn ang="0">
                <a:pos x="1376" y="1272"/>
              </a:cxn>
              <a:cxn ang="0">
                <a:pos x="6" y="962"/>
              </a:cxn>
              <a:cxn ang="0">
                <a:pos x="0" y="0"/>
              </a:cxn>
            </a:cxnLst>
            <a:rect l="0" t="0" r="r" b="b"/>
            <a:pathLst>
              <a:path w="1415" h="3770">
                <a:moveTo>
                  <a:pt x="0" y="0"/>
                </a:moveTo>
                <a:lnTo>
                  <a:pt x="1415" y="1197"/>
                </a:lnTo>
                <a:lnTo>
                  <a:pt x="1415" y="1862"/>
                </a:lnTo>
                <a:lnTo>
                  <a:pt x="0" y="3770"/>
                </a:lnTo>
                <a:lnTo>
                  <a:pt x="0" y="3272"/>
                </a:lnTo>
                <a:lnTo>
                  <a:pt x="1376" y="1801"/>
                </a:lnTo>
                <a:lnTo>
                  <a:pt x="1376" y="1272"/>
                </a:lnTo>
                <a:lnTo>
                  <a:pt x="6" y="9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1" name="Freeform 15"/>
          <p:cNvSpPr>
            <a:spLocks/>
          </p:cNvSpPr>
          <p:nvPr/>
        </p:nvSpPr>
        <p:spPr bwMode="gray">
          <a:xfrm>
            <a:off x="2608263" y="642938"/>
            <a:ext cx="6540500" cy="6215062"/>
          </a:xfrm>
          <a:custGeom>
            <a:avLst/>
            <a:gdLst/>
            <a:ahLst/>
            <a:cxnLst>
              <a:cxn ang="0">
                <a:pos x="4115" y="0"/>
              </a:cxn>
              <a:cxn ang="0">
                <a:pos x="4120" y="500"/>
              </a:cxn>
              <a:cxn ang="0">
                <a:pos x="61" y="1059"/>
              </a:cxn>
              <a:cxn ang="0">
                <a:pos x="61" y="1466"/>
              </a:cxn>
              <a:cxn ang="0">
                <a:pos x="2419" y="3915"/>
              </a:cxn>
              <a:cxn ang="0">
                <a:pos x="1830" y="3915"/>
              </a:cxn>
              <a:cxn ang="0">
                <a:pos x="0" y="1449"/>
              </a:cxn>
              <a:cxn ang="0">
                <a:pos x="0" y="967"/>
              </a:cxn>
              <a:cxn ang="0">
                <a:pos x="4115" y="0"/>
              </a:cxn>
            </a:cxnLst>
            <a:rect l="0" t="0" r="r" b="b"/>
            <a:pathLst>
              <a:path w="4120" h="3915">
                <a:moveTo>
                  <a:pt x="4115" y="0"/>
                </a:moveTo>
                <a:lnTo>
                  <a:pt x="4120" y="500"/>
                </a:lnTo>
                <a:lnTo>
                  <a:pt x="61" y="1059"/>
                </a:lnTo>
                <a:lnTo>
                  <a:pt x="61" y="1466"/>
                </a:lnTo>
                <a:lnTo>
                  <a:pt x="2419" y="3915"/>
                </a:lnTo>
                <a:lnTo>
                  <a:pt x="1830" y="3915"/>
                </a:lnTo>
                <a:lnTo>
                  <a:pt x="0" y="1449"/>
                </a:lnTo>
                <a:lnTo>
                  <a:pt x="0" y="967"/>
                </a:lnTo>
                <a:lnTo>
                  <a:pt x="4115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2" name="Freeform 16"/>
          <p:cNvSpPr>
            <a:spLocks/>
          </p:cNvSpPr>
          <p:nvPr/>
        </p:nvSpPr>
        <p:spPr bwMode="gray">
          <a:xfrm>
            <a:off x="2586038" y="-17463"/>
            <a:ext cx="6557962" cy="6875463"/>
          </a:xfrm>
          <a:custGeom>
            <a:avLst/>
            <a:gdLst/>
            <a:ahLst/>
            <a:cxnLst>
              <a:cxn ang="0">
                <a:pos x="4131" y="0"/>
              </a:cxn>
              <a:cxn ang="0">
                <a:pos x="4126" y="494"/>
              </a:cxn>
              <a:cxn ang="0">
                <a:pos x="55" y="1404"/>
              </a:cxn>
              <a:cxn ang="0">
                <a:pos x="55" y="1853"/>
              </a:cxn>
              <a:cxn ang="0">
                <a:pos x="3156" y="4348"/>
              </a:cxn>
              <a:cxn ang="0">
                <a:pos x="2067" y="4348"/>
              </a:cxn>
              <a:cxn ang="0">
                <a:pos x="0" y="1882"/>
              </a:cxn>
              <a:cxn ang="0">
                <a:pos x="0" y="1355"/>
              </a:cxn>
              <a:cxn ang="0">
                <a:pos x="3615" y="0"/>
              </a:cxn>
              <a:cxn ang="0">
                <a:pos x="4131" y="0"/>
              </a:cxn>
            </a:cxnLst>
            <a:rect l="0" t="0" r="r" b="b"/>
            <a:pathLst>
              <a:path w="4131" h="4348">
                <a:moveTo>
                  <a:pt x="4131" y="0"/>
                </a:moveTo>
                <a:lnTo>
                  <a:pt x="4126" y="494"/>
                </a:lnTo>
                <a:lnTo>
                  <a:pt x="55" y="1404"/>
                </a:lnTo>
                <a:lnTo>
                  <a:pt x="55" y="1853"/>
                </a:lnTo>
                <a:lnTo>
                  <a:pt x="3156" y="4348"/>
                </a:lnTo>
                <a:lnTo>
                  <a:pt x="2067" y="4348"/>
                </a:lnTo>
                <a:lnTo>
                  <a:pt x="0" y="1882"/>
                </a:lnTo>
                <a:lnTo>
                  <a:pt x="0" y="1355"/>
                </a:lnTo>
                <a:lnTo>
                  <a:pt x="3615" y="0"/>
                </a:lnTo>
                <a:lnTo>
                  <a:pt x="413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3" name="Freeform 17"/>
          <p:cNvSpPr>
            <a:spLocks/>
          </p:cNvSpPr>
          <p:nvPr/>
        </p:nvSpPr>
        <p:spPr bwMode="gray">
          <a:xfrm>
            <a:off x="2771775" y="-26988"/>
            <a:ext cx="5761038" cy="2087563"/>
          </a:xfrm>
          <a:custGeom>
            <a:avLst/>
            <a:gdLst/>
            <a:ahLst/>
            <a:cxnLst>
              <a:cxn ang="0">
                <a:pos x="0" y="1315"/>
              </a:cxn>
              <a:cxn ang="0">
                <a:pos x="2858" y="0"/>
              </a:cxn>
              <a:cxn ang="0">
                <a:pos x="3629" y="0"/>
              </a:cxn>
              <a:cxn ang="0">
                <a:pos x="0" y="1315"/>
              </a:cxn>
            </a:cxnLst>
            <a:rect l="0" t="0" r="r" b="b"/>
            <a:pathLst>
              <a:path w="3629" h="1315">
                <a:moveTo>
                  <a:pt x="0" y="1315"/>
                </a:moveTo>
                <a:lnTo>
                  <a:pt x="2858" y="0"/>
                </a:lnTo>
                <a:lnTo>
                  <a:pt x="3629" y="0"/>
                </a:lnTo>
                <a:lnTo>
                  <a:pt x="0" y="1315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4" name="Freeform 18"/>
          <p:cNvSpPr>
            <a:spLocks/>
          </p:cNvSpPr>
          <p:nvPr/>
        </p:nvSpPr>
        <p:spPr bwMode="gray">
          <a:xfrm>
            <a:off x="2555875" y="2924175"/>
            <a:ext cx="3384550" cy="3944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2" y="2495"/>
              </a:cxn>
              <a:cxn ang="0">
                <a:pos x="1814" y="2495"/>
              </a:cxn>
              <a:cxn ang="0">
                <a:pos x="0" y="0"/>
              </a:cxn>
            </a:cxnLst>
            <a:rect l="0" t="0" r="r" b="b"/>
            <a:pathLst>
              <a:path w="2132" h="2495">
                <a:moveTo>
                  <a:pt x="0" y="0"/>
                </a:moveTo>
                <a:lnTo>
                  <a:pt x="2132" y="2495"/>
                </a:lnTo>
                <a:lnTo>
                  <a:pt x="1814" y="24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5001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0" name="Freeform 24"/>
          <p:cNvSpPr>
            <a:spLocks/>
          </p:cNvSpPr>
          <p:nvPr/>
        </p:nvSpPr>
        <p:spPr bwMode="gray">
          <a:xfrm>
            <a:off x="-19050" y="180975"/>
            <a:ext cx="2262188" cy="1914525"/>
          </a:xfrm>
          <a:custGeom>
            <a:avLst/>
            <a:gdLst/>
            <a:ahLst/>
            <a:cxnLst>
              <a:cxn ang="0">
                <a:pos x="1425" y="1206"/>
              </a:cxn>
              <a:cxn ang="0">
                <a:pos x="0" y="0"/>
              </a:cxn>
              <a:cxn ang="0">
                <a:pos x="0" y="186"/>
              </a:cxn>
              <a:cxn ang="0">
                <a:pos x="1425" y="1206"/>
              </a:cxn>
            </a:cxnLst>
            <a:rect l="0" t="0" r="r" b="b"/>
            <a:pathLst>
              <a:path w="1425" h="1206">
                <a:moveTo>
                  <a:pt x="1425" y="1206"/>
                </a:moveTo>
                <a:lnTo>
                  <a:pt x="0" y="0"/>
                </a:lnTo>
                <a:lnTo>
                  <a:pt x="0" y="186"/>
                </a:lnTo>
                <a:lnTo>
                  <a:pt x="1425" y="1206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1" name="Freeform 25"/>
          <p:cNvSpPr>
            <a:spLocks/>
          </p:cNvSpPr>
          <p:nvPr/>
        </p:nvSpPr>
        <p:spPr bwMode="gray">
          <a:xfrm>
            <a:off x="-12700" y="3105150"/>
            <a:ext cx="2327275" cy="3762375"/>
          </a:xfrm>
          <a:custGeom>
            <a:avLst/>
            <a:gdLst/>
            <a:ahLst/>
            <a:cxnLst>
              <a:cxn ang="0">
                <a:pos x="0" y="2248"/>
              </a:cxn>
              <a:cxn ang="0">
                <a:pos x="1466" y="0"/>
              </a:cxn>
              <a:cxn ang="0">
                <a:pos x="194" y="2370"/>
              </a:cxn>
              <a:cxn ang="0">
                <a:pos x="4" y="2364"/>
              </a:cxn>
              <a:cxn ang="0">
                <a:pos x="0" y="2248"/>
              </a:cxn>
            </a:cxnLst>
            <a:rect l="0" t="0" r="r" b="b"/>
            <a:pathLst>
              <a:path w="1466" h="2370">
                <a:moveTo>
                  <a:pt x="0" y="2248"/>
                </a:moveTo>
                <a:lnTo>
                  <a:pt x="1466" y="0"/>
                </a:lnTo>
                <a:lnTo>
                  <a:pt x="194" y="2370"/>
                </a:lnTo>
                <a:lnTo>
                  <a:pt x="4" y="2364"/>
                </a:lnTo>
                <a:lnTo>
                  <a:pt x="0" y="2248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2" name="Freeform 26"/>
          <p:cNvSpPr>
            <a:spLocks/>
          </p:cNvSpPr>
          <p:nvPr/>
        </p:nvSpPr>
        <p:spPr bwMode="gray">
          <a:xfrm>
            <a:off x="-9525" y="1403350"/>
            <a:ext cx="2317750" cy="5265738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6" y="643"/>
              </a:cxn>
              <a:cxn ang="0">
                <a:pos x="1410" y="564"/>
              </a:cxn>
              <a:cxn ang="0">
                <a:pos x="1410" y="1049"/>
              </a:cxn>
              <a:cxn ang="0">
                <a:pos x="0" y="2852"/>
              </a:cxn>
              <a:cxn ang="0">
                <a:pos x="0" y="3317"/>
              </a:cxn>
              <a:cxn ang="0">
                <a:pos x="1460" y="1062"/>
              </a:cxn>
              <a:cxn ang="0">
                <a:pos x="1460" y="505"/>
              </a:cxn>
              <a:cxn ang="0">
                <a:pos x="6" y="0"/>
              </a:cxn>
            </a:cxnLst>
            <a:rect l="0" t="0" r="r" b="b"/>
            <a:pathLst>
              <a:path w="1460" h="3317">
                <a:moveTo>
                  <a:pt x="6" y="0"/>
                </a:moveTo>
                <a:lnTo>
                  <a:pt x="6" y="643"/>
                </a:lnTo>
                <a:lnTo>
                  <a:pt x="1410" y="564"/>
                </a:lnTo>
                <a:lnTo>
                  <a:pt x="1410" y="1049"/>
                </a:lnTo>
                <a:lnTo>
                  <a:pt x="0" y="2852"/>
                </a:lnTo>
                <a:lnTo>
                  <a:pt x="0" y="3317"/>
                </a:lnTo>
                <a:lnTo>
                  <a:pt x="1460" y="1062"/>
                </a:lnTo>
                <a:lnTo>
                  <a:pt x="1460" y="505"/>
                </a:ln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132" name="Group 36"/>
          <p:cNvGrpSpPr>
            <a:grpSpLocks/>
          </p:cNvGrpSpPr>
          <p:nvPr userDrawn="1"/>
        </p:nvGrpSpPr>
        <p:grpSpPr bwMode="auto">
          <a:xfrm>
            <a:off x="0" y="0"/>
            <a:ext cx="9153525" cy="6886575"/>
            <a:chOff x="0" y="0"/>
            <a:chExt cx="5760" cy="4326"/>
          </a:xfrm>
        </p:grpSpPr>
        <p:pic>
          <p:nvPicPr>
            <p:cNvPr id="4131" name="Picture 35" descr="11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0" y="0"/>
              <a:ext cx="5760" cy="4326"/>
            </a:xfrm>
            <a:prstGeom prst="rect">
              <a:avLst/>
            </a:prstGeom>
            <a:noFill/>
          </p:spPr>
        </p:pic>
        <p:sp>
          <p:nvSpPr>
            <p:cNvPr id="4123" name="Rectangle 27"/>
            <p:cNvSpPr>
              <a:spLocks noChangeArrowheads="1"/>
            </p:cNvSpPr>
            <p:nvPr userDrawn="1"/>
          </p:nvSpPr>
          <p:spPr bwMode="gray">
            <a:xfrm>
              <a:off x="212" y="462"/>
              <a:ext cx="5334" cy="3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3076575"/>
            <a:ext cx="7772400" cy="8858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146" name="Rectangle 50"/>
          <p:cNvSpPr>
            <a:spLocks noChangeArrowheads="1"/>
          </p:cNvSpPr>
          <p:nvPr/>
        </p:nvSpPr>
        <p:spPr bwMode="gray">
          <a:xfrm>
            <a:off x="341313" y="722313"/>
            <a:ext cx="8478837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76200"/>
            <a:ext cx="8326437" cy="630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8288" y="6593392"/>
            <a:ext cx="505760" cy="3048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B8312829-49E3-4E17-B3A1-69417714C48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60" y="6583878"/>
            <a:ext cx="40864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4453330E-6C32-4BFE-8810-01D51B7355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4440" y="6576950"/>
            <a:ext cx="42956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7B6DCF0-D2CB-4FE5-BA28-8D3CBF35D1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5416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702CAFE-1915-4C47-8B69-5B6D3A95C5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198438"/>
            <a:ext cx="63023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E79F10D-A928-4C9A-BDF9-033C4E4BA2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 9"/>
          <p:cNvSpPr>
            <a:spLocks/>
          </p:cNvSpPr>
          <p:nvPr/>
        </p:nvSpPr>
        <p:spPr bwMode="gray"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312" y="0"/>
              </a:cxn>
              <a:cxn ang="0">
                <a:pos x="528" y="444"/>
              </a:cxn>
              <a:cxn ang="0">
                <a:pos x="696" y="960"/>
              </a:cxn>
              <a:cxn ang="0">
                <a:pos x="426" y="4314"/>
              </a:cxn>
              <a:cxn ang="0">
                <a:pos x="108" y="4314"/>
              </a:cxn>
              <a:cxn ang="0">
                <a:pos x="648" y="960"/>
              </a:cxn>
              <a:cxn ang="0">
                <a:pos x="456" y="432"/>
              </a:cxn>
              <a:cxn ang="0">
                <a:pos x="0" y="0"/>
              </a:cxn>
              <a:cxn ang="0">
                <a:pos x="312" y="0"/>
              </a:cxn>
            </a:cxnLst>
            <a:rect l="0" t="0" r="r" b="b"/>
            <a:pathLst>
              <a:path w="696" h="4314">
                <a:moveTo>
                  <a:pt x="312" y="0"/>
                </a:moveTo>
                <a:lnTo>
                  <a:pt x="528" y="444"/>
                </a:lnTo>
                <a:lnTo>
                  <a:pt x="696" y="960"/>
                </a:lnTo>
                <a:lnTo>
                  <a:pt x="426" y="4314"/>
                </a:lnTo>
                <a:lnTo>
                  <a:pt x="108" y="4314"/>
                </a:lnTo>
                <a:lnTo>
                  <a:pt x="648" y="960"/>
                </a:lnTo>
                <a:lnTo>
                  <a:pt x="456" y="432"/>
                </a:lnTo>
                <a:lnTo>
                  <a:pt x="0" y="0"/>
                </a:lnTo>
                <a:lnTo>
                  <a:pt x="312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4" name="Freeform 10"/>
          <p:cNvSpPr>
            <a:spLocks/>
          </p:cNvSpPr>
          <p:nvPr/>
        </p:nvSpPr>
        <p:spPr bwMode="gray"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36" y="0"/>
              </a:cxn>
              <a:cxn ang="0">
                <a:pos x="4590" y="450"/>
              </a:cxn>
              <a:cxn ang="0">
                <a:pos x="4752" y="972"/>
              </a:cxn>
              <a:cxn ang="0">
                <a:pos x="3600" y="4320"/>
              </a:cxn>
              <a:cxn ang="0">
                <a:pos x="3312" y="4320"/>
              </a:cxn>
              <a:cxn ang="0">
                <a:pos x="4712" y="994"/>
              </a:cxn>
              <a:cxn ang="0">
                <a:pos x="4518" y="524"/>
              </a:cxn>
              <a:cxn ang="0">
                <a:pos x="0" y="0"/>
              </a:cxn>
            </a:cxnLst>
            <a:rect l="0" t="0" r="r" b="b"/>
            <a:pathLst>
              <a:path w="4752" h="4320">
                <a:moveTo>
                  <a:pt x="0" y="0"/>
                </a:moveTo>
                <a:lnTo>
                  <a:pt x="1536" y="0"/>
                </a:lnTo>
                <a:lnTo>
                  <a:pt x="4590" y="450"/>
                </a:lnTo>
                <a:lnTo>
                  <a:pt x="4752" y="972"/>
                </a:lnTo>
                <a:lnTo>
                  <a:pt x="3600" y="4320"/>
                </a:lnTo>
                <a:lnTo>
                  <a:pt x="3312" y="4320"/>
                </a:lnTo>
                <a:lnTo>
                  <a:pt x="4712" y="994"/>
                </a:lnTo>
                <a:lnTo>
                  <a:pt x="4518" y="5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5" name="Freeform 11"/>
          <p:cNvSpPr>
            <a:spLocks/>
          </p:cNvSpPr>
          <p:nvPr/>
        </p:nvSpPr>
        <p:spPr bwMode="gray"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384" y="3276"/>
              </a:cxn>
              <a:cxn ang="0">
                <a:pos x="1884" y="0"/>
              </a:cxn>
              <a:cxn ang="0">
                <a:pos x="0" y="3276"/>
              </a:cxn>
              <a:cxn ang="0">
                <a:pos x="384" y="3276"/>
              </a:cxn>
            </a:cxnLst>
            <a:rect l="0" t="0" r="r" b="b"/>
            <a:pathLst>
              <a:path w="1884" h="3276">
                <a:moveTo>
                  <a:pt x="384" y="3276"/>
                </a:moveTo>
                <a:lnTo>
                  <a:pt x="1884" y="0"/>
                </a:lnTo>
                <a:lnTo>
                  <a:pt x="0" y="3276"/>
                </a:lnTo>
                <a:lnTo>
                  <a:pt x="384" y="3276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6" name="Freeform 12"/>
          <p:cNvSpPr>
            <a:spLocks/>
          </p:cNvSpPr>
          <p:nvPr/>
        </p:nvSpPr>
        <p:spPr bwMode="gray"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82" y="475"/>
              </a:cxn>
              <a:cxn ang="0">
                <a:pos x="3210" y="936"/>
              </a:cxn>
              <a:cxn ang="0">
                <a:pos x="1728" y="4320"/>
              </a:cxn>
              <a:cxn ang="0">
                <a:pos x="1872" y="4320"/>
              </a:cxn>
              <a:cxn ang="0">
                <a:pos x="3258" y="912"/>
              </a:cxn>
              <a:cxn ang="0">
                <a:pos x="3120" y="432"/>
              </a:cxn>
              <a:cxn ang="0">
                <a:pos x="1296" y="0"/>
              </a:cxn>
              <a:cxn ang="0">
                <a:pos x="0" y="0"/>
              </a:cxn>
            </a:cxnLst>
            <a:rect l="0" t="0" r="r" b="b"/>
            <a:pathLst>
              <a:path w="3258" h="4320">
                <a:moveTo>
                  <a:pt x="0" y="0"/>
                </a:moveTo>
                <a:lnTo>
                  <a:pt x="3082" y="475"/>
                </a:lnTo>
                <a:lnTo>
                  <a:pt x="3210" y="936"/>
                </a:lnTo>
                <a:lnTo>
                  <a:pt x="1728" y="4320"/>
                </a:lnTo>
                <a:lnTo>
                  <a:pt x="1872" y="4320"/>
                </a:lnTo>
                <a:lnTo>
                  <a:pt x="3258" y="912"/>
                </a:lnTo>
                <a:lnTo>
                  <a:pt x="3120" y="432"/>
                </a:lnTo>
                <a:lnTo>
                  <a:pt x="1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8" name="Freeform 14"/>
          <p:cNvSpPr>
            <a:spLocks/>
          </p:cNvSpPr>
          <p:nvPr/>
        </p:nvSpPr>
        <p:spPr bwMode="gray">
          <a:xfrm>
            <a:off x="8382000" y="0"/>
            <a:ext cx="762000" cy="114300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0" y="96"/>
              </a:cxn>
              <a:cxn ang="0">
                <a:pos x="354" y="690"/>
              </a:cxn>
              <a:cxn ang="0">
                <a:pos x="480" y="720"/>
              </a:cxn>
              <a:cxn ang="0">
                <a:pos x="480" y="576"/>
              </a:cxn>
              <a:cxn ang="0">
                <a:pos x="48" y="96"/>
              </a:cxn>
              <a:cxn ang="0">
                <a:pos x="89" y="0"/>
              </a:cxn>
              <a:cxn ang="0">
                <a:pos x="48" y="0"/>
              </a:cxn>
            </a:cxnLst>
            <a:rect l="0" t="0" r="r" b="b"/>
            <a:pathLst>
              <a:path w="480" h="720">
                <a:moveTo>
                  <a:pt x="48" y="0"/>
                </a:moveTo>
                <a:lnTo>
                  <a:pt x="0" y="96"/>
                </a:lnTo>
                <a:lnTo>
                  <a:pt x="354" y="690"/>
                </a:lnTo>
                <a:lnTo>
                  <a:pt x="480" y="720"/>
                </a:lnTo>
                <a:lnTo>
                  <a:pt x="480" y="576"/>
                </a:lnTo>
                <a:lnTo>
                  <a:pt x="48" y="96"/>
                </a:lnTo>
                <a:lnTo>
                  <a:pt x="89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9" name="Freeform 15"/>
          <p:cNvSpPr>
            <a:spLocks/>
          </p:cNvSpPr>
          <p:nvPr/>
        </p:nvSpPr>
        <p:spPr bwMode="gray">
          <a:xfrm>
            <a:off x="8610600" y="228600"/>
            <a:ext cx="533400" cy="533400"/>
          </a:xfrm>
          <a:custGeom>
            <a:avLst/>
            <a:gdLst/>
            <a:ahLst/>
            <a:cxnLst>
              <a:cxn ang="0">
                <a:pos x="336" y="336"/>
              </a:cxn>
              <a:cxn ang="0">
                <a:pos x="0" y="0"/>
              </a:cxn>
              <a:cxn ang="0">
                <a:pos x="336" y="240"/>
              </a:cxn>
              <a:cxn ang="0">
                <a:pos x="336" y="336"/>
              </a:cxn>
            </a:cxnLst>
            <a:rect l="0" t="0" r="r" b="b"/>
            <a:pathLst>
              <a:path w="336" h="336">
                <a:moveTo>
                  <a:pt x="336" y="336"/>
                </a:moveTo>
                <a:lnTo>
                  <a:pt x="0" y="0"/>
                </a:lnTo>
                <a:lnTo>
                  <a:pt x="336" y="240"/>
                </a:lnTo>
                <a:lnTo>
                  <a:pt x="336" y="336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73" name="Group 49"/>
          <p:cNvGrpSpPr>
            <a:grpSpLocks/>
          </p:cNvGrpSpPr>
          <p:nvPr/>
        </p:nvGrpSpPr>
        <p:grpSpPr bwMode="auto">
          <a:xfrm>
            <a:off x="5562600" y="0"/>
            <a:ext cx="3267075" cy="6858000"/>
            <a:chOff x="3504" y="0"/>
            <a:chExt cx="2058" cy="4320"/>
          </a:xfrm>
        </p:grpSpPr>
        <p:sp>
          <p:nvSpPr>
            <p:cNvPr id="1037" name="Freeform 13"/>
            <p:cNvSpPr>
              <a:spLocks/>
            </p:cNvSpPr>
            <p:nvPr userDrawn="1"/>
          </p:nvSpPr>
          <p:spPr bwMode="gray">
            <a:xfrm>
              <a:off x="3504" y="0"/>
              <a:ext cx="2058" cy="43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0"/>
                </a:cxn>
                <a:cxn ang="0">
                  <a:pos x="1854" y="402"/>
                </a:cxn>
                <a:cxn ang="0">
                  <a:pos x="2058" y="972"/>
                </a:cxn>
                <a:cxn ang="0">
                  <a:pos x="1296" y="4320"/>
                </a:cxn>
                <a:cxn ang="0">
                  <a:pos x="720" y="4320"/>
                </a:cxn>
                <a:cxn ang="0">
                  <a:pos x="1920" y="912"/>
                </a:cxn>
                <a:cxn ang="0">
                  <a:pos x="1776" y="432"/>
                </a:cxn>
                <a:cxn ang="0">
                  <a:pos x="0" y="0"/>
                </a:cxn>
              </a:cxnLst>
              <a:rect l="0" t="0" r="r" b="b"/>
              <a:pathLst>
                <a:path w="2058" h="4320">
                  <a:moveTo>
                    <a:pt x="0" y="0"/>
                  </a:moveTo>
                  <a:lnTo>
                    <a:pt x="1056" y="0"/>
                  </a:lnTo>
                  <a:lnTo>
                    <a:pt x="1854" y="402"/>
                  </a:lnTo>
                  <a:lnTo>
                    <a:pt x="2058" y="972"/>
                  </a:lnTo>
                  <a:lnTo>
                    <a:pt x="1296" y="4320"/>
                  </a:lnTo>
                  <a:lnTo>
                    <a:pt x="720" y="4320"/>
                  </a:lnTo>
                  <a:lnTo>
                    <a:pt x="1920" y="912"/>
                  </a:lnTo>
                  <a:lnTo>
                    <a:pt x="1776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gray">
            <a:xfrm>
              <a:off x="4217" y="1056"/>
              <a:ext cx="1152" cy="3264"/>
            </a:xfrm>
            <a:custGeom>
              <a:avLst/>
              <a:gdLst/>
              <a:ahLst/>
              <a:cxnLst>
                <a:cxn ang="0">
                  <a:pos x="0" y="3264"/>
                </a:cxn>
                <a:cxn ang="0">
                  <a:pos x="1152" y="0"/>
                </a:cxn>
                <a:cxn ang="0">
                  <a:pos x="96" y="3264"/>
                </a:cxn>
                <a:cxn ang="0">
                  <a:pos x="0" y="3264"/>
                </a:cxn>
              </a:cxnLst>
              <a:rect l="0" t="0" r="r" b="b"/>
              <a:pathLst>
                <a:path w="1152" h="3264">
                  <a:moveTo>
                    <a:pt x="0" y="3264"/>
                  </a:moveTo>
                  <a:lnTo>
                    <a:pt x="1152" y="0"/>
                  </a:lnTo>
                  <a:lnTo>
                    <a:pt x="96" y="3264"/>
                  </a:lnTo>
                  <a:lnTo>
                    <a:pt x="0" y="326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6" name="Group 22"/>
          <p:cNvGrpSpPr>
            <a:grpSpLocks/>
          </p:cNvGrpSpPr>
          <p:nvPr userDrawn="1"/>
        </p:nvGrpSpPr>
        <p:grpSpPr bwMode="auto">
          <a:xfrm>
            <a:off x="142875" y="685800"/>
            <a:ext cx="8858250" cy="5943600"/>
            <a:chOff x="90" y="480"/>
            <a:chExt cx="5580" cy="3744"/>
          </a:xfrm>
        </p:grpSpPr>
        <p:sp>
          <p:nvSpPr>
            <p:cNvPr id="1040" name="Rectangle 16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Rectangle 17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2" name="Rectangle 18"/>
          <p:cNvSpPr>
            <a:spLocks noChangeArrowheads="1"/>
          </p:cNvSpPr>
          <p:nvPr/>
        </p:nvSpPr>
        <p:spPr bwMode="gray">
          <a:xfrm>
            <a:off x="381000" y="676275"/>
            <a:ext cx="62484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43" name="Picture 19" descr="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gray">
          <a:xfrm>
            <a:off x="261939" y="218570"/>
            <a:ext cx="371475" cy="37147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65163" y="76200"/>
            <a:ext cx="8097837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803872"/>
            <a:ext cx="8572500" cy="574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60" r:id="rId6"/>
  </p:sldLayoutIdLst>
  <p:transition/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33800" y="3276600"/>
            <a:ext cx="5029200" cy="8382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CẤU TRÚC LỒNG NHAU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36461" y="29718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err="1" smtClean="0">
                <a:solidFill>
                  <a:schemeClr val="accent2">
                    <a:lumMod val="75000"/>
                  </a:schemeClr>
                </a:solidFill>
              </a:rPr>
              <a:t>Bài</a:t>
            </a:r>
            <a:r>
              <a:rPr lang="en-US" b="1" smtClean="0">
                <a:solidFill>
                  <a:schemeClr val="accent2">
                    <a:lumMod val="75000"/>
                  </a:schemeClr>
                </a:solidFill>
              </a:rPr>
              <a:t> 82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marL="0" indent="0" algn="just">
              <a:buNone/>
            </a:pPr>
            <a:r>
              <a:rPr lang="vi-VN" dirty="0">
                <a:solidFill>
                  <a:srgbClr val="0070C0"/>
                </a:solidFill>
              </a:rPr>
              <a:t>void Xuat (SinhVien sv)</a:t>
            </a:r>
          </a:p>
          <a:p>
            <a:pPr marL="0" indent="0" algn="just">
              <a:buNone/>
            </a:pPr>
            <a:r>
              <a:rPr lang="vi-VN" dirty="0">
                <a:solidFill>
                  <a:srgbClr val="0070C0"/>
                </a:solidFill>
              </a:rPr>
              <a:t>{</a:t>
            </a:r>
          </a:p>
          <a:p>
            <a:pPr marL="0" indent="0" algn="just">
              <a:buNone/>
            </a:pPr>
            <a:r>
              <a:rPr lang="vi-VN" dirty="0">
                <a:solidFill>
                  <a:srgbClr val="0070C0"/>
                </a:solidFill>
              </a:rPr>
              <a:t>	cout &lt;&lt;"MSSV: "&lt;&lt; sv.MSSV;</a:t>
            </a:r>
          </a:p>
          <a:p>
            <a:pPr marL="0" indent="0" algn="just">
              <a:buNone/>
            </a:pPr>
            <a:r>
              <a:rPr lang="vi-VN" dirty="0">
                <a:solidFill>
                  <a:srgbClr val="0070C0"/>
                </a:solidFill>
              </a:rPr>
              <a:t>	cout &lt;&lt;"Diem: "&lt;&lt; sv.Diem;</a:t>
            </a:r>
          </a:p>
          <a:p>
            <a:pPr marL="0" indent="0" algn="just">
              <a:buNone/>
            </a:pPr>
            <a:r>
              <a:rPr lang="vi-VN" dirty="0">
                <a:solidFill>
                  <a:srgbClr val="0070C0"/>
                </a:solidFill>
              </a:rPr>
              <a:t>	cout &lt;&lt;"Ngay sinh: "&lt;&lt; sv.sinhngay.Ng&lt;&lt;"/"</a:t>
            </a:r>
          </a:p>
          <a:p>
            <a:pPr marL="0" indent="0" algn="just">
              <a:buNone/>
            </a:pPr>
            <a:r>
              <a:rPr lang="vi-VN" dirty="0">
                <a:solidFill>
                  <a:srgbClr val="0070C0"/>
                </a:solidFill>
              </a:rPr>
              <a:t>	&lt;&lt;sv.sinhngay.Th&lt;&lt;"/"&lt;&lt;sv.sinhngay.Na&lt;&lt;endl;</a:t>
            </a:r>
          </a:p>
          <a:p>
            <a:pPr marL="0" indent="0" algn="just">
              <a:buNone/>
            </a:pPr>
            <a:r>
              <a:rPr lang="vi-VN" dirty="0" smtClean="0">
                <a:solidFill>
                  <a:srgbClr val="0070C0"/>
                </a:solidFill>
              </a:rPr>
              <a:t>}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void main( )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{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   	</a:t>
            </a:r>
            <a:r>
              <a:rPr lang="en-US" dirty="0" err="1">
                <a:solidFill>
                  <a:srgbClr val="0070C0"/>
                </a:solidFill>
                <a:latin typeface="+mj-lt"/>
                <a:cs typeface="Times New Roman" pitchFamily="18" charset="0"/>
              </a:rPr>
              <a:t>SinhVien</a:t>
            </a:r>
            <a:r>
              <a:rPr lang="en-US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+mj-lt"/>
                <a:cs typeface="Times New Roman" pitchFamily="18" charset="0"/>
              </a:rPr>
              <a:t>sv</a:t>
            </a:r>
            <a:r>
              <a:rPr lang="en-US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 	</a:t>
            </a:r>
            <a:r>
              <a:rPr lang="en-US" dirty="0" err="1">
                <a:solidFill>
                  <a:srgbClr val="0070C0"/>
                </a:solidFill>
                <a:latin typeface="+mj-lt"/>
                <a:cs typeface="Times New Roman" pitchFamily="18" charset="0"/>
              </a:rPr>
              <a:t>Nhap</a:t>
            </a:r>
            <a:r>
              <a:rPr lang="en-US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(</a:t>
            </a:r>
            <a:r>
              <a:rPr lang="en-US" dirty="0" err="1">
                <a:solidFill>
                  <a:srgbClr val="0070C0"/>
                </a:solidFill>
                <a:latin typeface="+mj-lt"/>
                <a:cs typeface="Times New Roman" pitchFamily="18" charset="0"/>
              </a:rPr>
              <a:t>sv</a:t>
            </a:r>
            <a:r>
              <a:rPr lang="en-US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	</a:t>
            </a:r>
            <a:r>
              <a:rPr lang="en-US" dirty="0" err="1">
                <a:solidFill>
                  <a:srgbClr val="0070C0"/>
                </a:solidFill>
                <a:latin typeface="+mj-lt"/>
                <a:cs typeface="Times New Roman" pitchFamily="18" charset="0"/>
              </a:rPr>
              <a:t>Xuat</a:t>
            </a:r>
            <a:r>
              <a:rPr lang="en-US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(</a:t>
            </a:r>
            <a:r>
              <a:rPr lang="en-US" dirty="0" err="1">
                <a:solidFill>
                  <a:srgbClr val="0070C0"/>
                </a:solidFill>
                <a:latin typeface="+mj-lt"/>
                <a:cs typeface="Times New Roman" pitchFamily="18" charset="0"/>
              </a:rPr>
              <a:t>sv</a:t>
            </a:r>
            <a:r>
              <a:rPr lang="en-US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);  	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}</a:t>
            </a:r>
            <a:endParaRPr lang="en-US" dirty="0" smtClean="0">
              <a:solidFill>
                <a:srgbClr val="0070C0"/>
              </a:solidFill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729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352800"/>
            <a:ext cx="2662518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30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67" name="Rectangle 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grpSp>
        <p:nvGrpSpPr>
          <p:cNvPr id="51" name="Group 12"/>
          <p:cNvGrpSpPr>
            <a:grpSpLocks/>
          </p:cNvGrpSpPr>
          <p:nvPr/>
        </p:nvGrpSpPr>
        <p:grpSpPr bwMode="auto">
          <a:xfrm>
            <a:off x="1876425" y="3160713"/>
            <a:ext cx="5311775" cy="688975"/>
            <a:chOff x="720" y="1392"/>
            <a:chExt cx="4058" cy="480"/>
          </a:xfrm>
        </p:grpSpPr>
        <p:sp>
          <p:nvSpPr>
            <p:cNvPr id="52" name="AutoShape 13"/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shade val="92157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3" name="Group 14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54" name="AutoShape 15"/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alpha val="0"/>
                    </a:schemeClr>
                  </a:gs>
                  <a:gs pos="100000">
                    <a:schemeClr val="fol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AutoShape 16"/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gamma/>
                      <a:tint val="0"/>
                      <a:invGamma/>
                    </a:schemeClr>
                  </a:gs>
                  <a:gs pos="100000">
                    <a:schemeClr val="folHlink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6" name="Text Box 25"/>
          <p:cNvSpPr txBox="1">
            <a:spLocks noChangeArrowheads="1"/>
          </p:cNvSpPr>
          <p:nvPr/>
        </p:nvSpPr>
        <p:spPr bwMode="black">
          <a:xfrm>
            <a:off x="2321604" y="3252788"/>
            <a:ext cx="49609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 smtClean="0">
                <a:solidFill>
                  <a:srgbClr val="FFFFFF"/>
                </a:solidFill>
              </a:rPr>
              <a:t>Thao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tác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trên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cấu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trúc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lồng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nhau</a:t>
            </a:r>
            <a:endParaRPr lang="en-US" sz="2400" b="1" dirty="0">
              <a:solidFill>
                <a:srgbClr val="FFFFFF"/>
              </a:solidFill>
            </a:endParaRPr>
          </a:p>
        </p:txBody>
      </p:sp>
      <p:pic>
        <p:nvPicPr>
          <p:cNvPr id="57" name="Picture 27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76400" y="3124200"/>
            <a:ext cx="792163" cy="949325"/>
          </a:xfrm>
          <a:prstGeom prst="rect">
            <a:avLst/>
          </a:prstGeom>
          <a:noFill/>
        </p:spPr>
      </p:pic>
      <p:sp>
        <p:nvSpPr>
          <p:cNvPr id="58" name="Text Box 31"/>
          <p:cNvSpPr txBox="1">
            <a:spLocks noChangeArrowheads="1"/>
          </p:cNvSpPr>
          <p:nvPr/>
        </p:nvSpPr>
        <p:spPr bwMode="gray">
          <a:xfrm>
            <a:off x="2022475" y="326072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/>
              <a:t>3</a:t>
            </a:r>
            <a:endParaRPr lang="en-US" sz="2400" b="1" dirty="0"/>
          </a:p>
        </p:txBody>
      </p:sp>
      <p:grpSp>
        <p:nvGrpSpPr>
          <p:cNvPr id="67" name="Group 2"/>
          <p:cNvGrpSpPr>
            <a:grpSpLocks/>
          </p:cNvGrpSpPr>
          <p:nvPr/>
        </p:nvGrpSpPr>
        <p:grpSpPr bwMode="auto">
          <a:xfrm>
            <a:off x="1865118" y="2392362"/>
            <a:ext cx="5311775" cy="688975"/>
            <a:chOff x="720" y="1392"/>
            <a:chExt cx="4058" cy="480"/>
          </a:xfrm>
        </p:grpSpPr>
        <p:sp>
          <p:nvSpPr>
            <p:cNvPr id="68" name="AutoShape 3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9" name="Group 4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70" name="AutoShape 5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AutoShape 6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2" name="Group 17"/>
          <p:cNvGrpSpPr>
            <a:grpSpLocks/>
          </p:cNvGrpSpPr>
          <p:nvPr/>
        </p:nvGrpSpPr>
        <p:grpSpPr bwMode="auto">
          <a:xfrm>
            <a:off x="1865118" y="1528762"/>
            <a:ext cx="5311775" cy="688975"/>
            <a:chOff x="720" y="1392"/>
            <a:chExt cx="4058" cy="480"/>
          </a:xfrm>
        </p:grpSpPr>
        <p:sp>
          <p:nvSpPr>
            <p:cNvPr id="73" name="AutoShape 18"/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4" name="Group 19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75" name="AutoShape 20"/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AutoShape 21"/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7" name="Text Box 22"/>
          <p:cNvSpPr txBox="1">
            <a:spLocks noChangeArrowheads="1"/>
          </p:cNvSpPr>
          <p:nvPr/>
        </p:nvSpPr>
        <p:spPr bwMode="black">
          <a:xfrm>
            <a:off x="2331843" y="1643062"/>
            <a:ext cx="4495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 smtClean="0">
                <a:solidFill>
                  <a:srgbClr val="FFFFFF"/>
                </a:solidFill>
              </a:rPr>
              <a:t>Khái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niệm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78" name="Text Box 23"/>
          <p:cNvSpPr txBox="1">
            <a:spLocks noChangeArrowheads="1"/>
          </p:cNvSpPr>
          <p:nvPr/>
        </p:nvSpPr>
        <p:spPr bwMode="black">
          <a:xfrm>
            <a:off x="2342956" y="2500312"/>
            <a:ext cx="44958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 smtClean="0">
                <a:solidFill>
                  <a:srgbClr val="FFFFFF"/>
                </a:solidFill>
              </a:rPr>
              <a:t>Khai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báo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 err="1">
                <a:solidFill>
                  <a:srgbClr val="FFFFFF"/>
                </a:solidFill>
              </a:rPr>
              <a:t>cấu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 err="1">
                <a:solidFill>
                  <a:srgbClr val="FFFFFF"/>
                </a:solidFill>
              </a:rPr>
              <a:t>trúc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 err="1">
                <a:solidFill>
                  <a:srgbClr val="FFFFFF"/>
                </a:solidFill>
              </a:rPr>
              <a:t>lồng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 err="1">
                <a:solidFill>
                  <a:srgbClr val="FFFFFF"/>
                </a:solidFill>
              </a:rPr>
              <a:t>nhau</a:t>
            </a:r>
            <a:endParaRPr lang="en-US" sz="2400" b="1" dirty="0">
              <a:solidFill>
                <a:srgbClr val="FFFFFF"/>
              </a:solidFill>
            </a:endParaRPr>
          </a:p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endParaRPr lang="en-US" sz="2400" b="1" dirty="0">
              <a:solidFill>
                <a:srgbClr val="FFFFFF"/>
              </a:solidFill>
            </a:endParaRPr>
          </a:p>
        </p:txBody>
      </p:sp>
      <p:pic>
        <p:nvPicPr>
          <p:cNvPr id="79" name="Picture 30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69856" y="1524000"/>
            <a:ext cx="792162" cy="949325"/>
          </a:xfrm>
          <a:prstGeom prst="rect">
            <a:avLst/>
          </a:prstGeom>
          <a:noFill/>
        </p:spPr>
      </p:pic>
      <p:sp>
        <p:nvSpPr>
          <p:cNvPr id="80" name="Text Box 32"/>
          <p:cNvSpPr txBox="1">
            <a:spLocks noChangeArrowheads="1"/>
          </p:cNvSpPr>
          <p:nvPr/>
        </p:nvSpPr>
        <p:spPr bwMode="gray">
          <a:xfrm>
            <a:off x="1990531" y="1620837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1</a:t>
            </a:r>
          </a:p>
        </p:txBody>
      </p:sp>
      <p:sp>
        <p:nvSpPr>
          <p:cNvPr id="81" name="Text Box 33"/>
          <p:cNvSpPr txBox="1">
            <a:spLocks noChangeArrowheads="1"/>
          </p:cNvSpPr>
          <p:nvPr/>
        </p:nvSpPr>
        <p:spPr bwMode="gray">
          <a:xfrm>
            <a:off x="2003231" y="247967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69348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lồng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Cho </a:t>
            </a:r>
            <a:r>
              <a:rPr lang="en-US" b="1" dirty="0" err="1" smtClean="0">
                <a:solidFill>
                  <a:srgbClr val="0070C0"/>
                </a:solidFill>
              </a:rPr>
              <a:t>cấu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trúc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sinh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viên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như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sau</a:t>
            </a:r>
            <a:r>
              <a:rPr lang="en-US" b="1" dirty="0" smtClean="0">
                <a:solidFill>
                  <a:srgbClr val="0070C0"/>
                </a:solidFill>
              </a:rPr>
              <a:t>: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, </a:t>
            </a:r>
            <a:r>
              <a:rPr lang="en-US" dirty="0" err="1" smtClean="0"/>
              <a:t>tháng</a:t>
            </a:r>
            <a:r>
              <a:rPr lang="en-US" dirty="0" smtClean="0"/>
              <a:t>, </a:t>
            </a:r>
            <a:r>
              <a:rPr lang="en-US" dirty="0" err="1" smtClean="0"/>
              <a:t>năm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ta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?</a:t>
            </a:r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vi-VN" dirty="0"/>
          </a:p>
        </p:txBody>
      </p:sp>
      <p:sp>
        <p:nvSpPr>
          <p:cNvPr id="4" name="Rectangle 3"/>
          <p:cNvSpPr/>
          <p:nvPr/>
        </p:nvSpPr>
        <p:spPr>
          <a:xfrm>
            <a:off x="1600200" y="137160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57300" lvl="3" indent="0" algn="just">
              <a:buNone/>
            </a:pPr>
            <a:r>
              <a:rPr lang="en-US" dirty="0" err="1">
                <a:solidFill>
                  <a:srgbClr val="FF0000"/>
                </a:solidFill>
              </a:rPr>
              <a:t>struct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SinhVien</a:t>
            </a:r>
            <a:endParaRPr lang="en-US" dirty="0">
              <a:solidFill>
                <a:srgbClr val="FF0000"/>
              </a:solidFill>
            </a:endParaRPr>
          </a:p>
          <a:p>
            <a:pPr marL="1257300" lvl="3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{</a:t>
            </a:r>
          </a:p>
          <a:p>
            <a:pPr marL="1771650" lvl="4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	char MSSV[10];</a:t>
            </a:r>
          </a:p>
          <a:p>
            <a:pPr marL="1771650" lvl="4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	float Diem;</a:t>
            </a:r>
          </a:p>
          <a:p>
            <a:pPr marL="1771650" lvl="4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NamSinh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 marL="1257300" lvl="3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};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5400" y="4114800"/>
            <a:ext cx="5943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3" indent="0" algn="just">
              <a:buNone/>
            </a:pPr>
            <a:r>
              <a:rPr lang="en-US" dirty="0" err="1">
                <a:solidFill>
                  <a:srgbClr val="FF0000"/>
                </a:solidFill>
              </a:rPr>
              <a:t>struct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SinhVien</a:t>
            </a:r>
            <a:endParaRPr lang="en-US" dirty="0">
              <a:solidFill>
                <a:srgbClr val="FF0000"/>
              </a:solidFill>
            </a:endParaRPr>
          </a:p>
          <a:p>
            <a:pPr marL="1257300" lvl="3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{</a:t>
            </a:r>
          </a:p>
          <a:p>
            <a:pPr marL="1771650" lvl="4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	char MSSV[10];</a:t>
            </a:r>
          </a:p>
          <a:p>
            <a:pPr marL="1771650" lvl="4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	float Diem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pPr marL="1771650" lvl="4" algn="just"/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NgaySinh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 marL="1771650" lvl="4" algn="just"/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ThangSinh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 marL="1771650" lvl="4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NamSinh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 marL="1257300" lvl="3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1313182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lồng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b="1" dirty="0" err="1" smtClean="0">
                <a:solidFill>
                  <a:srgbClr val="0070C0"/>
                </a:solidFill>
              </a:rPr>
              <a:t>Hoặc</a:t>
            </a:r>
            <a:r>
              <a:rPr lang="en-US" b="1" dirty="0" smtClean="0">
                <a:solidFill>
                  <a:srgbClr val="0070C0"/>
                </a:solidFill>
              </a:rPr>
              <a:t> ta </a:t>
            </a:r>
            <a:r>
              <a:rPr lang="en-US" b="1" dirty="0" err="1" smtClean="0">
                <a:solidFill>
                  <a:srgbClr val="0070C0"/>
                </a:solidFill>
              </a:rPr>
              <a:t>có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thể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định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nghĩa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một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cấu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trúc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ngày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sinh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như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sau</a:t>
            </a:r>
            <a:r>
              <a:rPr lang="en-US" b="1" dirty="0" smtClean="0">
                <a:solidFill>
                  <a:srgbClr val="0070C0"/>
                </a:solidFill>
              </a:rPr>
              <a:t>: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SinhVien</a:t>
            </a:r>
            <a:r>
              <a:rPr lang="en-US" dirty="0" smtClean="0"/>
              <a:t> ta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NgaySinh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>
                <a:solidFill>
                  <a:srgbClr val="000000"/>
                </a:solidFill>
              </a:rPr>
              <a:t>C</a:t>
            </a:r>
            <a:r>
              <a:rPr lang="vi-VN" dirty="0">
                <a:solidFill>
                  <a:srgbClr val="000000"/>
                </a:solidFill>
              </a:rPr>
              <a:t>ấu trúc </a:t>
            </a:r>
            <a:r>
              <a:rPr lang="en-US" dirty="0" err="1">
                <a:solidFill>
                  <a:srgbClr val="000000"/>
                </a:solidFill>
              </a:rPr>
              <a:t>lồng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nhau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là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kiểu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khai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báo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một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cấu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trúc</a:t>
            </a:r>
            <a:r>
              <a:rPr lang="en-US" dirty="0">
                <a:solidFill>
                  <a:srgbClr val="000000"/>
                </a:solidFill>
              </a:rPr>
              <a:t> con </a:t>
            </a:r>
            <a:r>
              <a:rPr lang="en-US" dirty="0" err="1">
                <a:solidFill>
                  <a:srgbClr val="000000"/>
                </a:solidFill>
              </a:rPr>
              <a:t>nằm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trong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một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cấu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trúc</a:t>
            </a:r>
            <a:r>
              <a:rPr lang="en-US" dirty="0">
                <a:solidFill>
                  <a:srgbClr val="000000"/>
                </a:solidFill>
              </a:rPr>
              <a:t> cha</a:t>
            </a:r>
            <a:endParaRPr lang="vi-VN" dirty="0">
              <a:solidFill>
                <a:srgbClr val="000000"/>
              </a:solidFill>
            </a:endParaRPr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vi-VN" dirty="0"/>
          </a:p>
        </p:txBody>
      </p:sp>
      <p:sp>
        <p:nvSpPr>
          <p:cNvPr id="4" name="Rectangle 3"/>
          <p:cNvSpPr/>
          <p:nvPr/>
        </p:nvSpPr>
        <p:spPr>
          <a:xfrm>
            <a:off x="1600200" y="137160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57300" lvl="3" indent="0" algn="just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typedef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struct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NgaySinh</a:t>
            </a:r>
            <a:endParaRPr lang="en-US" dirty="0">
              <a:solidFill>
                <a:srgbClr val="FF0000"/>
              </a:solidFill>
            </a:endParaRPr>
          </a:p>
          <a:p>
            <a:pPr marL="1257300" lvl="3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{</a:t>
            </a:r>
          </a:p>
          <a:p>
            <a:pPr marL="1771650" lvl="4" algn="just"/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Ng;</a:t>
            </a:r>
            <a:endParaRPr lang="en-US" dirty="0">
              <a:solidFill>
                <a:srgbClr val="FF0000"/>
              </a:solidFill>
            </a:endParaRPr>
          </a:p>
          <a:p>
            <a:pPr marL="1771650" lvl="4" algn="just"/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  <a:endParaRPr lang="en-US" dirty="0">
              <a:solidFill>
                <a:srgbClr val="FF0000"/>
              </a:solidFill>
            </a:endParaRPr>
          </a:p>
          <a:p>
            <a:pPr marL="1771650" lvl="4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Na;</a:t>
            </a:r>
            <a:endParaRPr lang="en-US" dirty="0">
              <a:solidFill>
                <a:srgbClr val="FF0000"/>
              </a:solidFill>
            </a:endParaRPr>
          </a:p>
          <a:p>
            <a:pPr marL="1257300" lvl="3" indent="0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};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4005942"/>
            <a:ext cx="3048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14300" algn="just"/>
            <a:r>
              <a:rPr lang="en-US" dirty="0" err="1" smtClean="0">
                <a:solidFill>
                  <a:srgbClr val="FF0000"/>
                </a:solidFill>
              </a:rPr>
              <a:t>typedef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struct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SinhVien</a:t>
            </a:r>
            <a:endParaRPr lang="en-US" dirty="0">
              <a:solidFill>
                <a:srgbClr val="FF0000"/>
              </a:solidFill>
            </a:endParaRPr>
          </a:p>
          <a:p>
            <a:pPr indent="-114300" algn="just"/>
            <a:r>
              <a:rPr lang="en-US" dirty="0">
                <a:solidFill>
                  <a:srgbClr val="FF0000"/>
                </a:solidFill>
              </a:rPr>
              <a:t>{</a:t>
            </a:r>
          </a:p>
          <a:p>
            <a:pPr indent="-57150" algn="just"/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char </a:t>
            </a:r>
            <a:r>
              <a:rPr lang="en-US" dirty="0">
                <a:solidFill>
                  <a:srgbClr val="FF0000"/>
                </a:solidFill>
              </a:rPr>
              <a:t>MSSV[10];</a:t>
            </a:r>
          </a:p>
          <a:p>
            <a:pPr indent="-57150" algn="just"/>
            <a:r>
              <a:rPr lang="en-US" dirty="0" smtClean="0">
                <a:solidFill>
                  <a:srgbClr val="FF0000"/>
                </a:solidFill>
              </a:rPr>
              <a:t>     float Diem;</a:t>
            </a:r>
          </a:p>
          <a:p>
            <a:pPr indent="-57150" algn="just"/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</a:t>
            </a:r>
            <a:r>
              <a:rPr lang="en-US" dirty="0" err="1" smtClean="0">
                <a:solidFill>
                  <a:srgbClr val="FF0000"/>
                </a:solidFill>
              </a:rPr>
              <a:t>NgaySinh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dirty="0" err="1" smtClean="0">
                <a:solidFill>
                  <a:srgbClr val="FF0000"/>
                </a:solidFill>
              </a:rPr>
              <a:t>sinhngay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pPr indent="-114300" algn="just"/>
            <a:r>
              <a:rPr lang="en-US" dirty="0" smtClean="0">
                <a:solidFill>
                  <a:srgbClr val="FF0000"/>
                </a:solidFill>
              </a:rPr>
              <a:t>};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6620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lồng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381000" y="914400"/>
            <a:ext cx="3962400" cy="4114800"/>
          </a:xfrm>
          <a:prstGeom prst="rect">
            <a:avLst/>
          </a:prstGeom>
          <a:ln cmpd="dbl">
            <a:solidFill>
              <a:schemeClr val="tx1"/>
            </a:solidFill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400" b="1" dirty="0" err="1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struct</a:t>
            </a:r>
            <a:r>
              <a:rPr lang="en-US" sz="2400" b="1" dirty="0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Cha </a:t>
            </a:r>
            <a:endParaRPr lang="en-US" sz="2400" dirty="0" smtClean="0">
              <a:solidFill>
                <a:srgbClr val="0070C0"/>
              </a:solidFill>
              <a:latin typeface="+mj-lt"/>
              <a:cs typeface="Times New Roman" pitchFamily="18" charset="0"/>
            </a:endParaRPr>
          </a:p>
          <a:p>
            <a:pPr>
              <a:buFont typeface="Arial" pitchFamily="34" charset="0"/>
              <a:buNone/>
            </a:pPr>
            <a:r>
              <a:rPr lang="en-US" sz="2400" b="1" dirty="0" smtClean="0">
                <a:latin typeface="+mj-lt"/>
                <a:cs typeface="Times New Roman" pitchFamily="18" charset="0"/>
              </a:rPr>
              <a:t>{</a:t>
            </a:r>
            <a:endParaRPr lang="en-US" sz="2400" dirty="0" smtClean="0">
              <a:latin typeface="+mj-lt"/>
              <a:cs typeface="Times New Roman" pitchFamily="18" charset="0"/>
            </a:endParaRPr>
          </a:p>
          <a:p>
            <a:pPr>
              <a:buFont typeface="Arial" pitchFamily="34" charset="0"/>
              <a:buNone/>
            </a:pPr>
            <a:r>
              <a:rPr lang="en-US" sz="2400" b="1" dirty="0" smtClean="0">
                <a:latin typeface="+mj-lt"/>
                <a:cs typeface="Times New Roman" pitchFamily="18" charset="0"/>
              </a:rPr>
              <a:t>	type member1;</a:t>
            </a:r>
            <a:endParaRPr lang="en-US" sz="2400" dirty="0" smtClean="0">
              <a:latin typeface="+mj-lt"/>
              <a:cs typeface="Times New Roman" pitchFamily="18" charset="0"/>
            </a:endParaRPr>
          </a:p>
          <a:p>
            <a:pPr>
              <a:buFont typeface="Arial" pitchFamily="34" charset="0"/>
              <a:buNone/>
            </a:pPr>
            <a:r>
              <a:rPr lang="en-US" sz="2400" b="1" dirty="0" smtClean="0">
                <a:latin typeface="+mj-lt"/>
                <a:cs typeface="Times New Roman" pitchFamily="18" charset="0"/>
              </a:rPr>
              <a:t>	type member2;</a:t>
            </a:r>
            <a:endParaRPr lang="en-US" sz="2400" dirty="0" smtClean="0">
              <a:latin typeface="+mj-lt"/>
              <a:cs typeface="Times New Roman" pitchFamily="18" charset="0"/>
            </a:endParaRPr>
          </a:p>
          <a:p>
            <a:pPr>
              <a:buFont typeface="Arial" pitchFamily="34" charset="0"/>
              <a:buNone/>
            </a:pPr>
            <a:r>
              <a:rPr lang="en-US" sz="2400" b="1" dirty="0" smtClean="0">
                <a:latin typeface="+mj-lt"/>
                <a:cs typeface="Times New Roman" pitchFamily="18" charset="0"/>
              </a:rPr>
              <a:t>	...</a:t>
            </a:r>
            <a:endParaRPr lang="en-US" sz="2400" dirty="0" smtClean="0">
              <a:latin typeface="+mj-lt"/>
              <a:cs typeface="Times New Roman" pitchFamily="18" charset="0"/>
            </a:endParaRPr>
          </a:p>
          <a:p>
            <a:pPr>
              <a:buFont typeface="Arial" pitchFamily="34" charset="0"/>
              <a:buNone/>
            </a:pPr>
            <a:r>
              <a:rPr lang="en-US" sz="2400" b="1" dirty="0" smtClean="0">
                <a:latin typeface="+mj-lt"/>
                <a:cs typeface="Times New Roman" pitchFamily="18" charset="0"/>
              </a:rPr>
              <a:t>	type </a:t>
            </a:r>
            <a:r>
              <a:rPr lang="en-US" sz="2400" b="1" dirty="0" err="1" smtClean="0">
                <a:latin typeface="+mj-lt"/>
                <a:cs typeface="Times New Roman" pitchFamily="18" charset="0"/>
              </a:rPr>
              <a:t>memberN</a:t>
            </a:r>
            <a:r>
              <a:rPr lang="en-US" sz="2400" b="1" dirty="0" smtClean="0">
                <a:latin typeface="+mj-lt"/>
                <a:cs typeface="Times New Roman" pitchFamily="18" charset="0"/>
              </a:rPr>
              <a:t>;</a:t>
            </a:r>
            <a:endParaRPr lang="en-US" sz="2400" dirty="0" smtClean="0">
              <a:latin typeface="+mj-lt"/>
              <a:cs typeface="Times New Roman" pitchFamily="18" charset="0"/>
            </a:endParaRPr>
          </a:p>
          <a:p>
            <a:pPr>
              <a:buFont typeface="Arial" pitchFamily="34" charset="0"/>
              <a:buNone/>
            </a:pPr>
            <a:r>
              <a:rPr lang="en-US" sz="2400" b="1" dirty="0" smtClean="0">
                <a:latin typeface="+mj-lt"/>
                <a:cs typeface="Times New Roman" pitchFamily="18" charset="0"/>
              </a:rPr>
              <a:t>	</a:t>
            </a:r>
            <a:r>
              <a:rPr lang="en-US" sz="2400" b="1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Con</a:t>
            </a:r>
            <a:r>
              <a:rPr lang="en-US" sz="2400" b="1" dirty="0" smtClean="0">
                <a:latin typeface="+mj-lt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+mj-lt"/>
                <a:cs typeface="Times New Roman" pitchFamily="18" charset="0"/>
              </a:rPr>
              <a:t>member_con</a:t>
            </a:r>
            <a:r>
              <a:rPr lang="en-US" sz="2400" b="1" dirty="0" smtClean="0">
                <a:latin typeface="+mj-lt"/>
                <a:cs typeface="Times New Roman" pitchFamily="18" charset="0"/>
              </a:rPr>
              <a:t>;</a:t>
            </a:r>
            <a:endParaRPr lang="en-US" sz="2400" dirty="0" smtClean="0">
              <a:latin typeface="+mj-lt"/>
              <a:cs typeface="Times New Roman" pitchFamily="18" charset="0"/>
            </a:endParaRPr>
          </a:p>
          <a:p>
            <a:pPr>
              <a:buFont typeface="Arial" pitchFamily="34" charset="0"/>
              <a:buNone/>
            </a:pPr>
            <a:r>
              <a:rPr lang="en-US" sz="2400" b="1" dirty="0">
                <a:latin typeface="+mj-lt"/>
                <a:cs typeface="Times New Roman" pitchFamily="18" charset="0"/>
              </a:rPr>
              <a:t>}</a:t>
            </a:r>
            <a:r>
              <a:rPr lang="en-US" sz="2400" b="1" dirty="0" smtClean="0">
                <a:latin typeface="+mj-lt"/>
                <a:cs typeface="Times New Roman" pitchFamily="18" charset="0"/>
              </a:rPr>
              <a:t>;</a:t>
            </a:r>
            <a:endParaRPr lang="en-US" sz="2400" dirty="0" smtClean="0">
              <a:latin typeface="+mj-lt"/>
              <a:cs typeface="Times New Roman" pitchFamily="18" charset="0"/>
            </a:endParaRPr>
          </a:p>
          <a:p>
            <a:pPr>
              <a:buFont typeface="Arial" pitchFamily="34" charset="0"/>
              <a:buNone/>
            </a:pPr>
            <a:endParaRPr lang="en-US" sz="2400" dirty="0">
              <a:latin typeface="+mj-lt"/>
              <a:cs typeface="Times New Roman" pitchFamily="18" charset="0"/>
            </a:endParaRPr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4876800" y="925286"/>
            <a:ext cx="3904488" cy="4114800"/>
          </a:xfrm>
          <a:prstGeom prst="rect">
            <a:avLst/>
          </a:prstGeom>
          <a:ln cmpd="thickThin">
            <a:solidFill>
              <a:schemeClr val="tx1"/>
            </a:solidFill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400" b="1" dirty="0" err="1">
                <a:solidFill>
                  <a:srgbClr val="C00000"/>
                </a:solidFill>
                <a:latin typeface="+mj-lt"/>
                <a:cs typeface="Times New Roman" pitchFamily="18" charset="0"/>
              </a:rPr>
              <a:t>struct</a:t>
            </a:r>
            <a:r>
              <a:rPr lang="en-US" sz="2400" b="1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Con</a:t>
            </a:r>
            <a:endParaRPr lang="en-US" sz="2400" dirty="0">
              <a:solidFill>
                <a:srgbClr val="0070C0"/>
              </a:solidFill>
              <a:latin typeface="+mj-lt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>
                <a:latin typeface="+mj-lt"/>
                <a:cs typeface="Times New Roman" pitchFamily="18" charset="0"/>
              </a:rPr>
              <a:t>{</a:t>
            </a:r>
            <a:endParaRPr lang="en-US" sz="2400" dirty="0">
              <a:latin typeface="+mj-lt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>
                <a:latin typeface="+mj-lt"/>
                <a:cs typeface="Times New Roman" pitchFamily="18" charset="0"/>
              </a:rPr>
              <a:t>	type member1;</a:t>
            </a:r>
            <a:endParaRPr lang="en-US" sz="2400" dirty="0">
              <a:latin typeface="+mj-lt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>
                <a:latin typeface="+mj-lt"/>
                <a:cs typeface="Times New Roman" pitchFamily="18" charset="0"/>
              </a:rPr>
              <a:t>	type member2;</a:t>
            </a:r>
            <a:endParaRPr lang="en-US" sz="2400" dirty="0">
              <a:latin typeface="+mj-lt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>
                <a:latin typeface="+mj-lt"/>
                <a:cs typeface="Times New Roman" pitchFamily="18" charset="0"/>
              </a:rPr>
              <a:t>	...</a:t>
            </a:r>
            <a:endParaRPr lang="en-US" sz="2400" dirty="0">
              <a:latin typeface="+mj-lt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>
                <a:latin typeface="+mj-lt"/>
                <a:cs typeface="Times New Roman" pitchFamily="18" charset="0"/>
              </a:rPr>
              <a:t>	type </a:t>
            </a:r>
            <a:r>
              <a:rPr lang="en-US" sz="2400" b="1" dirty="0" err="1">
                <a:latin typeface="+mj-lt"/>
                <a:cs typeface="Times New Roman" pitchFamily="18" charset="0"/>
              </a:rPr>
              <a:t>memberN</a:t>
            </a:r>
            <a:r>
              <a:rPr lang="en-US" sz="2400" b="1" dirty="0">
                <a:latin typeface="+mj-lt"/>
                <a:cs typeface="Times New Roman" pitchFamily="18" charset="0"/>
              </a:rPr>
              <a:t>;</a:t>
            </a:r>
            <a:endParaRPr lang="en-US" sz="2400" dirty="0">
              <a:latin typeface="+mj-lt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>
                <a:latin typeface="+mj-lt"/>
                <a:cs typeface="Times New Roman" pitchFamily="18" charset="0"/>
              </a:rPr>
              <a:t>	.. .</a:t>
            </a:r>
            <a:endParaRPr lang="en-US" sz="2400" dirty="0">
              <a:latin typeface="+mj-lt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 smtClean="0">
                <a:latin typeface="+mj-lt"/>
                <a:cs typeface="Times New Roman" pitchFamily="18" charset="0"/>
              </a:rPr>
              <a:t>};</a:t>
            </a:r>
            <a:endParaRPr lang="en-US" sz="2400" dirty="0">
              <a:latin typeface="+mj-lt"/>
              <a:cs typeface="Times New Roman" pitchFamily="18" charset="0"/>
            </a:endParaRPr>
          </a:p>
          <a:p>
            <a:endParaRPr lang="en-US" sz="2400" dirty="0">
              <a:latin typeface="+mj-lt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5334000"/>
            <a:ext cx="84002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err="1" smtClean="0">
                <a:solidFill>
                  <a:srgbClr val="000000"/>
                </a:solidFill>
              </a:rPr>
              <a:t>Có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thể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khai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báo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cấu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trúc</a:t>
            </a:r>
            <a:r>
              <a:rPr lang="en-US" sz="2400" dirty="0" smtClean="0">
                <a:solidFill>
                  <a:srgbClr val="000000"/>
                </a:solidFill>
              </a:rPr>
              <a:t> con </a:t>
            </a:r>
            <a:r>
              <a:rPr lang="en-US" sz="2400" dirty="0" err="1" smtClean="0">
                <a:solidFill>
                  <a:srgbClr val="000000"/>
                </a:solidFill>
              </a:rPr>
              <a:t>lồng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trong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cấu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trúc</a:t>
            </a:r>
            <a:r>
              <a:rPr lang="en-US" sz="2400" dirty="0" smtClean="0">
                <a:solidFill>
                  <a:srgbClr val="000000"/>
                </a:solidFill>
              </a:rPr>
              <a:t> cha</a:t>
            </a:r>
            <a:endParaRPr lang="vi-VN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1427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lồng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3400" y="1066800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-114300" algn="just"/>
            <a:r>
              <a:rPr lang="en-US" sz="2400" dirty="0" err="1">
                <a:solidFill>
                  <a:srgbClr val="FF0000"/>
                </a:solidFill>
              </a:rPr>
              <a:t>typedef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struct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SinhVien</a:t>
            </a:r>
            <a:endParaRPr lang="en-US" sz="2400" dirty="0">
              <a:solidFill>
                <a:srgbClr val="FF0000"/>
              </a:solidFill>
            </a:endParaRPr>
          </a:p>
          <a:p>
            <a:pPr indent="-114300" algn="just"/>
            <a:r>
              <a:rPr lang="en-US" sz="2400" dirty="0">
                <a:solidFill>
                  <a:srgbClr val="FF0000"/>
                </a:solidFill>
              </a:rPr>
              <a:t>{</a:t>
            </a:r>
          </a:p>
          <a:p>
            <a:pPr indent="-57150" algn="just"/>
            <a:r>
              <a:rPr lang="en-US" sz="2400" dirty="0">
                <a:solidFill>
                  <a:srgbClr val="FF0000"/>
                </a:solidFill>
              </a:rPr>
              <a:t>     char MSSV[10];</a:t>
            </a:r>
          </a:p>
          <a:p>
            <a:pPr indent="-57150" algn="just"/>
            <a:r>
              <a:rPr lang="en-US" sz="2400" dirty="0">
                <a:solidFill>
                  <a:srgbClr val="FF0000"/>
                </a:solidFill>
              </a:rPr>
              <a:t>     float Diem;</a:t>
            </a:r>
          </a:p>
          <a:p>
            <a:pPr indent="-114300" algn="just"/>
            <a:r>
              <a:rPr lang="en-US" sz="2400" dirty="0">
                <a:solidFill>
                  <a:srgbClr val="FF0000"/>
                </a:solidFill>
              </a:rPr>
              <a:t>     </a:t>
            </a:r>
            <a:r>
              <a:rPr lang="en-US" sz="2400" dirty="0" err="1">
                <a:solidFill>
                  <a:srgbClr val="0070C0"/>
                </a:solidFill>
              </a:rPr>
              <a:t>typedef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struct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NgaySinh</a:t>
            </a:r>
            <a:endParaRPr lang="en-US" sz="2400" dirty="0">
              <a:solidFill>
                <a:srgbClr val="0070C0"/>
              </a:solidFill>
            </a:endParaRPr>
          </a:p>
          <a:p>
            <a:pPr lvl="1" indent="-114300" algn="just"/>
            <a:r>
              <a:rPr lang="en-US" sz="2400" dirty="0">
                <a:solidFill>
                  <a:srgbClr val="0070C0"/>
                </a:solidFill>
              </a:rPr>
              <a:t>{</a:t>
            </a:r>
          </a:p>
          <a:p>
            <a:pPr marL="857250" lvl="2" algn="just"/>
            <a:r>
              <a:rPr lang="en-US" sz="2400" dirty="0">
                <a:solidFill>
                  <a:srgbClr val="0070C0"/>
                </a:solidFill>
              </a:rPr>
              <a:t>	</a:t>
            </a:r>
            <a:r>
              <a:rPr lang="en-US" sz="2400" dirty="0" err="1">
                <a:solidFill>
                  <a:srgbClr val="0070C0"/>
                </a:solidFill>
              </a:rPr>
              <a:t>int</a:t>
            </a:r>
            <a:r>
              <a:rPr lang="en-US" sz="2400" dirty="0">
                <a:solidFill>
                  <a:srgbClr val="0070C0"/>
                </a:solidFill>
              </a:rPr>
              <a:t> Ng;</a:t>
            </a:r>
          </a:p>
          <a:p>
            <a:pPr marL="857250" lvl="2" algn="just"/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int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Th</a:t>
            </a:r>
            <a:r>
              <a:rPr lang="en-US" sz="2400" dirty="0">
                <a:solidFill>
                  <a:srgbClr val="0070C0"/>
                </a:solidFill>
              </a:rPr>
              <a:t>;</a:t>
            </a:r>
          </a:p>
          <a:p>
            <a:pPr marL="857250" lvl="2" algn="just"/>
            <a:r>
              <a:rPr lang="en-US" sz="2400" dirty="0">
                <a:solidFill>
                  <a:srgbClr val="0070C0"/>
                </a:solidFill>
              </a:rPr>
              <a:t>	</a:t>
            </a:r>
            <a:r>
              <a:rPr lang="en-US" sz="2400" dirty="0" err="1">
                <a:solidFill>
                  <a:srgbClr val="0070C0"/>
                </a:solidFill>
              </a:rPr>
              <a:t>int</a:t>
            </a:r>
            <a:r>
              <a:rPr lang="en-US" sz="2400" dirty="0">
                <a:solidFill>
                  <a:srgbClr val="0070C0"/>
                </a:solidFill>
              </a:rPr>
              <a:t> Na;</a:t>
            </a:r>
          </a:p>
          <a:p>
            <a:pPr lvl="1" indent="-114300" algn="just"/>
            <a:r>
              <a:rPr lang="en-US" sz="2400" dirty="0" smtClean="0">
                <a:solidFill>
                  <a:srgbClr val="0070C0"/>
                </a:solidFill>
              </a:rPr>
              <a:t>};</a:t>
            </a:r>
          </a:p>
          <a:p>
            <a:pPr lvl="1" indent="-114300" algn="just"/>
            <a:r>
              <a:rPr lang="en-US" sz="2400" dirty="0" err="1" smtClean="0">
                <a:solidFill>
                  <a:srgbClr val="FF0000"/>
                </a:solidFill>
              </a:rPr>
              <a:t>NgaySinh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sinhngay</a:t>
            </a:r>
            <a:r>
              <a:rPr lang="en-US" sz="2400" dirty="0" smtClean="0">
                <a:solidFill>
                  <a:srgbClr val="FF0000"/>
                </a:solidFill>
              </a:rPr>
              <a:t>;</a:t>
            </a:r>
            <a:endParaRPr lang="en-US" sz="2400" dirty="0">
              <a:solidFill>
                <a:srgbClr val="FF0000"/>
              </a:solidFill>
            </a:endParaRPr>
          </a:p>
          <a:p>
            <a:pPr indent="-114300" algn="just"/>
            <a:r>
              <a:rPr lang="en-US" sz="2400" dirty="0" smtClean="0">
                <a:solidFill>
                  <a:srgbClr val="FF0000"/>
                </a:solidFill>
              </a:rPr>
              <a:t>};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3890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lồng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:</a:t>
            </a:r>
          </a:p>
          <a:p>
            <a:pPr marL="457200" lvl="1" indent="0" algn="just">
              <a:buFont typeface="Arial" pitchFamily="34" charset="0"/>
              <a:buNone/>
            </a:pP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dirty="0" err="1">
                <a:solidFill>
                  <a:srgbClr val="FF0000"/>
                </a:solidFill>
                <a:latin typeface="+mj-lt"/>
                <a:cs typeface="Times New Roman" pitchFamily="18" charset="0"/>
              </a:rPr>
              <a:t>SinhVien</a:t>
            </a:r>
            <a:r>
              <a:rPr lang="en-US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sv1, sv2;</a:t>
            </a:r>
            <a:endParaRPr lang="en-US" dirty="0">
              <a:solidFill>
                <a:prstClr val="black"/>
              </a:solidFill>
              <a:latin typeface="+mj-lt"/>
              <a:cs typeface="Times New Roman" pitchFamily="18" charset="0"/>
            </a:endParaRPr>
          </a:p>
          <a:p>
            <a:pPr marL="457200" lvl="1" indent="0" algn="just">
              <a:buFont typeface="Arial" pitchFamily="34" charset="0"/>
              <a:buNone/>
            </a:pPr>
            <a:r>
              <a:rPr lang="en-US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	 </a:t>
            </a:r>
            <a:r>
              <a:rPr lang="en-US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sv1.Diem </a:t>
            </a:r>
            <a:r>
              <a:rPr lang="en-US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= 9.0;   	</a:t>
            </a:r>
            <a:r>
              <a:rPr lang="en-US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	</a:t>
            </a:r>
          </a:p>
          <a:p>
            <a:pPr marL="457200" lvl="1" indent="0" algn="just">
              <a:buFont typeface="Arial" pitchFamily="34" charset="0"/>
              <a:buNone/>
            </a:pPr>
            <a:r>
              <a:rPr lang="en-US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		</a:t>
            </a:r>
            <a:r>
              <a:rPr lang="en-US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sv1.sinhngay.Ng </a:t>
            </a:r>
            <a:r>
              <a:rPr lang="en-US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= 1;</a:t>
            </a:r>
          </a:p>
          <a:p>
            <a:pPr marL="457200" lvl="1" indent="0" algn="just">
              <a:buFont typeface="Arial" pitchFamily="34" charset="0"/>
              <a:buNone/>
            </a:pPr>
            <a:r>
              <a:rPr lang="en-US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  	</a:t>
            </a:r>
            <a:r>
              <a:rPr lang="en-US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	</a:t>
            </a:r>
            <a:r>
              <a:rPr lang="en-US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sv1.sinhngay.Th</a:t>
            </a:r>
            <a:r>
              <a:rPr lang="en-US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= 10;</a:t>
            </a:r>
          </a:p>
          <a:p>
            <a:pPr marL="457200" lvl="1" indent="0" algn="just">
              <a:buFont typeface="Arial" pitchFamily="34" charset="0"/>
              <a:buNone/>
            </a:pPr>
            <a:r>
              <a:rPr lang="en-US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  	</a:t>
            </a:r>
            <a:r>
              <a:rPr lang="en-US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	</a:t>
            </a:r>
            <a:r>
              <a:rPr lang="en-US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sv1.sinhngay.Na</a:t>
            </a:r>
            <a:r>
              <a:rPr lang="en-US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= 2000</a:t>
            </a:r>
            <a:r>
              <a:rPr lang="en-US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;</a:t>
            </a:r>
            <a:endParaRPr lang="en-US" dirty="0">
              <a:solidFill>
                <a:prstClr val="black"/>
              </a:solidFill>
              <a:latin typeface="+mj-lt"/>
              <a:cs typeface="Times New Roman" pitchFamily="18" charset="0"/>
            </a:endParaRPr>
          </a:p>
          <a:p>
            <a:pPr marL="457200" lvl="1" indent="0" algn="just">
              <a:buFont typeface="Arial" pitchFamily="34" charset="0"/>
              <a:buNone/>
            </a:pPr>
            <a:r>
              <a:rPr lang="en-US" b="1" dirty="0" smtClean="0">
                <a:solidFill>
                  <a:srgbClr val="FF0000"/>
                </a:solidFill>
                <a:latin typeface="+mj-lt"/>
              </a:rPr>
              <a:t>		</a:t>
            </a:r>
            <a:r>
              <a:rPr lang="en-US" dirty="0" smtClean="0">
                <a:solidFill>
                  <a:srgbClr val="0070C0"/>
                </a:solidFill>
                <a:cs typeface="Times New Roman" pitchFamily="18" charset="0"/>
              </a:rPr>
              <a:t>sv1.sinhngay.Na = sv2.sinhngay.Na;</a:t>
            </a:r>
            <a:endParaRPr lang="vi-VN" b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3151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vi-VN" dirty="0" smtClean="0"/>
              <a:t>Cài </a:t>
            </a:r>
            <a:r>
              <a:rPr lang="vi-VN" dirty="0"/>
              <a:t>đặt các hàm:</a:t>
            </a:r>
          </a:p>
          <a:p>
            <a:pPr lvl="1" algn="just"/>
            <a:r>
              <a:rPr lang="vi-VN" dirty="0"/>
              <a:t>Nhập vào </a:t>
            </a:r>
            <a:r>
              <a:rPr lang="en-US" dirty="0" err="1" smtClean="0"/>
              <a:t>thông</a:t>
            </a:r>
            <a:r>
              <a:rPr lang="en-US" dirty="0" smtClean="0"/>
              <a:t> tin SV</a:t>
            </a:r>
            <a:endParaRPr lang="vi-VN" dirty="0"/>
          </a:p>
          <a:p>
            <a:pPr lvl="1" algn="just"/>
            <a:r>
              <a:rPr lang="vi-VN" dirty="0">
                <a:solidFill>
                  <a:srgbClr val="0070C0"/>
                </a:solidFill>
              </a:rPr>
              <a:t>void Nhap </a:t>
            </a:r>
            <a:r>
              <a:rPr lang="vi-VN" dirty="0" smtClean="0">
                <a:solidFill>
                  <a:srgbClr val="0070C0"/>
                </a:solidFill>
              </a:rPr>
              <a:t>(</a:t>
            </a:r>
            <a:r>
              <a:rPr lang="en-US" dirty="0" err="1" smtClean="0">
                <a:solidFill>
                  <a:srgbClr val="0070C0"/>
                </a:solidFill>
              </a:rPr>
              <a:t>SinhVien</a:t>
            </a:r>
            <a:r>
              <a:rPr lang="vi-VN" dirty="0" smtClean="0">
                <a:solidFill>
                  <a:srgbClr val="0070C0"/>
                </a:solidFill>
              </a:rPr>
              <a:t> &amp;</a:t>
            </a:r>
            <a:r>
              <a:rPr lang="en-US" dirty="0" err="1" smtClean="0">
                <a:solidFill>
                  <a:srgbClr val="0070C0"/>
                </a:solidFill>
              </a:rPr>
              <a:t>sv</a:t>
            </a:r>
            <a:r>
              <a:rPr lang="vi-VN" dirty="0" smtClean="0">
                <a:solidFill>
                  <a:srgbClr val="0070C0"/>
                </a:solidFill>
              </a:rPr>
              <a:t>);</a:t>
            </a:r>
            <a:endParaRPr lang="vi-VN" dirty="0">
              <a:solidFill>
                <a:srgbClr val="0070C0"/>
              </a:solidFill>
            </a:endParaRPr>
          </a:p>
          <a:p>
            <a:pPr lvl="1" algn="just"/>
            <a:r>
              <a:rPr lang="vi-VN" dirty="0"/>
              <a:t>Xuất </a:t>
            </a:r>
            <a:r>
              <a:rPr lang="en-US" dirty="0" err="1" smtClean="0"/>
              <a:t>thông</a:t>
            </a:r>
            <a:r>
              <a:rPr lang="en-US" dirty="0" smtClean="0"/>
              <a:t> tin SV</a:t>
            </a:r>
            <a:endParaRPr lang="vi-VN" dirty="0"/>
          </a:p>
          <a:p>
            <a:pPr lvl="1" algn="just"/>
            <a:r>
              <a:rPr lang="vi-VN" dirty="0">
                <a:solidFill>
                  <a:srgbClr val="0070C0"/>
                </a:solidFill>
              </a:rPr>
              <a:t>void Xuat </a:t>
            </a:r>
            <a:r>
              <a:rPr lang="vi-VN" dirty="0" smtClean="0">
                <a:solidFill>
                  <a:srgbClr val="0070C0"/>
                </a:solidFill>
              </a:rPr>
              <a:t>(</a:t>
            </a:r>
            <a:r>
              <a:rPr lang="en-US" dirty="0" err="1" smtClean="0">
                <a:solidFill>
                  <a:srgbClr val="0070C0"/>
                </a:solidFill>
              </a:rPr>
              <a:t>SinhVien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sv</a:t>
            </a:r>
            <a:r>
              <a:rPr lang="vi-VN" dirty="0" smtClean="0">
                <a:solidFill>
                  <a:srgbClr val="0070C0"/>
                </a:solidFill>
              </a:rPr>
              <a:t>);</a:t>
            </a:r>
            <a:endParaRPr lang="vi-VN" dirty="0" smtClean="0">
              <a:ea typeface="+mn-ea"/>
              <a:cs typeface="+mn-cs"/>
            </a:endParaRPr>
          </a:p>
          <a:p>
            <a:pPr marL="457200" lvl="1" indent="0" algn="just">
              <a:buNone/>
            </a:pPr>
            <a:endParaRPr lang="en-US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6279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marL="0" indent="0" algn="just">
              <a:buNone/>
            </a:pPr>
            <a:r>
              <a:rPr lang="vi-VN" dirty="0">
                <a:solidFill>
                  <a:srgbClr val="0070C0"/>
                </a:solidFill>
              </a:rPr>
              <a:t>void Nhap (SinhVien &amp;sv)</a:t>
            </a:r>
          </a:p>
          <a:p>
            <a:pPr marL="0" indent="0" algn="just">
              <a:buNone/>
            </a:pPr>
            <a:r>
              <a:rPr lang="vi-VN" dirty="0">
                <a:solidFill>
                  <a:srgbClr val="0070C0"/>
                </a:solidFill>
              </a:rPr>
              <a:t>{</a:t>
            </a:r>
          </a:p>
          <a:p>
            <a:pPr marL="0" indent="0" algn="just">
              <a:buNone/>
            </a:pPr>
            <a:r>
              <a:rPr lang="vi-VN" dirty="0">
                <a:solidFill>
                  <a:srgbClr val="0070C0"/>
                </a:solidFill>
              </a:rPr>
              <a:t>	cout &lt;&lt;"MSSV: ";</a:t>
            </a:r>
          </a:p>
          <a:p>
            <a:pPr marL="0" indent="0" algn="just">
              <a:buNone/>
            </a:pPr>
            <a:r>
              <a:rPr lang="vi-VN" dirty="0">
                <a:solidFill>
                  <a:srgbClr val="0070C0"/>
                </a:solidFill>
              </a:rPr>
              <a:t>	gets(sv.MSSV);</a:t>
            </a:r>
          </a:p>
          <a:p>
            <a:pPr marL="0" indent="0" algn="just">
              <a:buNone/>
            </a:pPr>
            <a:r>
              <a:rPr lang="vi-VN" dirty="0">
                <a:solidFill>
                  <a:srgbClr val="0070C0"/>
                </a:solidFill>
              </a:rPr>
              <a:t>	cout &lt;&lt;"Nhap diem: ";</a:t>
            </a:r>
          </a:p>
          <a:p>
            <a:pPr marL="0" indent="0" algn="just">
              <a:buNone/>
            </a:pPr>
            <a:r>
              <a:rPr lang="vi-VN" dirty="0">
                <a:solidFill>
                  <a:srgbClr val="0070C0"/>
                </a:solidFill>
              </a:rPr>
              <a:t>	cin &gt;&gt; sv.Diem;</a:t>
            </a:r>
          </a:p>
          <a:p>
            <a:pPr marL="0" indent="0" algn="just">
              <a:buNone/>
            </a:pPr>
            <a:r>
              <a:rPr lang="vi-VN" dirty="0">
                <a:solidFill>
                  <a:srgbClr val="0070C0"/>
                </a:solidFill>
              </a:rPr>
              <a:t>	cout &lt;&lt;"Nhap ngay sinh: ";</a:t>
            </a:r>
          </a:p>
          <a:p>
            <a:pPr marL="0" indent="0" algn="just">
              <a:buNone/>
            </a:pPr>
            <a:r>
              <a:rPr lang="vi-VN" dirty="0">
                <a:solidFill>
                  <a:srgbClr val="0070C0"/>
                </a:solidFill>
              </a:rPr>
              <a:t>	cin &gt;&gt; sv.sinhngay.Ng;</a:t>
            </a:r>
          </a:p>
          <a:p>
            <a:pPr marL="0" indent="0" algn="just">
              <a:buNone/>
            </a:pPr>
            <a:r>
              <a:rPr lang="vi-VN" dirty="0">
                <a:solidFill>
                  <a:srgbClr val="0070C0"/>
                </a:solidFill>
              </a:rPr>
              <a:t>	cout &lt;&lt;"Nhap thang sinh: ";</a:t>
            </a:r>
          </a:p>
          <a:p>
            <a:pPr marL="0" indent="0" algn="just">
              <a:buNone/>
            </a:pPr>
            <a:r>
              <a:rPr lang="vi-VN" dirty="0">
                <a:solidFill>
                  <a:srgbClr val="0070C0"/>
                </a:solidFill>
              </a:rPr>
              <a:t>	cin &gt;&gt; sv.sinhngay.Th;</a:t>
            </a:r>
          </a:p>
          <a:p>
            <a:pPr marL="0" indent="0" algn="just">
              <a:buNone/>
            </a:pPr>
            <a:r>
              <a:rPr lang="vi-VN" dirty="0">
                <a:solidFill>
                  <a:srgbClr val="0070C0"/>
                </a:solidFill>
              </a:rPr>
              <a:t>	cout &lt;&lt;"Nhap nam sinh: ";</a:t>
            </a:r>
          </a:p>
          <a:p>
            <a:pPr marL="0" indent="0" algn="just">
              <a:buNone/>
            </a:pPr>
            <a:r>
              <a:rPr lang="vi-VN" dirty="0">
                <a:solidFill>
                  <a:srgbClr val="0070C0"/>
                </a:solidFill>
              </a:rPr>
              <a:t>	cin &gt;&gt; sv.sinhngay.Na;</a:t>
            </a:r>
          </a:p>
          <a:p>
            <a:pPr marL="0" indent="0" algn="just">
              <a:buNone/>
            </a:pPr>
            <a:r>
              <a:rPr lang="vi-VN" dirty="0">
                <a:solidFill>
                  <a:srgbClr val="0070C0"/>
                </a:solidFill>
              </a:rPr>
              <a:t>}</a:t>
            </a:r>
            <a:endParaRPr lang="en-US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729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K1">
  <a:themeElements>
    <a:clrScheme name="Default Design 1">
      <a:dk1>
        <a:srgbClr val="000000"/>
      </a:dk1>
      <a:lt1>
        <a:srgbClr val="B4E3EE"/>
      </a:lt1>
      <a:dk2>
        <a:srgbClr val="189180"/>
      </a:dk2>
      <a:lt2>
        <a:srgbClr val="808080"/>
      </a:lt2>
      <a:accent1>
        <a:srgbClr val="FF7F00"/>
      </a:accent1>
      <a:accent2>
        <a:srgbClr val="B3DC27"/>
      </a:accent2>
      <a:accent3>
        <a:srgbClr val="D6EFF5"/>
      </a:accent3>
      <a:accent4>
        <a:srgbClr val="000000"/>
      </a:accent4>
      <a:accent5>
        <a:srgbClr val="FFC0AA"/>
      </a:accent5>
      <a:accent6>
        <a:srgbClr val="A2C722"/>
      </a:accent6>
      <a:hlink>
        <a:srgbClr val="6FB9D7"/>
      </a:hlink>
      <a:folHlink>
        <a:srgbClr val="F93D1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B4E3EE"/>
        </a:lt1>
        <a:dk2>
          <a:srgbClr val="189180"/>
        </a:dk2>
        <a:lt2>
          <a:srgbClr val="808080"/>
        </a:lt2>
        <a:accent1>
          <a:srgbClr val="FF7F00"/>
        </a:accent1>
        <a:accent2>
          <a:srgbClr val="B3DC27"/>
        </a:accent2>
        <a:accent3>
          <a:srgbClr val="D6EFF5"/>
        </a:accent3>
        <a:accent4>
          <a:srgbClr val="000000"/>
        </a:accent4>
        <a:accent5>
          <a:srgbClr val="FFC0AA"/>
        </a:accent5>
        <a:accent6>
          <a:srgbClr val="A2C722"/>
        </a:accent6>
        <a:hlink>
          <a:srgbClr val="6FB9D7"/>
        </a:hlink>
        <a:folHlink>
          <a:srgbClr val="F93D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EE384"/>
        </a:lt1>
        <a:dk2>
          <a:srgbClr val="FD8334"/>
        </a:dk2>
        <a:lt2>
          <a:srgbClr val="808080"/>
        </a:lt2>
        <a:accent1>
          <a:srgbClr val="F98EB2"/>
        </a:accent1>
        <a:accent2>
          <a:srgbClr val="FCB43E"/>
        </a:accent2>
        <a:accent3>
          <a:srgbClr val="FEEFC2"/>
        </a:accent3>
        <a:accent4>
          <a:srgbClr val="000000"/>
        </a:accent4>
        <a:accent5>
          <a:srgbClr val="FBC6D5"/>
        </a:accent5>
        <a:accent6>
          <a:srgbClr val="E4A337"/>
        </a:accent6>
        <a:hlink>
          <a:srgbClr val="FA6D73"/>
        </a:hlink>
        <a:folHlink>
          <a:srgbClr val="D264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4E1EE"/>
        </a:lt1>
        <a:dk2>
          <a:srgbClr val="2F84AF"/>
        </a:dk2>
        <a:lt2>
          <a:srgbClr val="808080"/>
        </a:lt2>
        <a:accent1>
          <a:srgbClr val="9899C1"/>
        </a:accent1>
        <a:accent2>
          <a:srgbClr val="4BBAC3"/>
        </a:accent2>
        <a:accent3>
          <a:srgbClr val="E6EEF5"/>
        </a:accent3>
        <a:accent4>
          <a:srgbClr val="000000"/>
        </a:accent4>
        <a:accent5>
          <a:srgbClr val="CACADD"/>
        </a:accent5>
        <a:accent6>
          <a:srgbClr val="43A8B0"/>
        </a:accent6>
        <a:hlink>
          <a:srgbClr val="7AC5B9"/>
        </a:hlink>
        <a:folHlink>
          <a:srgbClr val="719F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576TGp_report_light.potx" id="{C8DDBDDC-8998-4E3F-9E4D-3D82DF4B4CED}" vid="{C64A7254-B87B-4511-A5A4-0D81C86FF10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OK1</Template>
  <TotalTime>1942</TotalTime>
  <Words>248</Words>
  <Application>Microsoft Office PowerPoint</Application>
  <PresentationFormat>On-screen Show (4:3)</PresentationFormat>
  <Paragraphs>128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OK1</vt:lpstr>
      <vt:lpstr>CẤU TRÚC LỒNG NHAU</vt:lpstr>
      <vt:lpstr>Nội dung</vt:lpstr>
      <vt:lpstr>Khái niệm cấu trúc lồng nhau</vt:lpstr>
      <vt:lpstr>Khái niệm cấu trúc lồng nhau</vt:lpstr>
      <vt:lpstr>Khai báo kiểu cấu trúc lồng nhau</vt:lpstr>
      <vt:lpstr>Khai báo kiểu cấu trúc lồng nhau</vt:lpstr>
      <vt:lpstr>Thao tác trên cấu trúc lồng nhau</vt:lpstr>
      <vt:lpstr>Ví dụ</vt:lpstr>
      <vt:lpstr>Ví dụ</vt:lpstr>
      <vt:lpstr>Ví dụ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dtdat</dc:creator>
  <cp:lastModifiedBy>dtdat</cp:lastModifiedBy>
  <cp:revision>158</cp:revision>
  <dcterms:created xsi:type="dcterms:W3CDTF">2016-11-10T08:19:54Z</dcterms:created>
  <dcterms:modified xsi:type="dcterms:W3CDTF">2016-12-05T16:18:53Z</dcterms:modified>
</cp:coreProperties>
</file>