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96" r:id="rId4"/>
    <p:sldId id="334" r:id="rId5"/>
    <p:sldId id="335" r:id="rId6"/>
    <p:sldId id="336" r:id="rId7"/>
    <p:sldId id="331" r:id="rId8"/>
    <p:sldId id="333" r:id="rId9"/>
    <p:sldId id="332" r:id="rId10"/>
    <p:sldId id="30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2C06"/>
    <a:srgbClr val="FFFFFF"/>
    <a:srgbClr val="6FB9D7"/>
    <a:srgbClr val="808080"/>
    <a:srgbClr val="969696"/>
    <a:srgbClr val="FF7F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4" autoAdjust="0"/>
    <p:restoredTop sz="93198" autoAdjust="0"/>
  </p:normalViewPr>
  <p:slideViewPr>
    <p:cSldViewPr>
      <p:cViewPr varScale="1">
        <p:scale>
          <a:sx n="91" d="100"/>
          <a:sy n="91" d="100"/>
        </p:scale>
        <p:origin x="-912"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733800" y="3276600"/>
            <a:ext cx="5029200" cy="838200"/>
          </a:xfrm>
        </p:spPr>
        <p:txBody>
          <a:bodyPr/>
          <a:lstStyle/>
          <a:p>
            <a:pPr algn="ctr"/>
            <a:r>
              <a:rPr lang="en-US" dirty="0" smtClean="0">
                <a:solidFill>
                  <a:schemeClr val="tx2">
                    <a:lumMod val="75000"/>
                  </a:schemeClr>
                </a:solidFill>
              </a:rPr>
              <a:t>KIỂU ENUM VÀ UNION</a:t>
            </a:r>
            <a:endParaRPr lang="en-US" dirty="0">
              <a:solidFill>
                <a:schemeClr val="tx2">
                  <a:lumMod val="75000"/>
                </a:schemeClr>
              </a:solidFill>
            </a:endParaRPr>
          </a:p>
        </p:txBody>
      </p:sp>
      <p:sp>
        <p:nvSpPr>
          <p:cNvPr id="2" name="TextBox 1"/>
          <p:cNvSpPr txBox="1"/>
          <p:nvPr/>
        </p:nvSpPr>
        <p:spPr>
          <a:xfrm>
            <a:off x="5536461" y="2971800"/>
            <a:ext cx="864339" cy="369332"/>
          </a:xfrm>
          <a:prstGeom prst="rect">
            <a:avLst/>
          </a:prstGeom>
          <a:noFill/>
        </p:spPr>
        <p:txBody>
          <a:bodyPr wrap="none" rtlCol="0">
            <a:spAutoFit/>
          </a:bodyPr>
          <a:lstStyle/>
          <a:p>
            <a:r>
              <a:rPr lang="en-US" b="1" err="1" smtClean="0">
                <a:solidFill>
                  <a:schemeClr val="accent2">
                    <a:lumMod val="75000"/>
                  </a:schemeClr>
                </a:solidFill>
              </a:rPr>
              <a:t>Bài</a:t>
            </a:r>
            <a:r>
              <a:rPr lang="en-US" b="1" smtClean="0">
                <a:solidFill>
                  <a:schemeClr val="accent2">
                    <a:lumMod val="75000"/>
                  </a:schemeClr>
                </a:solidFill>
              </a:rPr>
              <a:t> </a:t>
            </a:r>
            <a:r>
              <a:rPr lang="en-US" b="1" smtClean="0">
                <a:solidFill>
                  <a:schemeClr val="accent2">
                    <a:lumMod val="75000"/>
                  </a:schemeClr>
                </a:solidFill>
              </a:rPr>
              <a:t>83</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67" name="Rectangle 35"/>
          <p:cNvSpPr>
            <a:spLocks noGrp="1" noChangeArrowheads="1"/>
          </p:cNvSpPr>
          <p:nvPr>
            <p:ph type="title"/>
          </p:nvPr>
        </p:nvSpPr>
        <p:spPr/>
        <p:txBody>
          <a:bodyPr/>
          <a:lstStyle/>
          <a:p>
            <a:r>
              <a:rPr lang="en-US" dirty="0" err="1" smtClean="0"/>
              <a:t>Nội</a:t>
            </a:r>
            <a:r>
              <a:rPr lang="en-US" dirty="0" smtClean="0"/>
              <a:t> dung</a:t>
            </a:r>
            <a:endParaRPr lang="en-US" dirty="0"/>
          </a:p>
        </p:txBody>
      </p:sp>
      <p:grpSp>
        <p:nvGrpSpPr>
          <p:cNvPr id="27" name="Group 2"/>
          <p:cNvGrpSpPr>
            <a:grpSpLocks/>
          </p:cNvGrpSpPr>
          <p:nvPr/>
        </p:nvGrpSpPr>
        <p:grpSpPr bwMode="auto">
          <a:xfrm>
            <a:off x="1876425" y="3024187"/>
            <a:ext cx="5311775" cy="688975"/>
            <a:chOff x="720" y="1392"/>
            <a:chExt cx="4058" cy="480"/>
          </a:xfrm>
        </p:grpSpPr>
        <p:sp>
          <p:nvSpPr>
            <p:cNvPr id="28"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29" name="Group 4"/>
            <p:cNvGrpSpPr>
              <a:grpSpLocks/>
            </p:cNvGrpSpPr>
            <p:nvPr/>
          </p:nvGrpSpPr>
          <p:grpSpPr bwMode="auto">
            <a:xfrm>
              <a:off x="730" y="1407"/>
              <a:ext cx="4043" cy="444"/>
              <a:chOff x="744" y="1407"/>
              <a:chExt cx="3988" cy="444"/>
            </a:xfrm>
          </p:grpSpPr>
          <p:sp>
            <p:nvSpPr>
              <p:cNvPr id="30"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31"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37" name="Group 17"/>
          <p:cNvGrpSpPr>
            <a:grpSpLocks/>
          </p:cNvGrpSpPr>
          <p:nvPr/>
        </p:nvGrpSpPr>
        <p:grpSpPr bwMode="auto">
          <a:xfrm>
            <a:off x="1876425" y="2160587"/>
            <a:ext cx="5311775" cy="688975"/>
            <a:chOff x="720" y="1392"/>
            <a:chExt cx="4058" cy="480"/>
          </a:xfrm>
        </p:grpSpPr>
        <p:sp>
          <p:nvSpPr>
            <p:cNvPr id="38"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39" name="Group 19"/>
            <p:cNvGrpSpPr>
              <a:grpSpLocks/>
            </p:cNvGrpSpPr>
            <p:nvPr/>
          </p:nvGrpSpPr>
          <p:grpSpPr bwMode="auto">
            <a:xfrm>
              <a:off x="730" y="1407"/>
              <a:ext cx="4043" cy="444"/>
              <a:chOff x="744" y="1407"/>
              <a:chExt cx="3988" cy="444"/>
            </a:xfrm>
          </p:grpSpPr>
          <p:sp>
            <p:nvSpPr>
              <p:cNvPr id="40"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41"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42" name="Text Box 22"/>
          <p:cNvSpPr txBox="1">
            <a:spLocks noChangeArrowheads="1"/>
          </p:cNvSpPr>
          <p:nvPr/>
        </p:nvSpPr>
        <p:spPr bwMode="black">
          <a:xfrm>
            <a:off x="2343150" y="2274887"/>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Kiểu</a:t>
            </a:r>
            <a:r>
              <a:rPr lang="en-US" sz="2400" b="1" dirty="0" smtClean="0">
                <a:solidFill>
                  <a:srgbClr val="FFFFFF"/>
                </a:solidFill>
              </a:rPr>
              <a:t> </a:t>
            </a:r>
            <a:r>
              <a:rPr lang="en-US" sz="2400" b="1" dirty="0" err="1" smtClean="0">
                <a:solidFill>
                  <a:srgbClr val="FFFFFF"/>
                </a:solidFill>
              </a:rPr>
              <a:t>enum</a:t>
            </a:r>
            <a:endParaRPr lang="en-US" sz="2400" b="1" dirty="0">
              <a:solidFill>
                <a:srgbClr val="FFFFFF"/>
              </a:solidFill>
            </a:endParaRPr>
          </a:p>
        </p:txBody>
      </p:sp>
      <p:sp>
        <p:nvSpPr>
          <p:cNvPr id="43" name="Text Box 23"/>
          <p:cNvSpPr txBox="1">
            <a:spLocks noChangeArrowheads="1"/>
          </p:cNvSpPr>
          <p:nvPr/>
        </p:nvSpPr>
        <p:spPr bwMode="black">
          <a:xfrm>
            <a:off x="2354263" y="3132137"/>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Kiểu</a:t>
            </a:r>
            <a:r>
              <a:rPr lang="en-US" sz="2400" b="1" dirty="0" smtClean="0">
                <a:solidFill>
                  <a:srgbClr val="FFFFFF"/>
                </a:solidFill>
              </a:rPr>
              <a:t> union</a:t>
            </a:r>
            <a:endParaRPr lang="en-US" sz="2400" b="1" dirty="0">
              <a:solidFill>
                <a:srgbClr val="FFFFFF"/>
              </a:solidFill>
            </a:endParaRPr>
          </a:p>
        </p:txBody>
      </p:sp>
      <p:pic>
        <p:nvPicPr>
          <p:cNvPr id="46" name="Picture 29" descr="1"/>
          <p:cNvPicPr>
            <a:picLocks noChangeAspect="1" noChangeArrowheads="1"/>
          </p:cNvPicPr>
          <p:nvPr/>
        </p:nvPicPr>
        <p:blipFill>
          <a:blip r:embed="rId2">
            <a:lum bright="-6000" contrast="24000"/>
          </a:blip>
          <a:srcRect l="42606" t="64474" r="19473"/>
          <a:stretch>
            <a:fillRect/>
          </a:stretch>
        </p:blipFill>
        <p:spPr bwMode="auto">
          <a:xfrm>
            <a:off x="1692275" y="3013075"/>
            <a:ext cx="792163" cy="949325"/>
          </a:xfrm>
          <a:prstGeom prst="rect">
            <a:avLst/>
          </a:prstGeom>
          <a:noFill/>
        </p:spPr>
      </p:pic>
      <p:pic>
        <p:nvPicPr>
          <p:cNvPr id="47" name="Picture 30" descr="1"/>
          <p:cNvPicPr>
            <a:picLocks noChangeAspect="1" noChangeArrowheads="1"/>
          </p:cNvPicPr>
          <p:nvPr/>
        </p:nvPicPr>
        <p:blipFill>
          <a:blip r:embed="rId2">
            <a:lum bright="-6000" contrast="24000"/>
          </a:blip>
          <a:srcRect l="42606" t="64474" r="19473"/>
          <a:stretch>
            <a:fillRect/>
          </a:stretch>
        </p:blipFill>
        <p:spPr bwMode="auto">
          <a:xfrm>
            <a:off x="1681163" y="2155825"/>
            <a:ext cx="792162" cy="949325"/>
          </a:xfrm>
          <a:prstGeom prst="rect">
            <a:avLst/>
          </a:prstGeom>
          <a:noFill/>
        </p:spPr>
      </p:pic>
      <p:sp>
        <p:nvSpPr>
          <p:cNvPr id="48" name="Text Box 32"/>
          <p:cNvSpPr txBox="1">
            <a:spLocks noChangeArrowheads="1"/>
          </p:cNvSpPr>
          <p:nvPr/>
        </p:nvSpPr>
        <p:spPr bwMode="gray">
          <a:xfrm>
            <a:off x="2001838" y="2252662"/>
            <a:ext cx="381000" cy="457200"/>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49" name="Text Box 33"/>
          <p:cNvSpPr txBox="1">
            <a:spLocks noChangeArrowheads="1"/>
          </p:cNvSpPr>
          <p:nvPr/>
        </p:nvSpPr>
        <p:spPr bwMode="gray">
          <a:xfrm>
            <a:off x="2014538" y="3111500"/>
            <a:ext cx="381000" cy="457200"/>
          </a:xfrm>
          <a:prstGeom prst="rect">
            <a:avLst/>
          </a:prstGeom>
          <a:noFill/>
          <a:ln w="9525">
            <a:noFill/>
            <a:miter lim="800000"/>
            <a:headEnd/>
            <a:tailEnd/>
          </a:ln>
          <a:effectLst/>
        </p:spPr>
        <p:txBody>
          <a:bodyPr>
            <a:spAutoFit/>
          </a:bodyPr>
          <a:lstStyle/>
          <a:p>
            <a:pPr algn="ctr">
              <a:spcBef>
                <a:spcPct val="50000"/>
              </a:spcBef>
            </a:pPr>
            <a:r>
              <a:rPr lang="en-US" sz="2400" b="1"/>
              <a:t>2</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enum</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solidFill>
                  <a:srgbClr val="000000"/>
                </a:solidFill>
              </a:rPr>
              <a:t>Kiểu dữ liệu liệt kê dùng để tạo ra các kiểu dữ liệu chứa một cái gì đó hơi đặc biệt một chút, không phải kiểu số hay kiểu kí tự hoặc các hằng </a:t>
            </a:r>
            <a:r>
              <a:rPr lang="vi-VN" b="1" dirty="0">
                <a:solidFill>
                  <a:srgbClr val="000000"/>
                </a:solidFill>
              </a:rPr>
              <a:t>true</a:t>
            </a:r>
            <a:r>
              <a:rPr lang="vi-VN" dirty="0">
                <a:solidFill>
                  <a:srgbClr val="000000"/>
                </a:solidFill>
              </a:rPr>
              <a:t> và </a:t>
            </a:r>
            <a:r>
              <a:rPr lang="vi-VN" b="1" dirty="0">
                <a:solidFill>
                  <a:srgbClr val="000000"/>
                </a:solidFill>
              </a:rPr>
              <a:t>false</a:t>
            </a:r>
            <a:r>
              <a:rPr lang="vi-VN" dirty="0">
                <a:solidFill>
                  <a:srgbClr val="000000"/>
                </a:solidFill>
              </a:rPr>
              <a:t>. Dạng thức của nó như sau: </a:t>
            </a:r>
          </a:p>
          <a:p>
            <a:pPr marL="800100" lvl="2" indent="0" algn="just">
              <a:buNone/>
            </a:pPr>
            <a:r>
              <a:rPr lang="vi-VN" dirty="0">
                <a:solidFill>
                  <a:srgbClr val="FF0000"/>
                </a:solidFill>
              </a:rPr>
              <a:t>enum model_name {</a:t>
            </a:r>
          </a:p>
          <a:p>
            <a:pPr marL="800100" lvl="2" indent="0" algn="just">
              <a:buNone/>
            </a:pPr>
            <a:r>
              <a:rPr lang="vi-VN" dirty="0">
                <a:solidFill>
                  <a:srgbClr val="FF0000"/>
                </a:solidFill>
              </a:rPr>
              <a:t>  value1,</a:t>
            </a:r>
          </a:p>
          <a:p>
            <a:pPr marL="800100" lvl="2" indent="0" algn="just">
              <a:buNone/>
            </a:pPr>
            <a:r>
              <a:rPr lang="vi-VN" dirty="0">
                <a:solidFill>
                  <a:srgbClr val="FF0000"/>
                </a:solidFill>
              </a:rPr>
              <a:t>  value2,</a:t>
            </a:r>
          </a:p>
          <a:p>
            <a:pPr marL="800100" lvl="2" indent="0" algn="just">
              <a:buNone/>
            </a:pPr>
            <a:r>
              <a:rPr lang="vi-VN" dirty="0">
                <a:solidFill>
                  <a:srgbClr val="FF0000"/>
                </a:solidFill>
              </a:rPr>
              <a:t>  value3,</a:t>
            </a:r>
          </a:p>
          <a:p>
            <a:pPr marL="800100" lvl="2" indent="0" algn="just">
              <a:buNone/>
            </a:pPr>
            <a:r>
              <a:rPr lang="vi-VN" dirty="0">
                <a:solidFill>
                  <a:srgbClr val="FF0000"/>
                </a:solidFill>
              </a:rPr>
              <a:t>  .</a:t>
            </a:r>
          </a:p>
          <a:p>
            <a:pPr marL="800100" lvl="2" indent="0" algn="just">
              <a:buNone/>
            </a:pPr>
            <a:r>
              <a:rPr lang="vi-VN" dirty="0">
                <a:solidFill>
                  <a:srgbClr val="FF0000"/>
                </a:solidFill>
              </a:rPr>
              <a:t>  .</a:t>
            </a:r>
          </a:p>
          <a:p>
            <a:pPr marL="800100" lvl="2" indent="0" algn="just">
              <a:buNone/>
            </a:pPr>
            <a:r>
              <a:rPr lang="vi-VN" dirty="0">
                <a:solidFill>
                  <a:srgbClr val="FF0000"/>
                </a:solidFill>
              </a:rPr>
              <a:t>} object_name;</a:t>
            </a:r>
          </a:p>
          <a:p>
            <a:pPr algn="just"/>
            <a:endParaRPr lang="en-US" dirty="0" smtClean="0"/>
          </a:p>
          <a:p>
            <a:pPr algn="just"/>
            <a:endParaRPr lang="vi-VN" dirty="0"/>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enum</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solidFill>
                  <a:srgbClr val="000000"/>
                </a:solidFill>
              </a:rPr>
              <a:t>Ví</a:t>
            </a:r>
            <a:r>
              <a:rPr lang="en-US" dirty="0" smtClean="0">
                <a:solidFill>
                  <a:srgbClr val="000000"/>
                </a:solidFill>
              </a:rPr>
              <a:t> </a:t>
            </a:r>
            <a:r>
              <a:rPr lang="en-US" dirty="0" err="1" smtClean="0">
                <a:solidFill>
                  <a:srgbClr val="000000"/>
                </a:solidFill>
              </a:rPr>
              <a:t>dụ</a:t>
            </a:r>
            <a:r>
              <a:rPr lang="en-US" dirty="0" smtClean="0">
                <a:solidFill>
                  <a:srgbClr val="000000"/>
                </a:solidFill>
              </a:rPr>
              <a:t>:</a:t>
            </a:r>
          </a:p>
          <a:p>
            <a:pPr marL="0" indent="0" algn="just">
              <a:buNone/>
            </a:pPr>
            <a:r>
              <a:rPr lang="en-US" dirty="0" smtClean="0">
                <a:solidFill>
                  <a:srgbClr val="FF0000"/>
                </a:solidFill>
              </a:rPr>
              <a:t>	</a:t>
            </a:r>
            <a:r>
              <a:rPr lang="en-US" dirty="0" err="1" smtClean="0">
                <a:solidFill>
                  <a:srgbClr val="FF0000"/>
                </a:solidFill>
              </a:rPr>
              <a:t>enum</a:t>
            </a:r>
            <a:r>
              <a:rPr lang="en-US" dirty="0" smtClean="0">
                <a:solidFill>
                  <a:srgbClr val="FF0000"/>
                </a:solidFill>
              </a:rPr>
              <a:t> </a:t>
            </a:r>
            <a:r>
              <a:rPr lang="en-US" dirty="0" err="1" smtClean="0">
                <a:solidFill>
                  <a:srgbClr val="FF0000"/>
                </a:solidFill>
              </a:rPr>
              <a:t>MyColor</a:t>
            </a:r>
            <a:r>
              <a:rPr lang="en-US" dirty="0" smtClean="0">
                <a:solidFill>
                  <a:srgbClr val="FF0000"/>
                </a:solidFill>
              </a:rPr>
              <a:t> </a:t>
            </a:r>
            <a:r>
              <a:rPr lang="en-US" dirty="0" smtClean="0">
                <a:solidFill>
                  <a:srgbClr val="0070C0"/>
                </a:solidFill>
              </a:rPr>
              <a:t>{black</a:t>
            </a:r>
            <a:r>
              <a:rPr lang="en-US" dirty="0">
                <a:solidFill>
                  <a:srgbClr val="0070C0"/>
                </a:solidFill>
              </a:rPr>
              <a:t>, blue, green, cyan, red, purple, </a:t>
            </a:r>
            <a:r>
              <a:rPr lang="en-US" dirty="0" smtClean="0">
                <a:solidFill>
                  <a:srgbClr val="0070C0"/>
                </a:solidFill>
              </a:rPr>
              <a:t>	yellow</a:t>
            </a:r>
            <a:r>
              <a:rPr lang="en-US" dirty="0">
                <a:solidFill>
                  <a:srgbClr val="0070C0"/>
                </a:solidFill>
              </a:rPr>
              <a:t>, white</a:t>
            </a:r>
            <a:r>
              <a:rPr lang="en-US" dirty="0" smtClean="0">
                <a:solidFill>
                  <a:srgbClr val="0070C0"/>
                </a:solidFill>
              </a:rPr>
              <a:t>};</a:t>
            </a:r>
          </a:p>
          <a:p>
            <a:pPr algn="just"/>
            <a:r>
              <a:rPr lang="en-US" dirty="0" err="1">
                <a:solidFill>
                  <a:srgbClr val="000000"/>
                </a:solidFill>
              </a:rPr>
              <a:t>Chú</a:t>
            </a:r>
            <a:r>
              <a:rPr lang="en-US" dirty="0">
                <a:solidFill>
                  <a:srgbClr val="000000"/>
                </a:solidFill>
              </a:rPr>
              <a:t> </a:t>
            </a:r>
            <a:r>
              <a:rPr lang="en-US" dirty="0" smtClean="0">
                <a:solidFill>
                  <a:srgbClr val="000000"/>
                </a:solidFill>
              </a:rPr>
              <a:t>ý:</a:t>
            </a:r>
          </a:p>
          <a:p>
            <a:pPr lvl="1" algn="just"/>
            <a:r>
              <a:rPr lang="en-US" dirty="0" err="1" smtClean="0">
                <a:solidFill>
                  <a:srgbClr val="000000"/>
                </a:solidFill>
              </a:rPr>
              <a:t>Không</a:t>
            </a:r>
            <a:r>
              <a:rPr lang="en-US" dirty="0" smtClean="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r>
              <a:rPr lang="en-US" dirty="0">
                <a:solidFill>
                  <a:srgbClr val="000000"/>
                </a:solidFill>
              </a:rPr>
              <a:t> </a:t>
            </a:r>
            <a:r>
              <a:rPr lang="en-US" dirty="0" err="1">
                <a:solidFill>
                  <a:srgbClr val="000000"/>
                </a:solidFill>
              </a:rPr>
              <a:t>bất</a:t>
            </a:r>
            <a:r>
              <a:rPr lang="en-US" dirty="0">
                <a:solidFill>
                  <a:srgbClr val="000000"/>
                </a:solidFill>
              </a:rPr>
              <a:t> </a:t>
            </a:r>
            <a:r>
              <a:rPr lang="en-US" dirty="0" err="1">
                <a:solidFill>
                  <a:srgbClr val="000000"/>
                </a:solidFill>
              </a:rPr>
              <a:t>kì</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kiểu</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cơ</a:t>
            </a:r>
            <a:r>
              <a:rPr lang="en-US" dirty="0">
                <a:solidFill>
                  <a:srgbClr val="000000"/>
                </a:solidFill>
              </a:rPr>
              <a:t> </a:t>
            </a:r>
            <a:r>
              <a:rPr lang="en-US" dirty="0" err="1">
                <a:solidFill>
                  <a:srgbClr val="000000"/>
                </a:solidFill>
              </a:rPr>
              <a:t>bản</a:t>
            </a:r>
            <a:r>
              <a:rPr lang="en-US" dirty="0">
                <a:solidFill>
                  <a:srgbClr val="000000"/>
                </a:solidFill>
              </a:rPr>
              <a:t> </a:t>
            </a:r>
            <a:r>
              <a:rPr lang="en-US" dirty="0" err="1">
                <a:solidFill>
                  <a:srgbClr val="000000"/>
                </a:solidFill>
              </a:rPr>
              <a:t>nào</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khai</a:t>
            </a:r>
            <a:r>
              <a:rPr lang="en-US" dirty="0">
                <a:solidFill>
                  <a:srgbClr val="000000"/>
                </a:solidFill>
              </a:rPr>
              <a:t> </a:t>
            </a:r>
            <a:r>
              <a:rPr lang="en-US" dirty="0" err="1">
                <a:solidFill>
                  <a:srgbClr val="000000"/>
                </a:solidFill>
              </a:rPr>
              <a:t>báo</a:t>
            </a:r>
            <a:r>
              <a:rPr lang="en-US" dirty="0">
                <a:solidFill>
                  <a:srgbClr val="000000"/>
                </a:solidFill>
              </a:rPr>
              <a:t>. </a:t>
            </a:r>
            <a:endParaRPr lang="en-US" dirty="0" smtClean="0">
              <a:solidFill>
                <a:srgbClr val="000000"/>
              </a:solidFill>
            </a:endParaRPr>
          </a:p>
          <a:p>
            <a:pPr lvl="1" algn="just"/>
            <a:r>
              <a:rPr lang="en-US" dirty="0" err="1" smtClean="0">
                <a:solidFill>
                  <a:srgbClr val="000000"/>
                </a:solidFill>
              </a:rPr>
              <a:t>Tạo</a:t>
            </a:r>
            <a:r>
              <a:rPr lang="en-US" dirty="0" smtClean="0">
                <a:solidFill>
                  <a:srgbClr val="000000"/>
                </a:solidFill>
              </a:rPr>
              <a:t> </a:t>
            </a:r>
            <a:r>
              <a:rPr lang="en-US" dirty="0" err="1">
                <a:solidFill>
                  <a:srgbClr val="000000"/>
                </a:solidFill>
              </a:rPr>
              <a:t>ra</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kiểu</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mới</a:t>
            </a:r>
            <a:r>
              <a:rPr lang="en-US" dirty="0">
                <a:solidFill>
                  <a:srgbClr val="000000"/>
                </a:solidFill>
              </a:rPr>
              <a:t> </a:t>
            </a:r>
            <a:r>
              <a:rPr lang="en-US" dirty="0" err="1">
                <a:solidFill>
                  <a:srgbClr val="000000"/>
                </a:solidFill>
              </a:rPr>
              <a:t>mà</a:t>
            </a:r>
            <a:r>
              <a:rPr lang="en-US" dirty="0">
                <a:solidFill>
                  <a:srgbClr val="000000"/>
                </a:solidFill>
              </a:rPr>
              <a:t> </a:t>
            </a:r>
            <a:r>
              <a:rPr lang="en-US" dirty="0" err="1">
                <a:solidFill>
                  <a:srgbClr val="000000"/>
                </a:solidFill>
              </a:rPr>
              <a:t>không</a:t>
            </a:r>
            <a:r>
              <a:rPr lang="en-US" dirty="0">
                <a:solidFill>
                  <a:srgbClr val="000000"/>
                </a:solidFill>
              </a:rPr>
              <a:t> </a:t>
            </a:r>
            <a:r>
              <a:rPr lang="en-US" dirty="0" err="1">
                <a:solidFill>
                  <a:srgbClr val="000000"/>
                </a:solidFill>
              </a:rPr>
              <a:t>dựa</a:t>
            </a:r>
            <a:r>
              <a:rPr lang="en-US" dirty="0">
                <a:solidFill>
                  <a:srgbClr val="000000"/>
                </a:solidFill>
              </a:rPr>
              <a:t> </a:t>
            </a:r>
            <a:r>
              <a:rPr lang="en-US" dirty="0" err="1">
                <a:solidFill>
                  <a:srgbClr val="000000"/>
                </a:solidFill>
              </a:rPr>
              <a:t>trên</a:t>
            </a:r>
            <a:r>
              <a:rPr lang="en-US" dirty="0">
                <a:solidFill>
                  <a:srgbClr val="000000"/>
                </a:solidFill>
              </a:rPr>
              <a:t> </a:t>
            </a:r>
            <a:r>
              <a:rPr lang="en-US" dirty="0" err="1">
                <a:solidFill>
                  <a:srgbClr val="000000"/>
                </a:solidFill>
              </a:rPr>
              <a:t>bất</a:t>
            </a:r>
            <a:r>
              <a:rPr lang="en-US" dirty="0">
                <a:solidFill>
                  <a:srgbClr val="000000"/>
                </a:solidFill>
              </a:rPr>
              <a:t> </a:t>
            </a:r>
            <a:r>
              <a:rPr lang="en-US" dirty="0" err="1">
                <a:solidFill>
                  <a:srgbClr val="000000"/>
                </a:solidFill>
              </a:rPr>
              <a:t>kì</a:t>
            </a:r>
            <a:r>
              <a:rPr lang="en-US" dirty="0">
                <a:solidFill>
                  <a:srgbClr val="000000"/>
                </a:solidFill>
              </a:rPr>
              <a:t> </a:t>
            </a:r>
            <a:r>
              <a:rPr lang="en-US" dirty="0" err="1">
                <a:solidFill>
                  <a:srgbClr val="000000"/>
                </a:solidFill>
              </a:rPr>
              <a:t>kiểu</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nào</a:t>
            </a:r>
            <a:r>
              <a:rPr lang="en-US" dirty="0">
                <a:solidFill>
                  <a:srgbClr val="000000"/>
                </a:solidFill>
              </a:rPr>
              <a:t> </a:t>
            </a:r>
            <a:r>
              <a:rPr lang="en-US" dirty="0" err="1">
                <a:solidFill>
                  <a:srgbClr val="000000"/>
                </a:solidFill>
              </a:rPr>
              <a:t>có</a:t>
            </a:r>
            <a:r>
              <a:rPr lang="en-US" dirty="0">
                <a:solidFill>
                  <a:srgbClr val="000000"/>
                </a:solidFill>
              </a:rPr>
              <a:t> </a:t>
            </a:r>
            <a:r>
              <a:rPr lang="en-US" dirty="0" err="1">
                <a:solidFill>
                  <a:srgbClr val="000000"/>
                </a:solidFill>
              </a:rPr>
              <a:t>sẵn</a:t>
            </a:r>
            <a:r>
              <a:rPr lang="en-US" dirty="0">
                <a:solidFill>
                  <a:srgbClr val="000000"/>
                </a:solidFill>
              </a:rPr>
              <a:t>: </a:t>
            </a:r>
            <a:r>
              <a:rPr lang="en-US" dirty="0" err="1">
                <a:solidFill>
                  <a:srgbClr val="000000"/>
                </a:solidFill>
              </a:rPr>
              <a:t>kiểu</a:t>
            </a:r>
            <a:r>
              <a:rPr lang="en-US" dirty="0">
                <a:solidFill>
                  <a:srgbClr val="000000"/>
                </a:solidFill>
              </a:rPr>
              <a:t> </a:t>
            </a:r>
            <a:r>
              <a:rPr lang="en-US" dirty="0" err="1">
                <a:solidFill>
                  <a:srgbClr val="FF0000"/>
                </a:solidFill>
              </a:rPr>
              <a:t>MyColor</a:t>
            </a:r>
            <a:r>
              <a:rPr lang="en-US" dirty="0">
                <a:solidFill>
                  <a:srgbClr val="FF0000"/>
                </a:solidFill>
              </a:rPr>
              <a:t> </a:t>
            </a:r>
            <a:r>
              <a:rPr lang="en-US" dirty="0" smtClean="0">
                <a:solidFill>
                  <a:srgbClr val="000000"/>
                </a:solidFill>
              </a:rPr>
              <a:t>, </a:t>
            </a:r>
            <a:r>
              <a:rPr lang="en-US" dirty="0" err="1">
                <a:solidFill>
                  <a:srgbClr val="000000"/>
                </a:solidFill>
              </a:rPr>
              <a:t>những</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có</a:t>
            </a:r>
            <a:r>
              <a:rPr lang="en-US" dirty="0">
                <a:solidFill>
                  <a:srgbClr val="000000"/>
                </a:solidFill>
              </a:rPr>
              <a:t> </a:t>
            </a:r>
            <a:r>
              <a:rPr lang="en-US" dirty="0" err="1">
                <a:solidFill>
                  <a:srgbClr val="000000"/>
                </a:solidFill>
              </a:rPr>
              <a:t>thể</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kiểu</a:t>
            </a:r>
            <a:r>
              <a:rPr lang="en-US" dirty="0">
                <a:solidFill>
                  <a:srgbClr val="000000"/>
                </a:solidFill>
              </a:rPr>
              <a:t> </a:t>
            </a:r>
            <a:r>
              <a:rPr lang="en-US" dirty="0" err="1">
                <a:solidFill>
                  <a:srgbClr val="FF0000"/>
                </a:solidFill>
              </a:rPr>
              <a:t>MyColor</a:t>
            </a:r>
            <a:r>
              <a:rPr lang="en-US" dirty="0">
                <a:solidFill>
                  <a:srgbClr val="FF0000"/>
                </a:solidFill>
              </a:rPr>
              <a:t> </a:t>
            </a:r>
            <a:r>
              <a:rPr lang="en-US" dirty="0" err="1" smtClean="0">
                <a:solidFill>
                  <a:srgbClr val="000000"/>
                </a:solidFill>
              </a:rPr>
              <a:t>được</a:t>
            </a:r>
            <a:r>
              <a:rPr lang="en-US" dirty="0" smtClean="0">
                <a:solidFill>
                  <a:srgbClr val="000000"/>
                </a:solidFill>
              </a:rPr>
              <a:t> </a:t>
            </a:r>
            <a:r>
              <a:rPr lang="en-US" dirty="0" err="1">
                <a:solidFill>
                  <a:srgbClr val="000000"/>
                </a:solidFill>
              </a:rPr>
              <a:t>viết</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cặp</a:t>
            </a:r>
            <a:r>
              <a:rPr lang="en-US" dirty="0">
                <a:solidFill>
                  <a:srgbClr val="000000"/>
                </a:solidFill>
              </a:rPr>
              <a:t> </a:t>
            </a:r>
            <a:r>
              <a:rPr lang="en-US" dirty="0" err="1">
                <a:solidFill>
                  <a:srgbClr val="000000"/>
                </a:solidFill>
              </a:rPr>
              <a:t>ngoặc</a:t>
            </a:r>
            <a:r>
              <a:rPr lang="en-US" dirty="0">
                <a:solidFill>
                  <a:srgbClr val="000000"/>
                </a:solidFill>
              </a:rPr>
              <a:t> </a:t>
            </a:r>
            <a:r>
              <a:rPr lang="en-US" dirty="0" err="1">
                <a:solidFill>
                  <a:srgbClr val="000000"/>
                </a:solidFill>
              </a:rPr>
              <a:t>nhọn</a:t>
            </a:r>
            <a:r>
              <a:rPr lang="en-US" dirty="0">
                <a:solidFill>
                  <a:srgbClr val="000000"/>
                </a:solidFill>
              </a:rPr>
              <a:t> </a:t>
            </a:r>
            <a:r>
              <a:rPr lang="en-US" dirty="0" smtClean="0">
                <a:solidFill>
                  <a:srgbClr val="000000"/>
                </a:solidFill>
              </a:rPr>
              <a:t>{}</a:t>
            </a:r>
            <a:endParaRPr lang="vi-VN" dirty="0">
              <a:solidFill>
                <a:srgbClr val="0070C0"/>
              </a:solidFill>
            </a:endParaRPr>
          </a:p>
          <a:p>
            <a:pPr algn="just"/>
            <a:endParaRPr lang="en-US" dirty="0" smtClean="0"/>
          </a:p>
          <a:p>
            <a:pPr algn="just"/>
            <a:endParaRPr lang="vi-VN" dirty="0"/>
          </a:p>
        </p:txBody>
      </p:sp>
    </p:spTree>
    <p:extLst>
      <p:ext uri="{BB962C8B-B14F-4D97-AF65-F5344CB8AC3E}">
        <p14:creationId xmlns:p14="http://schemas.microsoft.com/office/powerpoint/2010/main" val="31240607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enum</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solidFill>
                  <a:srgbClr val="000000"/>
                </a:solidFill>
              </a:rPr>
              <a:t>Ví</a:t>
            </a:r>
            <a:r>
              <a:rPr lang="en-US" dirty="0" smtClean="0">
                <a:solidFill>
                  <a:srgbClr val="000000"/>
                </a:solidFill>
              </a:rPr>
              <a:t> </a:t>
            </a:r>
            <a:r>
              <a:rPr lang="en-US" dirty="0" err="1" smtClean="0">
                <a:solidFill>
                  <a:srgbClr val="000000"/>
                </a:solidFill>
              </a:rPr>
              <a:t>dụ</a:t>
            </a:r>
            <a:r>
              <a:rPr lang="en-US" dirty="0" smtClean="0">
                <a:solidFill>
                  <a:srgbClr val="000000"/>
                </a:solidFill>
              </a:rPr>
              <a:t>: </a:t>
            </a:r>
            <a:r>
              <a:rPr lang="en-US" dirty="0" err="1" smtClean="0">
                <a:solidFill>
                  <a:srgbClr val="000000"/>
                </a:solidFill>
              </a:rPr>
              <a:t>sau</a:t>
            </a:r>
            <a:r>
              <a:rPr lang="en-US" dirty="0" smtClean="0">
                <a:solidFill>
                  <a:srgbClr val="000000"/>
                </a:solidFill>
              </a:rPr>
              <a:t> </a:t>
            </a:r>
            <a:r>
              <a:rPr lang="en-US" dirty="0" err="1" smtClean="0">
                <a:solidFill>
                  <a:srgbClr val="000000"/>
                </a:solidFill>
              </a:rPr>
              <a:t>khi</a:t>
            </a:r>
            <a:r>
              <a:rPr lang="en-US" dirty="0" smtClean="0">
                <a:solidFill>
                  <a:srgbClr val="000000"/>
                </a:solidFill>
              </a:rPr>
              <a:t> </a:t>
            </a:r>
            <a:r>
              <a:rPr lang="en-US" dirty="0" err="1" smtClean="0">
                <a:solidFill>
                  <a:srgbClr val="000000"/>
                </a:solidFill>
              </a:rPr>
              <a:t>khai</a:t>
            </a:r>
            <a:r>
              <a:rPr lang="en-US" dirty="0" smtClean="0">
                <a:solidFill>
                  <a:srgbClr val="000000"/>
                </a:solidFill>
              </a:rPr>
              <a:t> </a:t>
            </a:r>
            <a:r>
              <a:rPr lang="en-US" dirty="0" err="1" smtClean="0">
                <a:solidFill>
                  <a:srgbClr val="000000"/>
                </a:solidFill>
              </a:rPr>
              <a:t>báo</a:t>
            </a:r>
            <a:r>
              <a:rPr lang="en-US" dirty="0" smtClean="0">
                <a:solidFill>
                  <a:srgbClr val="000000"/>
                </a:solidFill>
              </a:rPr>
              <a:t> </a:t>
            </a:r>
            <a:r>
              <a:rPr lang="en-US" dirty="0" err="1" smtClean="0">
                <a:solidFill>
                  <a:srgbClr val="000000"/>
                </a:solidFill>
              </a:rPr>
              <a:t>kiểu</a:t>
            </a:r>
            <a:r>
              <a:rPr lang="en-US" dirty="0" smtClean="0">
                <a:solidFill>
                  <a:srgbClr val="000000"/>
                </a:solidFill>
              </a:rPr>
              <a:t> </a:t>
            </a:r>
            <a:r>
              <a:rPr lang="en-US" dirty="0" err="1" smtClean="0">
                <a:solidFill>
                  <a:srgbClr val="000000"/>
                </a:solidFill>
              </a:rPr>
              <a:t>liệt</a:t>
            </a:r>
            <a:r>
              <a:rPr lang="en-US" dirty="0" smtClean="0">
                <a:solidFill>
                  <a:srgbClr val="000000"/>
                </a:solidFill>
              </a:rPr>
              <a:t> </a:t>
            </a:r>
            <a:r>
              <a:rPr lang="en-US" dirty="0" err="1" smtClean="0">
                <a:solidFill>
                  <a:srgbClr val="000000"/>
                </a:solidFill>
              </a:rPr>
              <a:t>kê</a:t>
            </a:r>
            <a:r>
              <a:rPr lang="en-US" dirty="0" smtClean="0">
                <a:solidFill>
                  <a:srgbClr val="000000"/>
                </a:solidFill>
              </a:rPr>
              <a:t>, </a:t>
            </a:r>
            <a:r>
              <a:rPr lang="en-US" dirty="0" err="1" smtClean="0">
                <a:solidFill>
                  <a:srgbClr val="000000"/>
                </a:solidFill>
              </a:rPr>
              <a:t>biểu</a:t>
            </a:r>
            <a:r>
              <a:rPr lang="en-US" dirty="0" smtClean="0">
                <a:solidFill>
                  <a:srgbClr val="000000"/>
                </a:solidFill>
              </a:rPr>
              <a:t> </a:t>
            </a:r>
            <a:r>
              <a:rPr lang="en-US" dirty="0" err="1" smtClean="0">
                <a:solidFill>
                  <a:srgbClr val="000000"/>
                </a:solidFill>
              </a:rPr>
              <a:t>thức</a:t>
            </a:r>
            <a:r>
              <a:rPr lang="en-US" dirty="0" smtClean="0">
                <a:solidFill>
                  <a:srgbClr val="000000"/>
                </a:solidFill>
              </a:rPr>
              <a:t> </a:t>
            </a:r>
            <a:r>
              <a:rPr lang="en-US" dirty="0" err="1" smtClean="0">
                <a:solidFill>
                  <a:srgbClr val="000000"/>
                </a:solidFill>
              </a:rPr>
              <a:t>sau</a:t>
            </a:r>
            <a:r>
              <a:rPr lang="en-US" dirty="0" smtClean="0">
                <a:solidFill>
                  <a:srgbClr val="000000"/>
                </a:solidFill>
              </a:rPr>
              <a:t> </a:t>
            </a:r>
            <a:r>
              <a:rPr lang="en-US" dirty="0" err="1" smtClean="0">
                <a:solidFill>
                  <a:srgbClr val="000000"/>
                </a:solidFill>
              </a:rPr>
              <a:t>sẽ</a:t>
            </a:r>
            <a:r>
              <a:rPr lang="en-US" dirty="0" smtClean="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hợp</a:t>
            </a:r>
            <a:r>
              <a:rPr lang="en-US" dirty="0" smtClean="0">
                <a:solidFill>
                  <a:srgbClr val="000000"/>
                </a:solidFill>
              </a:rPr>
              <a:t> </a:t>
            </a:r>
            <a:r>
              <a:rPr lang="en-US" dirty="0" err="1" smtClean="0">
                <a:solidFill>
                  <a:srgbClr val="000000"/>
                </a:solidFill>
              </a:rPr>
              <a:t>lệ</a:t>
            </a:r>
            <a:r>
              <a:rPr lang="en-US" dirty="0" smtClean="0">
                <a:solidFill>
                  <a:srgbClr val="000000"/>
                </a:solidFill>
              </a:rPr>
              <a:t>: </a:t>
            </a:r>
          </a:p>
          <a:p>
            <a:pPr marL="400050" lvl="1" indent="0" algn="just">
              <a:buNone/>
            </a:pPr>
            <a:r>
              <a:rPr lang="en-US" dirty="0" err="1">
                <a:solidFill>
                  <a:srgbClr val="FF0000"/>
                </a:solidFill>
              </a:rPr>
              <a:t>enum</a:t>
            </a:r>
            <a:r>
              <a:rPr lang="en-US" dirty="0">
                <a:solidFill>
                  <a:srgbClr val="FF0000"/>
                </a:solidFill>
              </a:rPr>
              <a:t> </a:t>
            </a:r>
            <a:r>
              <a:rPr lang="en-US" dirty="0" err="1" smtClean="0">
                <a:solidFill>
                  <a:srgbClr val="FF0000"/>
                </a:solidFill>
              </a:rPr>
              <a:t>MyColor</a:t>
            </a:r>
            <a:r>
              <a:rPr lang="en-US" dirty="0" smtClean="0">
                <a:solidFill>
                  <a:srgbClr val="FF0000"/>
                </a:solidFill>
              </a:rPr>
              <a:t>	 </a:t>
            </a:r>
            <a:r>
              <a:rPr lang="en-US" dirty="0">
                <a:solidFill>
                  <a:srgbClr val="0070C0"/>
                </a:solidFill>
              </a:rPr>
              <a:t>{black, blue, green, cyan, red, purple, 	</a:t>
            </a:r>
            <a:r>
              <a:rPr lang="en-US" dirty="0" smtClean="0">
                <a:solidFill>
                  <a:srgbClr val="0070C0"/>
                </a:solidFill>
              </a:rPr>
              <a:t>			 yellow</a:t>
            </a:r>
            <a:r>
              <a:rPr lang="en-US" dirty="0">
                <a:solidFill>
                  <a:srgbClr val="0070C0"/>
                </a:solidFill>
              </a:rPr>
              <a:t>, white</a:t>
            </a:r>
            <a:r>
              <a:rPr lang="en-US" dirty="0" smtClean="0">
                <a:solidFill>
                  <a:srgbClr val="0070C0"/>
                </a:solidFill>
              </a:rPr>
              <a:t>};</a:t>
            </a:r>
          </a:p>
          <a:p>
            <a:pPr marL="400050" lvl="1" indent="0" algn="just">
              <a:buNone/>
            </a:pPr>
            <a:r>
              <a:rPr lang="en-US" dirty="0" err="1">
                <a:solidFill>
                  <a:srgbClr val="FF0000"/>
                </a:solidFill>
              </a:rPr>
              <a:t>MyColor</a:t>
            </a:r>
            <a:r>
              <a:rPr lang="en-US" dirty="0">
                <a:solidFill>
                  <a:srgbClr val="FF0000"/>
                </a:solidFill>
              </a:rPr>
              <a:t> </a:t>
            </a:r>
            <a:r>
              <a:rPr lang="en-US" dirty="0" smtClean="0">
                <a:solidFill>
                  <a:srgbClr val="0070C0"/>
                </a:solidFill>
              </a:rPr>
              <a:t>mycolor1;</a:t>
            </a:r>
            <a:endParaRPr lang="en-US" dirty="0">
              <a:solidFill>
                <a:srgbClr val="0070C0"/>
              </a:solidFill>
            </a:endParaRPr>
          </a:p>
          <a:p>
            <a:pPr marL="400050" lvl="1" indent="0" algn="just">
              <a:buNone/>
            </a:pPr>
            <a:r>
              <a:rPr lang="en-US" dirty="0" smtClean="0">
                <a:solidFill>
                  <a:srgbClr val="0070C0"/>
                </a:solidFill>
              </a:rPr>
              <a:t>mycolor1 </a:t>
            </a:r>
            <a:r>
              <a:rPr lang="en-US" dirty="0">
                <a:solidFill>
                  <a:srgbClr val="0070C0"/>
                </a:solidFill>
              </a:rPr>
              <a:t>= blue;</a:t>
            </a:r>
          </a:p>
          <a:p>
            <a:pPr marL="400050" lvl="1" indent="0" algn="just">
              <a:buNone/>
            </a:pPr>
            <a:r>
              <a:rPr lang="en-US" dirty="0">
                <a:solidFill>
                  <a:srgbClr val="0070C0"/>
                </a:solidFill>
              </a:rPr>
              <a:t>if (</a:t>
            </a:r>
            <a:r>
              <a:rPr lang="en-US" dirty="0" smtClean="0">
                <a:solidFill>
                  <a:srgbClr val="0070C0"/>
                </a:solidFill>
              </a:rPr>
              <a:t>mycolor1 </a:t>
            </a:r>
            <a:r>
              <a:rPr lang="en-US" dirty="0">
                <a:solidFill>
                  <a:srgbClr val="0070C0"/>
                </a:solidFill>
              </a:rPr>
              <a:t>== green) </a:t>
            </a:r>
            <a:r>
              <a:rPr lang="en-US" dirty="0" smtClean="0">
                <a:solidFill>
                  <a:srgbClr val="0070C0"/>
                </a:solidFill>
              </a:rPr>
              <a:t>mycolor1 </a:t>
            </a:r>
            <a:r>
              <a:rPr lang="en-US" dirty="0">
                <a:solidFill>
                  <a:srgbClr val="0070C0"/>
                </a:solidFill>
              </a:rPr>
              <a:t>= red</a:t>
            </a:r>
            <a:r>
              <a:rPr lang="en-US" dirty="0" smtClean="0">
                <a:solidFill>
                  <a:srgbClr val="0070C0"/>
                </a:solidFill>
              </a:rPr>
              <a:t>;</a:t>
            </a:r>
          </a:p>
          <a:p>
            <a:pPr algn="just"/>
            <a:r>
              <a:rPr lang="en-US" dirty="0" err="1">
                <a:solidFill>
                  <a:srgbClr val="000000"/>
                </a:solidFill>
              </a:rPr>
              <a:t>Mỗi</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tên</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danh</a:t>
            </a:r>
            <a:r>
              <a:rPr lang="en-US" dirty="0">
                <a:solidFill>
                  <a:srgbClr val="000000"/>
                </a:solidFill>
              </a:rPr>
              <a:t> </a:t>
            </a:r>
            <a:r>
              <a:rPr lang="en-US" dirty="0" err="1">
                <a:solidFill>
                  <a:srgbClr val="000000"/>
                </a:solidFill>
              </a:rPr>
              <a:t>sách</a:t>
            </a:r>
            <a:r>
              <a:rPr lang="en-US" dirty="0">
                <a:solidFill>
                  <a:srgbClr val="000000"/>
                </a:solidFill>
              </a:rPr>
              <a:t> </a:t>
            </a:r>
            <a:r>
              <a:rPr lang="en-US" dirty="0" err="1">
                <a:solidFill>
                  <a:srgbClr val="000000"/>
                </a:solidFill>
              </a:rPr>
              <a:t>enum</a:t>
            </a:r>
            <a:r>
              <a:rPr lang="en-US" dirty="0">
                <a:solidFill>
                  <a:srgbClr val="000000"/>
                </a:solidFill>
              </a:rPr>
              <a:t> </a:t>
            </a:r>
            <a:r>
              <a:rPr lang="en-US" dirty="0" err="1">
                <a:solidFill>
                  <a:srgbClr val="000000"/>
                </a:solidFill>
              </a:rPr>
              <a:t>tượng</a:t>
            </a:r>
            <a:r>
              <a:rPr lang="en-US" dirty="0">
                <a:solidFill>
                  <a:srgbClr val="000000"/>
                </a:solidFill>
              </a:rPr>
              <a:t> </a:t>
            </a:r>
            <a:r>
              <a:rPr lang="en-US" dirty="0" err="1">
                <a:solidFill>
                  <a:srgbClr val="000000"/>
                </a:solidFill>
              </a:rPr>
              <a:t>trưng</a:t>
            </a:r>
            <a:r>
              <a:rPr lang="en-US" dirty="0">
                <a:solidFill>
                  <a:srgbClr val="000000"/>
                </a:solidFill>
              </a:rPr>
              <a:t> </a:t>
            </a:r>
            <a:r>
              <a:rPr lang="en-US" dirty="0" err="1">
                <a:solidFill>
                  <a:srgbClr val="000000"/>
                </a:solidFill>
              </a:rPr>
              <a:t>cho</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nguyên</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tên</a:t>
            </a:r>
            <a:r>
              <a:rPr lang="en-US" dirty="0">
                <a:solidFill>
                  <a:srgbClr val="000000"/>
                </a:solidFill>
              </a:rPr>
              <a:t> </a:t>
            </a:r>
            <a:r>
              <a:rPr lang="en-US" dirty="0" err="1">
                <a:solidFill>
                  <a:srgbClr val="000000"/>
                </a:solidFill>
              </a:rPr>
              <a:t>thứ</a:t>
            </a:r>
            <a:r>
              <a:rPr lang="en-US" dirty="0">
                <a:solidFill>
                  <a:srgbClr val="000000"/>
                </a:solidFill>
              </a:rPr>
              <a:t> </a:t>
            </a:r>
            <a:r>
              <a:rPr lang="en-US" dirty="0" err="1">
                <a:solidFill>
                  <a:srgbClr val="000000"/>
                </a:solidFill>
              </a:rPr>
              <a:t>nhất</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enum</a:t>
            </a:r>
            <a:r>
              <a:rPr lang="en-US" dirty="0">
                <a:solidFill>
                  <a:srgbClr val="000000"/>
                </a:solidFill>
              </a:rPr>
              <a:t> </a:t>
            </a:r>
            <a:r>
              <a:rPr lang="en-US" dirty="0" err="1">
                <a:solidFill>
                  <a:srgbClr val="000000"/>
                </a:solidFill>
              </a:rPr>
              <a:t>là</a:t>
            </a:r>
            <a:r>
              <a:rPr lang="en-US" dirty="0">
                <a:solidFill>
                  <a:srgbClr val="000000"/>
                </a:solidFill>
              </a:rPr>
              <a:t> 0, </a:t>
            </a:r>
            <a:r>
              <a:rPr lang="en-US" dirty="0" err="1">
                <a:solidFill>
                  <a:srgbClr val="000000"/>
                </a:solidFill>
              </a:rPr>
              <a:t>kế</a:t>
            </a:r>
            <a:r>
              <a:rPr lang="en-US" dirty="0">
                <a:solidFill>
                  <a:srgbClr val="000000"/>
                </a:solidFill>
              </a:rPr>
              <a:t> </a:t>
            </a:r>
            <a:r>
              <a:rPr lang="en-US" dirty="0" err="1">
                <a:solidFill>
                  <a:srgbClr val="000000"/>
                </a:solidFill>
              </a:rPr>
              <a:t>tiếp</a:t>
            </a:r>
            <a:r>
              <a:rPr lang="en-US" dirty="0">
                <a:solidFill>
                  <a:srgbClr val="000000"/>
                </a:solidFill>
              </a:rPr>
              <a:t> </a:t>
            </a:r>
            <a:r>
              <a:rPr lang="en-US" dirty="0" err="1">
                <a:solidFill>
                  <a:srgbClr val="000000"/>
                </a:solidFill>
              </a:rPr>
              <a:t>là</a:t>
            </a:r>
            <a:r>
              <a:rPr lang="en-US" dirty="0">
                <a:solidFill>
                  <a:srgbClr val="000000"/>
                </a:solidFill>
              </a:rPr>
              <a:t> 1, ... </a:t>
            </a:r>
          </a:p>
          <a:p>
            <a:pPr algn="just"/>
            <a:r>
              <a:rPr lang="en-US" dirty="0">
                <a:solidFill>
                  <a:srgbClr val="000000"/>
                </a:solidFill>
              </a:rPr>
              <a:t>Ta </a:t>
            </a:r>
            <a:r>
              <a:rPr lang="en-US" dirty="0" err="1">
                <a:solidFill>
                  <a:srgbClr val="000000"/>
                </a:solidFill>
              </a:rPr>
              <a:t>có</a:t>
            </a:r>
            <a:r>
              <a:rPr lang="en-US" dirty="0">
                <a:solidFill>
                  <a:srgbClr val="000000"/>
                </a:solidFill>
              </a:rPr>
              <a:t> </a:t>
            </a:r>
            <a:r>
              <a:rPr lang="en-US" dirty="0" err="1">
                <a:solidFill>
                  <a:srgbClr val="000000"/>
                </a:solidFill>
              </a:rPr>
              <a:t>thể</a:t>
            </a:r>
            <a:r>
              <a:rPr lang="en-US" dirty="0">
                <a:solidFill>
                  <a:srgbClr val="000000"/>
                </a:solidFill>
              </a:rPr>
              <a:t> </a:t>
            </a:r>
            <a:r>
              <a:rPr lang="en-US" dirty="0" err="1">
                <a:solidFill>
                  <a:srgbClr val="000000"/>
                </a:solidFill>
              </a:rPr>
              <a:t>gán</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cho</a:t>
            </a:r>
            <a:r>
              <a:rPr lang="en-US" dirty="0">
                <a:solidFill>
                  <a:srgbClr val="000000"/>
                </a:solidFill>
              </a:rPr>
              <a:t> </a:t>
            </a:r>
            <a:r>
              <a:rPr lang="en-US" dirty="0" err="1">
                <a:solidFill>
                  <a:srgbClr val="000000"/>
                </a:solidFill>
              </a:rPr>
              <a:t>mỗi</a:t>
            </a:r>
            <a:r>
              <a:rPr lang="en-US" dirty="0">
                <a:solidFill>
                  <a:srgbClr val="000000"/>
                </a:solidFill>
              </a:rPr>
              <a:t> </a:t>
            </a:r>
            <a:r>
              <a:rPr lang="en-US" dirty="0" err="1">
                <a:solidFill>
                  <a:srgbClr val="000000"/>
                </a:solidFill>
              </a:rPr>
              <a:t>tên</a:t>
            </a:r>
            <a:r>
              <a:rPr lang="en-US" dirty="0">
                <a:solidFill>
                  <a:srgbClr val="000000"/>
                </a:solidFill>
              </a:rPr>
              <a:t> </a:t>
            </a:r>
            <a:r>
              <a:rPr lang="en-US" dirty="0" err="1">
                <a:solidFill>
                  <a:srgbClr val="000000"/>
                </a:solidFill>
              </a:rPr>
              <a:t>hằng</a:t>
            </a:r>
            <a:r>
              <a:rPr lang="en-US" dirty="0">
                <a:solidFill>
                  <a:srgbClr val="000000"/>
                </a:solidFill>
              </a:rPr>
              <a:t> </a:t>
            </a:r>
            <a:r>
              <a:rPr lang="en-US" dirty="0" err="1">
                <a:solidFill>
                  <a:srgbClr val="000000"/>
                </a:solidFill>
              </a:rPr>
              <a:t>nguyên</a:t>
            </a:r>
            <a:endParaRPr lang="en-US" dirty="0">
              <a:solidFill>
                <a:srgbClr val="000000"/>
              </a:solidFill>
            </a:endParaRPr>
          </a:p>
          <a:p>
            <a:pPr marL="400050" lvl="1" indent="0" algn="just">
              <a:buNone/>
            </a:pPr>
            <a:endParaRPr lang="en-US" dirty="0">
              <a:solidFill>
                <a:srgbClr val="0070C0"/>
              </a:solidFill>
            </a:endParaRPr>
          </a:p>
          <a:p>
            <a:pPr marL="400050" lvl="1" indent="0" algn="just">
              <a:buNone/>
            </a:pPr>
            <a:endParaRPr lang="en-US" dirty="0">
              <a:solidFill>
                <a:srgbClr val="0070C0"/>
              </a:solidFill>
            </a:endParaRPr>
          </a:p>
          <a:p>
            <a:pPr marL="0" indent="0" algn="just">
              <a:buNone/>
            </a:pPr>
            <a:endParaRPr lang="vi-VN" dirty="0">
              <a:solidFill>
                <a:srgbClr val="0070C0"/>
              </a:solidFill>
            </a:endParaRPr>
          </a:p>
          <a:p>
            <a:pPr algn="just"/>
            <a:endParaRPr lang="en-US" dirty="0" smtClean="0"/>
          </a:p>
          <a:p>
            <a:pPr algn="just"/>
            <a:endParaRPr lang="vi-VN" dirty="0"/>
          </a:p>
        </p:txBody>
      </p:sp>
    </p:spTree>
    <p:extLst>
      <p:ext uri="{BB962C8B-B14F-4D97-AF65-F5344CB8AC3E}">
        <p14:creationId xmlns:p14="http://schemas.microsoft.com/office/powerpoint/2010/main" val="21233216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enum</a:t>
            </a:r>
            <a:endParaRPr lang="en-US" dirty="0"/>
          </a:p>
        </p:txBody>
      </p:sp>
      <p:sp>
        <p:nvSpPr>
          <p:cNvPr id="3" name="Content Placeholder 2"/>
          <p:cNvSpPr>
            <a:spLocks noGrp="1"/>
          </p:cNvSpPr>
          <p:nvPr>
            <p:ph idx="1"/>
          </p:nvPr>
        </p:nvSpPr>
        <p:spPr>
          <a:xfrm>
            <a:off x="304800" y="914400"/>
            <a:ext cx="8572500" cy="5638800"/>
          </a:xfrm>
        </p:spPr>
        <p:txBody>
          <a:bodyPr/>
          <a:lstStyle/>
          <a:p>
            <a:pPr marL="400050" lvl="1" indent="0" algn="just">
              <a:buNone/>
            </a:pPr>
            <a:r>
              <a:rPr lang="en-US" dirty="0">
                <a:solidFill>
                  <a:srgbClr val="0070C0"/>
                </a:solidFill>
              </a:rPr>
              <a:t>#include &lt;</a:t>
            </a:r>
            <a:r>
              <a:rPr lang="en-US" dirty="0" err="1">
                <a:solidFill>
                  <a:srgbClr val="0070C0"/>
                </a:solidFill>
              </a:rPr>
              <a:t>iostream</a:t>
            </a:r>
            <a:r>
              <a:rPr lang="en-US" dirty="0">
                <a:solidFill>
                  <a:srgbClr val="0070C0"/>
                </a:solidFill>
              </a:rPr>
              <a:t>&gt;</a:t>
            </a:r>
          </a:p>
          <a:p>
            <a:pPr marL="400050" lvl="1" indent="0" algn="just">
              <a:buNone/>
            </a:pPr>
            <a:r>
              <a:rPr lang="en-US" dirty="0" err="1">
                <a:solidFill>
                  <a:srgbClr val="0070C0"/>
                </a:solidFill>
              </a:rPr>
              <a:t>int</a:t>
            </a:r>
            <a:r>
              <a:rPr lang="en-US" dirty="0">
                <a:solidFill>
                  <a:srgbClr val="0070C0"/>
                </a:solidFill>
              </a:rPr>
              <a:t> main( )</a:t>
            </a:r>
          </a:p>
          <a:p>
            <a:pPr marL="400050" lvl="1" indent="0" algn="just">
              <a:buNone/>
            </a:pPr>
            <a:r>
              <a:rPr lang="en-US" dirty="0">
                <a:solidFill>
                  <a:srgbClr val="0070C0"/>
                </a:solidFill>
              </a:rPr>
              <a:t>{</a:t>
            </a:r>
          </a:p>
          <a:p>
            <a:pPr marL="400050" lvl="1" indent="0" algn="just">
              <a:buNone/>
            </a:pPr>
            <a:r>
              <a:rPr lang="en-US" dirty="0">
                <a:solidFill>
                  <a:srgbClr val="0070C0"/>
                </a:solidFill>
              </a:rPr>
              <a:t>   	</a:t>
            </a:r>
            <a:r>
              <a:rPr lang="en-US" dirty="0" err="1">
                <a:solidFill>
                  <a:srgbClr val="0070C0"/>
                </a:solidFill>
              </a:rPr>
              <a:t>enum</a:t>
            </a:r>
            <a:r>
              <a:rPr lang="en-US" dirty="0">
                <a:solidFill>
                  <a:srgbClr val="0070C0"/>
                </a:solidFill>
              </a:rPr>
              <a:t> </a:t>
            </a:r>
            <a:r>
              <a:rPr lang="en-US" dirty="0" err="1" smtClean="0">
                <a:solidFill>
                  <a:srgbClr val="0070C0"/>
                </a:solidFill>
              </a:rPr>
              <a:t>MyColor</a:t>
            </a:r>
            <a:r>
              <a:rPr lang="en-US" dirty="0" smtClean="0">
                <a:solidFill>
                  <a:srgbClr val="0070C0"/>
                </a:solidFill>
              </a:rPr>
              <a:t>	{</a:t>
            </a:r>
            <a:r>
              <a:rPr lang="en-US" dirty="0">
                <a:solidFill>
                  <a:srgbClr val="0070C0"/>
                </a:solidFill>
              </a:rPr>
              <a:t>black, blue, green, cyan, red, </a:t>
            </a:r>
            <a:r>
              <a:rPr lang="en-US" dirty="0" smtClean="0">
                <a:solidFill>
                  <a:srgbClr val="0070C0"/>
                </a:solidFill>
              </a:rPr>
              <a:t>				</a:t>
            </a:r>
            <a:r>
              <a:rPr lang="en-US" dirty="0" err="1" smtClean="0">
                <a:solidFill>
                  <a:srgbClr val="0070C0"/>
                </a:solidFill>
              </a:rPr>
              <a:t>purple,yellow</a:t>
            </a:r>
            <a:r>
              <a:rPr lang="en-US" dirty="0">
                <a:solidFill>
                  <a:srgbClr val="0070C0"/>
                </a:solidFill>
              </a:rPr>
              <a:t>, white};</a:t>
            </a:r>
          </a:p>
          <a:p>
            <a:pPr marL="400050" lvl="1" indent="0" algn="just">
              <a:buNone/>
            </a:pPr>
            <a:r>
              <a:rPr lang="en-US" dirty="0">
                <a:solidFill>
                  <a:srgbClr val="0070C0"/>
                </a:solidFill>
              </a:rPr>
              <a:t>	</a:t>
            </a:r>
            <a:r>
              <a:rPr lang="en-US" dirty="0" err="1">
                <a:solidFill>
                  <a:srgbClr val="0070C0"/>
                </a:solidFill>
              </a:rPr>
              <a:t>MyColor</a:t>
            </a:r>
            <a:r>
              <a:rPr lang="en-US" dirty="0">
                <a:solidFill>
                  <a:srgbClr val="0070C0"/>
                </a:solidFill>
              </a:rPr>
              <a:t> mycolor1;</a:t>
            </a:r>
          </a:p>
          <a:p>
            <a:pPr marL="400050" lvl="1" indent="0" algn="just">
              <a:buNone/>
            </a:pPr>
            <a:r>
              <a:rPr lang="en-US" dirty="0">
                <a:solidFill>
                  <a:srgbClr val="0070C0"/>
                </a:solidFill>
              </a:rPr>
              <a:t>	</a:t>
            </a:r>
            <a:r>
              <a:rPr lang="en-US" dirty="0">
                <a:solidFill>
                  <a:srgbClr val="FF0000"/>
                </a:solidFill>
              </a:rPr>
              <a:t>mycolor1 = </a:t>
            </a:r>
            <a:r>
              <a:rPr lang="en-US" dirty="0" err="1">
                <a:solidFill>
                  <a:srgbClr val="FF0000"/>
                </a:solidFill>
              </a:rPr>
              <a:t>MyColor</a:t>
            </a:r>
            <a:r>
              <a:rPr lang="en-US" dirty="0">
                <a:solidFill>
                  <a:srgbClr val="FF0000"/>
                </a:solidFill>
              </a:rPr>
              <a:t>(2);</a:t>
            </a:r>
          </a:p>
          <a:p>
            <a:pPr marL="400050" lvl="1" indent="0" algn="just">
              <a:buNone/>
            </a:pPr>
            <a:r>
              <a:rPr lang="en-US" dirty="0">
                <a:solidFill>
                  <a:srgbClr val="0070C0"/>
                </a:solidFill>
              </a:rPr>
              <a:t>	if (mycolor1 == green) mycolor1 = red;</a:t>
            </a:r>
          </a:p>
          <a:p>
            <a:pPr marL="400050" lvl="1" indent="0" algn="just">
              <a:buNone/>
            </a:pPr>
            <a:r>
              <a:rPr lang="en-US" dirty="0">
                <a:solidFill>
                  <a:srgbClr val="0070C0"/>
                </a:solidFill>
              </a:rPr>
              <a:t>	</a:t>
            </a:r>
            <a:r>
              <a:rPr lang="en-US" dirty="0" err="1">
                <a:solidFill>
                  <a:srgbClr val="0070C0"/>
                </a:solidFill>
              </a:rPr>
              <a:t>cout</a:t>
            </a:r>
            <a:r>
              <a:rPr lang="en-US" dirty="0">
                <a:solidFill>
                  <a:srgbClr val="0070C0"/>
                </a:solidFill>
              </a:rPr>
              <a:t>&lt;&lt;mycolor1;</a:t>
            </a:r>
          </a:p>
          <a:p>
            <a:pPr marL="400050" lvl="1" indent="0" algn="just">
              <a:buNone/>
            </a:pPr>
            <a:r>
              <a:rPr lang="en-US" dirty="0">
                <a:solidFill>
                  <a:srgbClr val="0070C0"/>
                </a:solidFill>
              </a:rPr>
              <a:t>}</a:t>
            </a:r>
          </a:p>
          <a:p>
            <a:pPr marL="400050" lvl="1" indent="0" algn="just">
              <a:buNone/>
            </a:pPr>
            <a:endParaRPr lang="en-US" dirty="0">
              <a:solidFill>
                <a:srgbClr val="0070C0"/>
              </a:solidFill>
            </a:endParaRPr>
          </a:p>
          <a:p>
            <a:pPr marL="0" indent="0" algn="just">
              <a:buNone/>
            </a:pPr>
            <a:endParaRPr lang="vi-VN" dirty="0">
              <a:solidFill>
                <a:srgbClr val="0070C0"/>
              </a:solidFill>
            </a:endParaRPr>
          </a:p>
          <a:p>
            <a:pPr algn="just"/>
            <a:endParaRPr lang="en-US" dirty="0" smtClean="0"/>
          </a:p>
          <a:p>
            <a:pPr algn="just"/>
            <a:endParaRPr lang="vi-V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410200"/>
            <a:ext cx="434801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8035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union</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solidFill>
                  <a:srgbClr val="000000"/>
                </a:solidFill>
              </a:rPr>
              <a:t>Union cho phép một phần bộ nhớ có thể được truy xuất dưới dạng nhiều kiểu dữ liệu khác nhau mặc dù tất cả chúng đều nằm cùng một vị trí trong bộ nhớ. </a:t>
            </a:r>
            <a:endParaRPr lang="en-US" dirty="0" smtClean="0">
              <a:solidFill>
                <a:srgbClr val="000000"/>
              </a:solidFill>
            </a:endParaRPr>
          </a:p>
          <a:p>
            <a:pPr algn="just"/>
            <a:r>
              <a:rPr lang="vi-VN" dirty="0" smtClean="0">
                <a:solidFill>
                  <a:srgbClr val="000000"/>
                </a:solidFill>
              </a:rPr>
              <a:t>Phần </a:t>
            </a:r>
            <a:r>
              <a:rPr lang="vi-VN" dirty="0">
                <a:solidFill>
                  <a:srgbClr val="000000"/>
                </a:solidFill>
              </a:rPr>
              <a:t>khai báo và sử dụng nó tương tự với cấu trúc nhưng chức năng thì khác hoàn toàn: </a:t>
            </a:r>
            <a:endParaRPr lang="en-US" dirty="0" smtClean="0">
              <a:solidFill>
                <a:srgbClr val="000000"/>
              </a:solidFill>
            </a:endParaRPr>
          </a:p>
          <a:p>
            <a:pPr marL="800100" lvl="2" indent="0" algn="just">
              <a:buNone/>
            </a:pPr>
            <a:r>
              <a:rPr lang="en-US" dirty="0">
                <a:solidFill>
                  <a:srgbClr val="FF0000"/>
                </a:solidFill>
              </a:rPr>
              <a:t>union </a:t>
            </a:r>
            <a:r>
              <a:rPr lang="en-US" dirty="0" err="1">
                <a:solidFill>
                  <a:srgbClr val="FF0000"/>
                </a:solidFill>
              </a:rPr>
              <a:t>model_name</a:t>
            </a:r>
            <a:r>
              <a:rPr lang="en-US" dirty="0">
                <a:solidFill>
                  <a:srgbClr val="FF0000"/>
                </a:solidFill>
              </a:rPr>
              <a:t> {</a:t>
            </a:r>
          </a:p>
          <a:p>
            <a:pPr marL="800100" lvl="2" indent="0" algn="just">
              <a:buNone/>
            </a:pPr>
            <a:r>
              <a:rPr lang="en-US" dirty="0">
                <a:solidFill>
                  <a:srgbClr val="0070C0"/>
                </a:solidFill>
              </a:rPr>
              <a:t>  type1 element1;</a:t>
            </a:r>
          </a:p>
          <a:p>
            <a:pPr marL="800100" lvl="2" indent="0" algn="just">
              <a:buNone/>
            </a:pPr>
            <a:r>
              <a:rPr lang="en-US" dirty="0">
                <a:solidFill>
                  <a:srgbClr val="0070C0"/>
                </a:solidFill>
              </a:rPr>
              <a:t>  type2 element2;</a:t>
            </a:r>
          </a:p>
          <a:p>
            <a:pPr marL="800100" lvl="2" indent="0" algn="just">
              <a:buNone/>
            </a:pPr>
            <a:r>
              <a:rPr lang="en-US" dirty="0">
                <a:solidFill>
                  <a:srgbClr val="0070C0"/>
                </a:solidFill>
              </a:rPr>
              <a:t>  type3 element3;</a:t>
            </a:r>
          </a:p>
          <a:p>
            <a:pPr marL="800100" lvl="2" indent="0" algn="just">
              <a:buNone/>
            </a:pPr>
            <a:r>
              <a:rPr lang="en-US" dirty="0">
                <a:solidFill>
                  <a:srgbClr val="0070C0"/>
                </a:solidFill>
              </a:rPr>
              <a:t>  .</a:t>
            </a:r>
          </a:p>
          <a:p>
            <a:pPr marL="800100" lvl="2" indent="0" algn="just">
              <a:buNone/>
            </a:pPr>
            <a:r>
              <a:rPr lang="en-US" dirty="0">
                <a:solidFill>
                  <a:srgbClr val="0070C0"/>
                </a:solidFill>
              </a:rPr>
              <a:t>  .</a:t>
            </a:r>
          </a:p>
          <a:p>
            <a:pPr marL="800100" lvl="2" indent="0" algn="just">
              <a:buNone/>
            </a:pPr>
            <a:r>
              <a:rPr lang="en-US" dirty="0">
                <a:solidFill>
                  <a:srgbClr val="FF0000"/>
                </a:solidFill>
              </a:rPr>
              <a:t>} </a:t>
            </a:r>
            <a:r>
              <a:rPr lang="en-US" dirty="0" err="1">
                <a:solidFill>
                  <a:srgbClr val="FF0000"/>
                </a:solidFill>
              </a:rPr>
              <a:t>object_name</a:t>
            </a:r>
            <a:r>
              <a:rPr lang="en-US" dirty="0">
                <a:solidFill>
                  <a:srgbClr val="FF0000"/>
                </a:solidFill>
              </a:rPr>
              <a:t>;</a:t>
            </a:r>
          </a:p>
          <a:p>
            <a:pPr algn="just"/>
            <a:endParaRPr lang="vi-VN" dirty="0"/>
          </a:p>
        </p:txBody>
      </p:sp>
    </p:spTree>
    <p:extLst>
      <p:ext uri="{BB962C8B-B14F-4D97-AF65-F5344CB8AC3E}">
        <p14:creationId xmlns:p14="http://schemas.microsoft.com/office/powerpoint/2010/main" val="6579041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union</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solidFill>
                  <a:srgbClr val="000000"/>
                </a:solidFill>
              </a:rPr>
              <a:t>Tất cả các phần tử của </a:t>
            </a:r>
            <a:r>
              <a:rPr lang="vi-VN" i="1" dirty="0">
                <a:solidFill>
                  <a:srgbClr val="000000"/>
                </a:solidFill>
              </a:rPr>
              <a:t>union</a:t>
            </a:r>
            <a:r>
              <a:rPr lang="vi-VN" dirty="0">
                <a:solidFill>
                  <a:srgbClr val="000000"/>
                </a:solidFill>
              </a:rPr>
              <a:t> đều chiếm cùng một chỗ trong bộ nhớ. Kích thước của nó là kích thước của phần tử lớn nhất</a:t>
            </a:r>
            <a:r>
              <a:rPr lang="vi-VN" dirty="0" smtClean="0">
                <a:solidFill>
                  <a:srgbClr val="000000"/>
                </a:solidFill>
              </a:rPr>
              <a:t>.</a:t>
            </a:r>
            <a:endParaRPr lang="en-US" dirty="0" smtClean="0">
              <a:solidFill>
                <a:srgbClr val="000000"/>
              </a:solidFill>
            </a:endParaRPr>
          </a:p>
          <a:p>
            <a:pPr marL="800100" lvl="2" indent="0" algn="just">
              <a:buNone/>
            </a:pPr>
            <a:r>
              <a:rPr lang="vi-VN" dirty="0">
                <a:solidFill>
                  <a:srgbClr val="FF0000"/>
                </a:solidFill>
              </a:rPr>
              <a:t>union </a:t>
            </a:r>
            <a:r>
              <a:rPr lang="en-US" dirty="0" err="1" smtClean="0">
                <a:solidFill>
                  <a:srgbClr val="FF0000"/>
                </a:solidFill>
              </a:rPr>
              <a:t>SoHoc</a:t>
            </a:r>
            <a:r>
              <a:rPr lang="vi-VN" dirty="0" smtClean="0">
                <a:solidFill>
                  <a:srgbClr val="FF0000"/>
                </a:solidFill>
              </a:rPr>
              <a:t>{</a:t>
            </a:r>
            <a:endParaRPr lang="vi-VN" dirty="0">
              <a:solidFill>
                <a:srgbClr val="FF0000"/>
              </a:solidFill>
            </a:endParaRPr>
          </a:p>
          <a:p>
            <a:pPr marL="800100" lvl="2" indent="0" algn="just">
              <a:buNone/>
            </a:pPr>
            <a:r>
              <a:rPr lang="vi-VN" dirty="0">
                <a:solidFill>
                  <a:srgbClr val="FF0000"/>
                </a:solidFill>
              </a:rPr>
              <a:t>  char c;</a:t>
            </a:r>
          </a:p>
          <a:p>
            <a:pPr marL="800100" lvl="2" indent="0" algn="just">
              <a:buNone/>
            </a:pPr>
            <a:r>
              <a:rPr lang="vi-VN" dirty="0">
                <a:solidFill>
                  <a:srgbClr val="FF0000"/>
                </a:solidFill>
              </a:rPr>
              <a:t>  int i;</a:t>
            </a:r>
          </a:p>
          <a:p>
            <a:pPr marL="800100" lvl="2" indent="0" algn="just">
              <a:buNone/>
            </a:pPr>
            <a:r>
              <a:rPr lang="vi-VN" dirty="0">
                <a:solidFill>
                  <a:srgbClr val="FF0000"/>
                </a:solidFill>
              </a:rPr>
              <a:t>  float f;</a:t>
            </a:r>
          </a:p>
          <a:p>
            <a:pPr marL="800100" lvl="2" indent="0" algn="just">
              <a:buNone/>
            </a:pPr>
            <a:r>
              <a:rPr lang="vi-VN" dirty="0">
                <a:solidFill>
                  <a:srgbClr val="FF0000"/>
                </a:solidFill>
              </a:rPr>
              <a:t>  } </a:t>
            </a:r>
            <a:r>
              <a:rPr lang="en-US" dirty="0" smtClean="0">
                <a:solidFill>
                  <a:srgbClr val="FF0000"/>
                </a:solidFill>
              </a:rPr>
              <a:t>so;</a:t>
            </a:r>
          </a:p>
          <a:p>
            <a:pPr marL="342900" lvl="2" indent="-342900" algn="just"/>
            <a:r>
              <a:rPr lang="vi-VN" sz="2400" dirty="0">
                <a:ea typeface="+mn-ea"/>
                <a:cs typeface="+mn-cs"/>
              </a:rPr>
              <a:t>Để truy xuất các thành viên của Union bạn sử dụng toán tử truy xuất thành </a:t>
            </a:r>
            <a:r>
              <a:rPr lang="vi-VN" sz="2400" dirty="0" smtClean="0">
                <a:ea typeface="+mn-ea"/>
                <a:cs typeface="+mn-cs"/>
              </a:rPr>
              <a:t>viên</a:t>
            </a:r>
            <a:r>
              <a:rPr lang="en-US" sz="2400" dirty="0" smtClean="0">
                <a:ea typeface="+mn-ea"/>
                <a:cs typeface="+mn-cs"/>
              </a:rPr>
              <a:t> </a:t>
            </a:r>
            <a:r>
              <a:rPr lang="vi-VN" sz="2400" dirty="0" smtClean="0">
                <a:solidFill>
                  <a:srgbClr val="FF0000"/>
                </a:solidFill>
                <a:ea typeface="+mn-ea"/>
                <a:cs typeface="+mn-cs"/>
              </a:rPr>
              <a:t>(.)</a:t>
            </a:r>
            <a:endParaRPr lang="vi-VN" sz="2400" dirty="0">
              <a:solidFill>
                <a:srgbClr val="FF0000"/>
              </a:solidFill>
              <a:ea typeface="+mn-ea"/>
              <a:cs typeface="+mn-cs"/>
            </a:endParaRPr>
          </a:p>
          <a:p>
            <a:pPr algn="just"/>
            <a:r>
              <a:rPr lang="en-US" dirty="0" smtClean="0"/>
              <a:t>Ta </a:t>
            </a:r>
            <a:r>
              <a:rPr lang="en-US" dirty="0" err="1" smtClean="0"/>
              <a:t>thấy</a:t>
            </a:r>
            <a:r>
              <a:rPr lang="en-US" dirty="0" smtClean="0"/>
              <a:t> </a:t>
            </a:r>
            <a:r>
              <a:rPr lang="en-US" dirty="0" err="1" smtClean="0"/>
              <a:t>so.c</a:t>
            </a:r>
            <a:r>
              <a:rPr lang="en-US" dirty="0" smtClean="0"/>
              <a:t>, </a:t>
            </a:r>
            <a:r>
              <a:rPr lang="en-US" dirty="0" err="1" smtClean="0"/>
              <a:t>so.i</a:t>
            </a:r>
            <a:r>
              <a:rPr lang="en-US" dirty="0" smtClean="0"/>
              <a:t>, </a:t>
            </a:r>
            <a:r>
              <a:rPr lang="en-US" dirty="0" err="1" smtClean="0"/>
              <a:t>so.f</a:t>
            </a:r>
            <a:r>
              <a:rPr lang="en-US" dirty="0" smtClean="0"/>
              <a:t> </a:t>
            </a:r>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có</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Nhưng</a:t>
            </a:r>
            <a:r>
              <a:rPr lang="en-US" dirty="0" smtClean="0"/>
              <a:t> </a:t>
            </a:r>
            <a:r>
              <a:rPr lang="en-US" dirty="0" err="1"/>
              <a:t>vì</a:t>
            </a:r>
            <a:r>
              <a:rPr lang="en-US" dirty="0"/>
              <a:t> </a:t>
            </a:r>
            <a:r>
              <a:rPr lang="en-US" dirty="0" err="1"/>
              <a:t>tất</a:t>
            </a:r>
            <a:r>
              <a:rPr lang="en-US" dirty="0"/>
              <a:t> </a:t>
            </a:r>
            <a:r>
              <a:rPr lang="en-US" dirty="0" err="1"/>
              <a:t>cả</a:t>
            </a:r>
            <a:r>
              <a:rPr lang="en-US" dirty="0"/>
              <a:t> </a:t>
            </a:r>
            <a:r>
              <a:rPr lang="en-US" dirty="0" err="1"/>
              <a:t>chúng</a:t>
            </a:r>
            <a:r>
              <a:rPr lang="en-US" dirty="0"/>
              <a:t> </a:t>
            </a:r>
            <a:r>
              <a:rPr lang="en-US" dirty="0" err="1"/>
              <a:t>đều</a:t>
            </a:r>
            <a:r>
              <a:rPr lang="en-US" dirty="0"/>
              <a:t> </a:t>
            </a:r>
            <a:r>
              <a:rPr lang="en-US" dirty="0" err="1"/>
              <a:t>nằm</a:t>
            </a:r>
            <a:r>
              <a:rPr lang="en-US" dirty="0"/>
              <a:t> </a:t>
            </a:r>
            <a:r>
              <a:rPr lang="en-US" dirty="0" err="1"/>
              <a:t>cùng</a:t>
            </a:r>
            <a:r>
              <a:rPr lang="en-US" dirty="0"/>
              <a:t> </a:t>
            </a:r>
            <a:r>
              <a:rPr lang="en-US" dirty="0" err="1"/>
              <a:t>một</a:t>
            </a:r>
            <a:r>
              <a:rPr lang="en-US" dirty="0"/>
              <a:t> </a:t>
            </a:r>
            <a:r>
              <a:rPr lang="en-US" dirty="0" err="1"/>
              <a:t>chỗ</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nên</a:t>
            </a:r>
            <a:r>
              <a:rPr lang="en-US" dirty="0"/>
              <a:t> </a:t>
            </a:r>
            <a:r>
              <a:rPr lang="en-US" dirty="0" err="1"/>
              <a:t>bất</a:t>
            </a:r>
            <a:r>
              <a:rPr lang="en-US" dirty="0"/>
              <a:t> </a:t>
            </a:r>
            <a:r>
              <a:rPr lang="en-US" dirty="0" err="1"/>
              <a:t>kì</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nào</a:t>
            </a:r>
            <a:r>
              <a:rPr lang="en-US" dirty="0"/>
              <a:t> </a:t>
            </a:r>
            <a:r>
              <a:rPr lang="en-US" dirty="0" err="1"/>
              <a:t>đối</a:t>
            </a:r>
            <a:r>
              <a:rPr lang="en-US" dirty="0"/>
              <a:t> </a:t>
            </a:r>
            <a:r>
              <a:rPr lang="en-US" dirty="0" err="1"/>
              <a:t>với</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còn</a:t>
            </a:r>
            <a:r>
              <a:rPr lang="en-US" dirty="0"/>
              <a:t> </a:t>
            </a:r>
            <a:r>
              <a:rPr lang="en-US" dirty="0" err="1"/>
              <a:t>lại</a:t>
            </a:r>
            <a:r>
              <a:rPr lang="en-US" dirty="0"/>
              <a:t>. </a:t>
            </a:r>
          </a:p>
          <a:p>
            <a:pPr algn="just"/>
            <a:endParaRPr lang="vi-VN" dirty="0"/>
          </a:p>
        </p:txBody>
      </p:sp>
    </p:spTree>
    <p:extLst>
      <p:ext uri="{BB962C8B-B14F-4D97-AF65-F5344CB8AC3E}">
        <p14:creationId xmlns:p14="http://schemas.microsoft.com/office/powerpoint/2010/main" val="7609094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union</a:t>
            </a:r>
            <a:endParaRPr lang="en-US" dirty="0"/>
          </a:p>
        </p:txBody>
      </p:sp>
      <p:sp>
        <p:nvSpPr>
          <p:cNvPr id="4" name="Rectangle 3"/>
          <p:cNvSpPr/>
          <p:nvPr/>
        </p:nvSpPr>
        <p:spPr>
          <a:xfrm>
            <a:off x="304800" y="914400"/>
            <a:ext cx="4572000" cy="4524315"/>
          </a:xfrm>
          <a:prstGeom prst="rect">
            <a:avLst/>
          </a:prstGeom>
        </p:spPr>
        <p:txBody>
          <a:bodyPr>
            <a:spAutoFit/>
          </a:bodyPr>
          <a:lstStyle/>
          <a:p>
            <a:r>
              <a:rPr lang="en-US" dirty="0"/>
              <a:t>#include &lt;</a:t>
            </a:r>
            <a:r>
              <a:rPr lang="en-US" dirty="0" err="1"/>
              <a:t>iostream</a:t>
            </a:r>
            <a:r>
              <a:rPr lang="en-US" dirty="0"/>
              <a:t>&gt;</a:t>
            </a:r>
          </a:p>
          <a:p>
            <a:r>
              <a:rPr lang="en-US" dirty="0">
                <a:solidFill>
                  <a:srgbClr val="0070C0"/>
                </a:solidFill>
              </a:rPr>
              <a:t>union </a:t>
            </a:r>
            <a:r>
              <a:rPr lang="en-US" dirty="0" err="1">
                <a:solidFill>
                  <a:srgbClr val="0070C0"/>
                </a:solidFill>
              </a:rPr>
              <a:t>SoHoc</a:t>
            </a:r>
            <a:r>
              <a:rPr lang="en-US" dirty="0">
                <a:solidFill>
                  <a:srgbClr val="0070C0"/>
                </a:solidFill>
              </a:rPr>
              <a:t>{</a:t>
            </a:r>
          </a:p>
          <a:p>
            <a:r>
              <a:rPr lang="en-US" dirty="0">
                <a:solidFill>
                  <a:srgbClr val="0070C0"/>
                </a:solidFill>
              </a:rPr>
              <a:t>  char c;</a:t>
            </a:r>
          </a:p>
          <a:p>
            <a:r>
              <a:rPr lang="en-US" dirty="0">
                <a:solidFill>
                  <a:srgbClr val="0070C0"/>
                </a:solidFill>
              </a:rPr>
              <a:t>  </a:t>
            </a:r>
            <a:r>
              <a:rPr lang="en-US" dirty="0" err="1">
                <a:solidFill>
                  <a:srgbClr val="0070C0"/>
                </a:solidFill>
              </a:rPr>
              <a:t>int</a:t>
            </a:r>
            <a:r>
              <a:rPr lang="en-US" dirty="0">
                <a:solidFill>
                  <a:srgbClr val="0070C0"/>
                </a:solidFill>
              </a:rPr>
              <a:t> i;</a:t>
            </a:r>
          </a:p>
          <a:p>
            <a:r>
              <a:rPr lang="en-US" dirty="0">
                <a:solidFill>
                  <a:srgbClr val="0070C0"/>
                </a:solidFill>
              </a:rPr>
              <a:t>  float f;</a:t>
            </a:r>
          </a:p>
          <a:p>
            <a:r>
              <a:rPr lang="en-US" dirty="0">
                <a:solidFill>
                  <a:srgbClr val="0070C0"/>
                </a:solidFill>
              </a:rPr>
              <a:t>  } so;</a:t>
            </a:r>
          </a:p>
          <a:p>
            <a:endParaRPr lang="en-US" dirty="0"/>
          </a:p>
          <a:p>
            <a:r>
              <a:rPr lang="en-US" dirty="0" err="1"/>
              <a:t>int</a:t>
            </a:r>
            <a:r>
              <a:rPr lang="en-US" dirty="0"/>
              <a:t> main( )</a:t>
            </a:r>
          </a:p>
          <a:p>
            <a:r>
              <a:rPr lang="en-US" dirty="0"/>
              <a:t>{</a:t>
            </a:r>
          </a:p>
          <a:p>
            <a:r>
              <a:rPr lang="en-US" dirty="0"/>
              <a:t>   </a:t>
            </a:r>
            <a:r>
              <a:rPr lang="en-US" dirty="0" err="1"/>
              <a:t>so.c</a:t>
            </a:r>
            <a:r>
              <a:rPr lang="en-US" dirty="0"/>
              <a:t> = 'C';</a:t>
            </a:r>
          </a:p>
          <a:p>
            <a:r>
              <a:rPr lang="en-US" dirty="0"/>
              <a:t>   </a:t>
            </a:r>
            <a:r>
              <a:rPr lang="en-US" dirty="0" err="1"/>
              <a:t>so.i</a:t>
            </a:r>
            <a:r>
              <a:rPr lang="en-US" dirty="0"/>
              <a:t> = 1;</a:t>
            </a:r>
          </a:p>
          <a:p>
            <a:r>
              <a:rPr lang="en-US" dirty="0"/>
              <a:t>   </a:t>
            </a:r>
            <a:r>
              <a:rPr lang="en-US" dirty="0" err="1"/>
              <a:t>so.f</a:t>
            </a:r>
            <a:r>
              <a:rPr lang="en-US" dirty="0"/>
              <a:t>= 1.5;</a:t>
            </a:r>
          </a:p>
          <a:p>
            <a:r>
              <a:rPr lang="en-US" dirty="0"/>
              <a:t>   </a:t>
            </a:r>
            <a:r>
              <a:rPr lang="en-US" dirty="0" err="1"/>
              <a:t>cout</a:t>
            </a:r>
            <a:r>
              <a:rPr lang="en-US" dirty="0"/>
              <a:t>&lt;&lt;"So c: "&lt;&lt;</a:t>
            </a:r>
            <a:r>
              <a:rPr lang="en-US" dirty="0" err="1"/>
              <a:t>so.c</a:t>
            </a:r>
            <a:r>
              <a:rPr lang="en-US" dirty="0"/>
              <a:t>&lt;&lt;</a:t>
            </a:r>
            <a:r>
              <a:rPr lang="en-US" dirty="0" err="1"/>
              <a:t>endl</a:t>
            </a:r>
            <a:r>
              <a:rPr lang="en-US" dirty="0"/>
              <a:t>;</a:t>
            </a:r>
          </a:p>
          <a:p>
            <a:r>
              <a:rPr lang="en-US" dirty="0"/>
              <a:t>   </a:t>
            </a:r>
            <a:r>
              <a:rPr lang="en-US" dirty="0" err="1"/>
              <a:t>cout</a:t>
            </a:r>
            <a:r>
              <a:rPr lang="en-US" dirty="0"/>
              <a:t>&lt;&lt;"So i: "&lt;&lt;</a:t>
            </a:r>
            <a:r>
              <a:rPr lang="en-US" dirty="0" err="1"/>
              <a:t>so.i</a:t>
            </a:r>
            <a:r>
              <a:rPr lang="en-US" dirty="0"/>
              <a:t>&lt;&lt;</a:t>
            </a:r>
            <a:r>
              <a:rPr lang="en-US" dirty="0" err="1"/>
              <a:t>endl</a:t>
            </a:r>
            <a:r>
              <a:rPr lang="en-US" dirty="0"/>
              <a:t>;</a:t>
            </a:r>
          </a:p>
          <a:p>
            <a:r>
              <a:rPr lang="en-US" dirty="0"/>
              <a:t>   </a:t>
            </a:r>
            <a:r>
              <a:rPr lang="en-US" dirty="0" err="1"/>
              <a:t>cout</a:t>
            </a:r>
            <a:r>
              <a:rPr lang="en-US" dirty="0"/>
              <a:t>&lt;&lt;"So f: "&lt;&lt;</a:t>
            </a:r>
            <a:r>
              <a:rPr lang="en-US" dirty="0" err="1"/>
              <a:t>so.f</a:t>
            </a:r>
            <a:r>
              <a:rPr lang="en-US" dirty="0"/>
              <a:t>&lt;&lt;</a:t>
            </a:r>
            <a:r>
              <a:rPr lang="en-US" dirty="0" err="1"/>
              <a:t>endl</a:t>
            </a:r>
            <a:r>
              <a:rPr lang="en-US" dirty="0"/>
              <a:t>;</a:t>
            </a:r>
          </a:p>
          <a:p>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786" y="2524125"/>
            <a:ext cx="26289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5577125"/>
            <a:ext cx="8534400" cy="646331"/>
          </a:xfrm>
          <a:prstGeom prst="rect">
            <a:avLst/>
          </a:prstGeom>
        </p:spPr>
        <p:txBody>
          <a:bodyPr wrap="square">
            <a:spAutoFit/>
          </a:bodyPr>
          <a:lstStyle/>
          <a:p>
            <a:r>
              <a:rPr lang="en-US" b="1" i="1" dirty="0" err="1" smtClean="0">
                <a:solidFill>
                  <a:srgbClr val="0070C0"/>
                </a:solidFill>
              </a:rPr>
              <a:t>so.c</a:t>
            </a:r>
            <a:r>
              <a:rPr lang="en-US" b="1" i="1" dirty="0" smtClean="0">
                <a:solidFill>
                  <a:srgbClr val="0070C0"/>
                </a:solidFill>
              </a:rPr>
              <a:t>, </a:t>
            </a:r>
            <a:r>
              <a:rPr lang="en-US" b="1" i="1" dirty="0" err="1" smtClean="0">
                <a:solidFill>
                  <a:srgbClr val="0070C0"/>
                </a:solidFill>
              </a:rPr>
              <a:t>so.i</a:t>
            </a:r>
            <a:r>
              <a:rPr lang="en-US" b="1" i="1" dirty="0" smtClean="0">
                <a:solidFill>
                  <a:srgbClr val="0070C0"/>
                </a:solidFill>
              </a:rPr>
              <a:t>, </a:t>
            </a:r>
            <a:r>
              <a:rPr lang="en-US" b="1" i="1" dirty="0" err="1" smtClean="0">
                <a:solidFill>
                  <a:srgbClr val="0070C0"/>
                </a:solidFill>
              </a:rPr>
              <a:t>so.f</a:t>
            </a:r>
            <a:r>
              <a:rPr lang="en-US" b="1" i="1" dirty="0" smtClean="0">
                <a:solidFill>
                  <a:srgbClr val="0070C0"/>
                </a:solidFill>
              </a:rPr>
              <a:t> </a:t>
            </a:r>
            <a:r>
              <a:rPr lang="en-US" b="1" i="1" dirty="0" err="1" smtClean="0">
                <a:solidFill>
                  <a:srgbClr val="0070C0"/>
                </a:solidFill>
              </a:rPr>
              <a:t>nằm</a:t>
            </a:r>
            <a:r>
              <a:rPr lang="en-US" b="1" i="1" dirty="0" smtClean="0">
                <a:solidFill>
                  <a:srgbClr val="0070C0"/>
                </a:solidFill>
              </a:rPr>
              <a:t> </a:t>
            </a:r>
            <a:r>
              <a:rPr lang="en-US" b="1" i="1" dirty="0" err="1">
                <a:solidFill>
                  <a:srgbClr val="0070C0"/>
                </a:solidFill>
              </a:rPr>
              <a:t>cùng</a:t>
            </a:r>
            <a:r>
              <a:rPr lang="en-US" b="1" i="1" dirty="0">
                <a:solidFill>
                  <a:srgbClr val="0070C0"/>
                </a:solidFill>
              </a:rPr>
              <a:t> </a:t>
            </a:r>
            <a:r>
              <a:rPr lang="en-US" b="1" i="1" dirty="0" err="1">
                <a:solidFill>
                  <a:srgbClr val="0070C0"/>
                </a:solidFill>
              </a:rPr>
              <a:t>một</a:t>
            </a:r>
            <a:r>
              <a:rPr lang="en-US" b="1" i="1" dirty="0">
                <a:solidFill>
                  <a:srgbClr val="0070C0"/>
                </a:solidFill>
              </a:rPr>
              <a:t> </a:t>
            </a:r>
            <a:r>
              <a:rPr lang="en-US" b="1" i="1" dirty="0" err="1">
                <a:solidFill>
                  <a:srgbClr val="0070C0"/>
                </a:solidFill>
              </a:rPr>
              <a:t>chỗ</a:t>
            </a:r>
            <a:r>
              <a:rPr lang="en-US" b="1" i="1" dirty="0">
                <a:solidFill>
                  <a:srgbClr val="0070C0"/>
                </a:solidFill>
              </a:rPr>
              <a:t> </a:t>
            </a:r>
            <a:r>
              <a:rPr lang="en-US" b="1" i="1" dirty="0" err="1">
                <a:solidFill>
                  <a:srgbClr val="0070C0"/>
                </a:solidFill>
              </a:rPr>
              <a:t>trong</a:t>
            </a:r>
            <a:r>
              <a:rPr lang="en-US" b="1" i="1" dirty="0">
                <a:solidFill>
                  <a:srgbClr val="0070C0"/>
                </a:solidFill>
              </a:rPr>
              <a:t> </a:t>
            </a:r>
            <a:r>
              <a:rPr lang="en-US" b="1" i="1" dirty="0" err="1">
                <a:solidFill>
                  <a:srgbClr val="0070C0"/>
                </a:solidFill>
              </a:rPr>
              <a:t>bộ</a:t>
            </a:r>
            <a:r>
              <a:rPr lang="en-US" b="1" i="1" dirty="0">
                <a:solidFill>
                  <a:srgbClr val="0070C0"/>
                </a:solidFill>
              </a:rPr>
              <a:t> </a:t>
            </a:r>
            <a:r>
              <a:rPr lang="en-US" b="1" i="1" dirty="0" err="1">
                <a:solidFill>
                  <a:srgbClr val="0070C0"/>
                </a:solidFill>
              </a:rPr>
              <a:t>nhớ</a:t>
            </a:r>
            <a:r>
              <a:rPr lang="en-US" b="1" i="1" dirty="0">
                <a:solidFill>
                  <a:srgbClr val="0070C0"/>
                </a:solidFill>
              </a:rPr>
              <a:t> </a:t>
            </a:r>
            <a:r>
              <a:rPr lang="en-US" b="1" i="1" dirty="0" err="1">
                <a:solidFill>
                  <a:srgbClr val="0070C0"/>
                </a:solidFill>
              </a:rPr>
              <a:t>nên</a:t>
            </a:r>
            <a:r>
              <a:rPr lang="en-US" b="1" i="1" dirty="0">
                <a:solidFill>
                  <a:srgbClr val="0070C0"/>
                </a:solidFill>
              </a:rPr>
              <a:t> </a:t>
            </a:r>
            <a:r>
              <a:rPr lang="en-US" b="1" i="1" dirty="0" err="1">
                <a:solidFill>
                  <a:srgbClr val="0070C0"/>
                </a:solidFill>
              </a:rPr>
              <a:t>bất</a:t>
            </a:r>
            <a:r>
              <a:rPr lang="en-US" b="1" i="1" dirty="0">
                <a:solidFill>
                  <a:srgbClr val="0070C0"/>
                </a:solidFill>
              </a:rPr>
              <a:t> </a:t>
            </a:r>
            <a:r>
              <a:rPr lang="en-US" b="1" i="1" dirty="0" err="1">
                <a:solidFill>
                  <a:srgbClr val="0070C0"/>
                </a:solidFill>
              </a:rPr>
              <a:t>kì</a:t>
            </a:r>
            <a:r>
              <a:rPr lang="en-US" b="1" i="1" dirty="0">
                <a:solidFill>
                  <a:srgbClr val="0070C0"/>
                </a:solidFill>
              </a:rPr>
              <a:t> </a:t>
            </a:r>
            <a:r>
              <a:rPr lang="en-US" b="1" i="1" dirty="0" err="1">
                <a:solidFill>
                  <a:srgbClr val="0070C0"/>
                </a:solidFill>
              </a:rPr>
              <a:t>sự</a:t>
            </a:r>
            <a:r>
              <a:rPr lang="en-US" b="1" i="1" dirty="0">
                <a:solidFill>
                  <a:srgbClr val="0070C0"/>
                </a:solidFill>
              </a:rPr>
              <a:t> </a:t>
            </a:r>
            <a:r>
              <a:rPr lang="en-US" b="1" i="1" dirty="0" err="1">
                <a:solidFill>
                  <a:srgbClr val="0070C0"/>
                </a:solidFill>
              </a:rPr>
              <a:t>thay</a:t>
            </a:r>
            <a:r>
              <a:rPr lang="en-US" b="1" i="1" dirty="0">
                <a:solidFill>
                  <a:srgbClr val="0070C0"/>
                </a:solidFill>
              </a:rPr>
              <a:t> </a:t>
            </a:r>
            <a:r>
              <a:rPr lang="en-US" b="1" i="1" dirty="0" err="1">
                <a:solidFill>
                  <a:srgbClr val="0070C0"/>
                </a:solidFill>
              </a:rPr>
              <a:t>đổi</a:t>
            </a:r>
            <a:r>
              <a:rPr lang="en-US" b="1" i="1" dirty="0">
                <a:solidFill>
                  <a:srgbClr val="0070C0"/>
                </a:solidFill>
              </a:rPr>
              <a:t> </a:t>
            </a:r>
            <a:r>
              <a:rPr lang="en-US" b="1" i="1" dirty="0" err="1">
                <a:solidFill>
                  <a:srgbClr val="0070C0"/>
                </a:solidFill>
              </a:rPr>
              <a:t>nào</a:t>
            </a:r>
            <a:r>
              <a:rPr lang="en-US" b="1" i="1" dirty="0">
                <a:solidFill>
                  <a:srgbClr val="0070C0"/>
                </a:solidFill>
              </a:rPr>
              <a:t> </a:t>
            </a:r>
            <a:r>
              <a:rPr lang="en-US" b="1" i="1" dirty="0" err="1">
                <a:solidFill>
                  <a:srgbClr val="0070C0"/>
                </a:solidFill>
              </a:rPr>
              <a:t>đối</a:t>
            </a:r>
            <a:r>
              <a:rPr lang="en-US" b="1" i="1" dirty="0">
                <a:solidFill>
                  <a:srgbClr val="0070C0"/>
                </a:solidFill>
              </a:rPr>
              <a:t> </a:t>
            </a:r>
            <a:r>
              <a:rPr lang="en-US" b="1" i="1" dirty="0" err="1">
                <a:solidFill>
                  <a:srgbClr val="0070C0"/>
                </a:solidFill>
              </a:rPr>
              <a:t>với</a:t>
            </a:r>
            <a:r>
              <a:rPr lang="en-US" b="1" i="1" dirty="0">
                <a:solidFill>
                  <a:srgbClr val="0070C0"/>
                </a:solidFill>
              </a:rPr>
              <a:t> </a:t>
            </a:r>
            <a:r>
              <a:rPr lang="en-US" b="1" i="1" dirty="0" err="1">
                <a:solidFill>
                  <a:srgbClr val="0070C0"/>
                </a:solidFill>
              </a:rPr>
              <a:t>một</a:t>
            </a:r>
            <a:r>
              <a:rPr lang="en-US" b="1" i="1" dirty="0">
                <a:solidFill>
                  <a:srgbClr val="0070C0"/>
                </a:solidFill>
              </a:rPr>
              <a:t> </a:t>
            </a:r>
            <a:r>
              <a:rPr lang="en-US" b="1" i="1" dirty="0" err="1">
                <a:solidFill>
                  <a:srgbClr val="0070C0"/>
                </a:solidFill>
              </a:rPr>
              <a:t>phần</a:t>
            </a:r>
            <a:r>
              <a:rPr lang="en-US" b="1" i="1" dirty="0">
                <a:solidFill>
                  <a:srgbClr val="0070C0"/>
                </a:solidFill>
              </a:rPr>
              <a:t> </a:t>
            </a:r>
            <a:r>
              <a:rPr lang="en-US" b="1" i="1" dirty="0" err="1">
                <a:solidFill>
                  <a:srgbClr val="0070C0"/>
                </a:solidFill>
              </a:rPr>
              <a:t>tử</a:t>
            </a:r>
            <a:r>
              <a:rPr lang="en-US" b="1" i="1" dirty="0">
                <a:solidFill>
                  <a:srgbClr val="0070C0"/>
                </a:solidFill>
              </a:rPr>
              <a:t> </a:t>
            </a:r>
            <a:r>
              <a:rPr lang="en-US" b="1" i="1" dirty="0" err="1">
                <a:solidFill>
                  <a:srgbClr val="0070C0"/>
                </a:solidFill>
              </a:rPr>
              <a:t>sẽ</a:t>
            </a:r>
            <a:r>
              <a:rPr lang="en-US" b="1" i="1" dirty="0">
                <a:solidFill>
                  <a:srgbClr val="0070C0"/>
                </a:solidFill>
              </a:rPr>
              <a:t> </a:t>
            </a:r>
            <a:r>
              <a:rPr lang="en-US" b="1" i="1" dirty="0" err="1">
                <a:solidFill>
                  <a:srgbClr val="0070C0"/>
                </a:solidFill>
              </a:rPr>
              <a:t>ảnh</a:t>
            </a:r>
            <a:r>
              <a:rPr lang="en-US" b="1" i="1" dirty="0">
                <a:solidFill>
                  <a:srgbClr val="0070C0"/>
                </a:solidFill>
              </a:rPr>
              <a:t> </a:t>
            </a:r>
            <a:r>
              <a:rPr lang="en-US" b="1" i="1" dirty="0" err="1">
                <a:solidFill>
                  <a:srgbClr val="0070C0"/>
                </a:solidFill>
              </a:rPr>
              <a:t>hưởng</a:t>
            </a:r>
            <a:r>
              <a:rPr lang="en-US" b="1" i="1" dirty="0">
                <a:solidFill>
                  <a:srgbClr val="0070C0"/>
                </a:solidFill>
              </a:rPr>
              <a:t> </a:t>
            </a:r>
            <a:r>
              <a:rPr lang="en-US" b="1" i="1" dirty="0" err="1">
                <a:solidFill>
                  <a:srgbClr val="0070C0"/>
                </a:solidFill>
              </a:rPr>
              <a:t>tới</a:t>
            </a:r>
            <a:r>
              <a:rPr lang="en-US" b="1" i="1" dirty="0">
                <a:solidFill>
                  <a:srgbClr val="0070C0"/>
                </a:solidFill>
              </a:rPr>
              <a:t> </a:t>
            </a:r>
            <a:r>
              <a:rPr lang="en-US" b="1" i="1" dirty="0" err="1">
                <a:solidFill>
                  <a:srgbClr val="0070C0"/>
                </a:solidFill>
              </a:rPr>
              <a:t>tất</a:t>
            </a:r>
            <a:r>
              <a:rPr lang="en-US" b="1" i="1" dirty="0">
                <a:solidFill>
                  <a:srgbClr val="0070C0"/>
                </a:solidFill>
              </a:rPr>
              <a:t> </a:t>
            </a:r>
            <a:r>
              <a:rPr lang="en-US" b="1" i="1" dirty="0" err="1">
                <a:solidFill>
                  <a:srgbClr val="0070C0"/>
                </a:solidFill>
              </a:rPr>
              <a:t>cả</a:t>
            </a:r>
            <a:r>
              <a:rPr lang="en-US" b="1" i="1" dirty="0">
                <a:solidFill>
                  <a:srgbClr val="0070C0"/>
                </a:solidFill>
              </a:rPr>
              <a:t> </a:t>
            </a:r>
            <a:r>
              <a:rPr lang="en-US" b="1" i="1" dirty="0" err="1">
                <a:solidFill>
                  <a:srgbClr val="0070C0"/>
                </a:solidFill>
              </a:rPr>
              <a:t>các</a:t>
            </a:r>
            <a:r>
              <a:rPr lang="en-US" b="1" i="1" dirty="0">
                <a:solidFill>
                  <a:srgbClr val="0070C0"/>
                </a:solidFill>
              </a:rPr>
              <a:t> </a:t>
            </a:r>
            <a:r>
              <a:rPr lang="en-US" b="1" i="1" dirty="0" err="1">
                <a:solidFill>
                  <a:srgbClr val="0070C0"/>
                </a:solidFill>
              </a:rPr>
              <a:t>thành</a:t>
            </a:r>
            <a:r>
              <a:rPr lang="en-US" b="1" i="1" dirty="0">
                <a:solidFill>
                  <a:srgbClr val="0070C0"/>
                </a:solidFill>
              </a:rPr>
              <a:t> </a:t>
            </a:r>
            <a:r>
              <a:rPr lang="en-US" b="1" i="1" dirty="0" err="1">
                <a:solidFill>
                  <a:srgbClr val="0070C0"/>
                </a:solidFill>
              </a:rPr>
              <a:t>phần</a:t>
            </a:r>
            <a:r>
              <a:rPr lang="en-US" b="1" i="1" dirty="0">
                <a:solidFill>
                  <a:srgbClr val="0070C0"/>
                </a:solidFill>
              </a:rPr>
              <a:t> </a:t>
            </a:r>
            <a:r>
              <a:rPr lang="en-US" b="1" i="1" dirty="0" err="1">
                <a:solidFill>
                  <a:srgbClr val="0070C0"/>
                </a:solidFill>
              </a:rPr>
              <a:t>còn</a:t>
            </a:r>
            <a:r>
              <a:rPr lang="en-US" b="1" i="1" dirty="0">
                <a:solidFill>
                  <a:srgbClr val="0070C0"/>
                </a:solidFill>
              </a:rPr>
              <a:t> </a:t>
            </a:r>
            <a:r>
              <a:rPr lang="en-US" b="1" i="1" dirty="0" err="1">
                <a:solidFill>
                  <a:srgbClr val="0070C0"/>
                </a:solidFill>
              </a:rPr>
              <a:t>lại</a:t>
            </a:r>
            <a:endParaRPr lang="en-US" b="1" i="1" dirty="0">
              <a:solidFill>
                <a:srgbClr val="0070C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14600"/>
            <a:ext cx="26670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876800" y="936172"/>
            <a:ext cx="3886200" cy="4524315"/>
          </a:xfrm>
          <a:prstGeom prst="rect">
            <a:avLst/>
          </a:prstGeom>
        </p:spPr>
        <p:txBody>
          <a:bodyPr wrap="square">
            <a:spAutoFit/>
          </a:bodyPr>
          <a:lstStyle/>
          <a:p>
            <a:r>
              <a:rPr lang="en-US" dirty="0"/>
              <a:t>#include &lt;</a:t>
            </a:r>
            <a:r>
              <a:rPr lang="en-US" dirty="0" err="1"/>
              <a:t>iostream</a:t>
            </a:r>
            <a:r>
              <a:rPr lang="en-US" dirty="0"/>
              <a:t>&gt;</a:t>
            </a:r>
          </a:p>
          <a:p>
            <a:r>
              <a:rPr lang="en-US" dirty="0">
                <a:solidFill>
                  <a:srgbClr val="0070C0"/>
                </a:solidFill>
              </a:rPr>
              <a:t>union </a:t>
            </a:r>
            <a:r>
              <a:rPr lang="en-US" dirty="0" err="1">
                <a:solidFill>
                  <a:srgbClr val="0070C0"/>
                </a:solidFill>
              </a:rPr>
              <a:t>SoHoc</a:t>
            </a:r>
            <a:r>
              <a:rPr lang="en-US" dirty="0">
                <a:solidFill>
                  <a:srgbClr val="0070C0"/>
                </a:solidFill>
              </a:rPr>
              <a:t>{</a:t>
            </a:r>
          </a:p>
          <a:p>
            <a:r>
              <a:rPr lang="en-US" dirty="0">
                <a:solidFill>
                  <a:srgbClr val="0070C0"/>
                </a:solidFill>
              </a:rPr>
              <a:t>  char c;</a:t>
            </a:r>
          </a:p>
          <a:p>
            <a:r>
              <a:rPr lang="en-US" dirty="0">
                <a:solidFill>
                  <a:srgbClr val="0070C0"/>
                </a:solidFill>
              </a:rPr>
              <a:t>  </a:t>
            </a:r>
            <a:r>
              <a:rPr lang="en-US" dirty="0" err="1">
                <a:solidFill>
                  <a:srgbClr val="0070C0"/>
                </a:solidFill>
              </a:rPr>
              <a:t>int</a:t>
            </a:r>
            <a:r>
              <a:rPr lang="en-US" dirty="0">
                <a:solidFill>
                  <a:srgbClr val="0070C0"/>
                </a:solidFill>
              </a:rPr>
              <a:t> i;</a:t>
            </a:r>
          </a:p>
          <a:p>
            <a:r>
              <a:rPr lang="en-US" dirty="0">
                <a:solidFill>
                  <a:srgbClr val="0070C0"/>
                </a:solidFill>
              </a:rPr>
              <a:t>  float f;</a:t>
            </a:r>
          </a:p>
          <a:p>
            <a:r>
              <a:rPr lang="en-US" dirty="0">
                <a:solidFill>
                  <a:srgbClr val="0070C0"/>
                </a:solidFill>
              </a:rPr>
              <a:t>  } </a:t>
            </a:r>
            <a:r>
              <a:rPr lang="en-US" dirty="0"/>
              <a:t>so;</a:t>
            </a:r>
          </a:p>
          <a:p>
            <a:endParaRPr lang="en-US" dirty="0"/>
          </a:p>
          <a:p>
            <a:r>
              <a:rPr lang="en-US" dirty="0" err="1"/>
              <a:t>int</a:t>
            </a:r>
            <a:r>
              <a:rPr lang="en-US" dirty="0"/>
              <a:t> main( )</a:t>
            </a:r>
          </a:p>
          <a:p>
            <a:r>
              <a:rPr lang="en-US" dirty="0"/>
              <a:t>{</a:t>
            </a:r>
          </a:p>
          <a:p>
            <a:r>
              <a:rPr lang="en-US" dirty="0"/>
              <a:t>   </a:t>
            </a:r>
            <a:r>
              <a:rPr lang="en-US" dirty="0" err="1">
                <a:solidFill>
                  <a:srgbClr val="FF0000"/>
                </a:solidFill>
              </a:rPr>
              <a:t>so.c</a:t>
            </a:r>
            <a:r>
              <a:rPr lang="en-US" dirty="0">
                <a:solidFill>
                  <a:srgbClr val="FF0000"/>
                </a:solidFill>
              </a:rPr>
              <a:t> = 'C';</a:t>
            </a:r>
          </a:p>
          <a:p>
            <a:r>
              <a:rPr lang="en-US" dirty="0">
                <a:solidFill>
                  <a:srgbClr val="FF0000"/>
                </a:solidFill>
              </a:rPr>
              <a:t>   </a:t>
            </a:r>
            <a:r>
              <a:rPr lang="en-US" dirty="0" err="1">
                <a:solidFill>
                  <a:srgbClr val="FF0000"/>
                </a:solidFill>
              </a:rPr>
              <a:t>cout</a:t>
            </a:r>
            <a:r>
              <a:rPr lang="en-US" dirty="0">
                <a:solidFill>
                  <a:srgbClr val="FF0000"/>
                </a:solidFill>
              </a:rPr>
              <a:t>&lt;&lt;"So c: "&lt;&lt;</a:t>
            </a:r>
            <a:r>
              <a:rPr lang="en-US" dirty="0" err="1">
                <a:solidFill>
                  <a:srgbClr val="FF0000"/>
                </a:solidFill>
              </a:rPr>
              <a:t>so.c</a:t>
            </a:r>
            <a:r>
              <a:rPr lang="en-US" dirty="0">
                <a:solidFill>
                  <a:srgbClr val="FF0000"/>
                </a:solidFill>
              </a:rPr>
              <a:t>&lt;&lt;</a:t>
            </a:r>
            <a:r>
              <a:rPr lang="en-US" dirty="0" err="1">
                <a:solidFill>
                  <a:srgbClr val="FF0000"/>
                </a:solidFill>
              </a:rPr>
              <a:t>endl</a:t>
            </a:r>
            <a:r>
              <a:rPr lang="en-US" dirty="0">
                <a:solidFill>
                  <a:srgbClr val="FF0000"/>
                </a:solidFill>
              </a:rPr>
              <a:t>;</a:t>
            </a:r>
          </a:p>
          <a:p>
            <a:r>
              <a:rPr lang="en-US" dirty="0">
                <a:solidFill>
                  <a:srgbClr val="FF0000"/>
                </a:solidFill>
              </a:rPr>
              <a:t>   </a:t>
            </a:r>
            <a:r>
              <a:rPr lang="en-US" dirty="0" err="1">
                <a:solidFill>
                  <a:srgbClr val="FF0000"/>
                </a:solidFill>
              </a:rPr>
              <a:t>so.i</a:t>
            </a:r>
            <a:r>
              <a:rPr lang="en-US" dirty="0">
                <a:solidFill>
                  <a:srgbClr val="FF0000"/>
                </a:solidFill>
              </a:rPr>
              <a:t> = 1;</a:t>
            </a:r>
          </a:p>
          <a:p>
            <a:r>
              <a:rPr lang="en-US" dirty="0">
                <a:solidFill>
                  <a:srgbClr val="FF0000"/>
                </a:solidFill>
              </a:rPr>
              <a:t>   </a:t>
            </a:r>
            <a:r>
              <a:rPr lang="en-US" dirty="0" err="1">
                <a:solidFill>
                  <a:srgbClr val="FF0000"/>
                </a:solidFill>
              </a:rPr>
              <a:t>cout</a:t>
            </a:r>
            <a:r>
              <a:rPr lang="en-US" dirty="0">
                <a:solidFill>
                  <a:srgbClr val="FF0000"/>
                </a:solidFill>
              </a:rPr>
              <a:t>&lt;&lt;"So i: "&lt;&lt;</a:t>
            </a:r>
            <a:r>
              <a:rPr lang="en-US" dirty="0" err="1">
                <a:solidFill>
                  <a:srgbClr val="FF0000"/>
                </a:solidFill>
              </a:rPr>
              <a:t>so.i</a:t>
            </a:r>
            <a:r>
              <a:rPr lang="en-US" dirty="0">
                <a:solidFill>
                  <a:srgbClr val="FF0000"/>
                </a:solidFill>
              </a:rPr>
              <a:t>&lt;&lt;</a:t>
            </a:r>
            <a:r>
              <a:rPr lang="en-US" dirty="0" err="1">
                <a:solidFill>
                  <a:srgbClr val="FF0000"/>
                </a:solidFill>
              </a:rPr>
              <a:t>endl</a:t>
            </a:r>
            <a:r>
              <a:rPr lang="en-US" dirty="0">
                <a:solidFill>
                  <a:srgbClr val="FF0000"/>
                </a:solidFill>
              </a:rPr>
              <a:t>;</a:t>
            </a:r>
          </a:p>
          <a:p>
            <a:r>
              <a:rPr lang="en-US" dirty="0">
                <a:solidFill>
                  <a:srgbClr val="FF0000"/>
                </a:solidFill>
              </a:rPr>
              <a:t>   </a:t>
            </a:r>
            <a:r>
              <a:rPr lang="en-US" dirty="0" err="1">
                <a:solidFill>
                  <a:srgbClr val="FF0000"/>
                </a:solidFill>
              </a:rPr>
              <a:t>so.f</a:t>
            </a:r>
            <a:r>
              <a:rPr lang="en-US" dirty="0">
                <a:solidFill>
                  <a:srgbClr val="FF0000"/>
                </a:solidFill>
              </a:rPr>
              <a:t>= 1.5;   </a:t>
            </a:r>
          </a:p>
          <a:p>
            <a:r>
              <a:rPr lang="en-US" dirty="0">
                <a:solidFill>
                  <a:srgbClr val="FF0000"/>
                </a:solidFill>
              </a:rPr>
              <a:t>   </a:t>
            </a:r>
            <a:r>
              <a:rPr lang="en-US" dirty="0" err="1">
                <a:solidFill>
                  <a:srgbClr val="FF0000"/>
                </a:solidFill>
              </a:rPr>
              <a:t>cout</a:t>
            </a:r>
            <a:r>
              <a:rPr lang="en-US" dirty="0">
                <a:solidFill>
                  <a:srgbClr val="FF0000"/>
                </a:solidFill>
              </a:rPr>
              <a:t>&lt;&lt;"So f: "&lt;&lt;</a:t>
            </a:r>
            <a:r>
              <a:rPr lang="en-US" dirty="0" err="1">
                <a:solidFill>
                  <a:srgbClr val="FF0000"/>
                </a:solidFill>
              </a:rPr>
              <a:t>so.f</a:t>
            </a:r>
            <a:r>
              <a:rPr lang="en-US" dirty="0">
                <a:solidFill>
                  <a:srgbClr val="FF0000"/>
                </a:solidFill>
              </a:rPr>
              <a:t>&lt;&lt;</a:t>
            </a:r>
            <a:r>
              <a:rPr lang="en-US" dirty="0" err="1">
                <a:solidFill>
                  <a:srgbClr val="FF0000"/>
                </a:solidFill>
              </a:rPr>
              <a:t>endl</a:t>
            </a:r>
            <a:r>
              <a:rPr lang="en-US" dirty="0">
                <a:solidFill>
                  <a:srgbClr val="FF0000"/>
                </a:solidFill>
              </a:rPr>
              <a:t>;</a:t>
            </a:r>
          </a:p>
          <a:p>
            <a:r>
              <a:rPr lang="en-US" dirty="0"/>
              <a:t>}</a:t>
            </a:r>
          </a:p>
        </p:txBody>
      </p:sp>
    </p:spTree>
    <p:extLst>
      <p:ext uri="{BB962C8B-B14F-4D97-AF65-F5344CB8AC3E}">
        <p14:creationId xmlns:p14="http://schemas.microsoft.com/office/powerpoint/2010/main" val="7832938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1890</TotalTime>
  <Words>516</Words>
  <Application>Microsoft Office PowerPoint</Application>
  <PresentationFormat>On-screen Show (4:3)</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OK1</vt:lpstr>
      <vt:lpstr>KIỂU ENUM VÀ UNION</vt:lpstr>
      <vt:lpstr>Nội dung</vt:lpstr>
      <vt:lpstr>Kiểu enum</vt:lpstr>
      <vt:lpstr>Kiểu enum</vt:lpstr>
      <vt:lpstr>Kiểu enum</vt:lpstr>
      <vt:lpstr>Kiểu enum</vt:lpstr>
      <vt:lpstr>Kiểu union</vt:lpstr>
      <vt:lpstr>Kiểu union</vt:lpstr>
      <vt:lpstr>Kiểu union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149</cp:revision>
  <dcterms:created xsi:type="dcterms:W3CDTF">2016-11-10T08:19:54Z</dcterms:created>
  <dcterms:modified xsi:type="dcterms:W3CDTF">2016-12-05T16:19:52Z</dcterms:modified>
</cp:coreProperties>
</file>