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21" r:id="rId5"/>
    <p:sldId id="322" r:id="rId6"/>
    <p:sldId id="323" r:id="rId7"/>
    <p:sldId id="324" r:id="rId8"/>
    <p:sldId id="325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79" d="100"/>
          <a:sy n="7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276600"/>
            <a:ext cx="50292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KHÁI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NIỆM KIỂU TẬP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err="1" smtClean="0">
                <a:solidFill>
                  <a:srgbClr val="FFFFFF"/>
                </a:solidFill>
              </a:rPr>
              <a:t>Khái</a:t>
            </a:r>
            <a:r>
              <a:rPr lang="en-US" sz="2400" b="1" smtClean="0">
                <a:solidFill>
                  <a:srgbClr val="FFFFFF"/>
                </a:solidFill>
              </a:rPr>
              <a:t> 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File nhị phân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513138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File văn bản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4360863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FFFFFF"/>
                </a:solidFill>
              </a:rPr>
              <a:t>Xử lý file với fstream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Các chương trình ta đã làm trước đây, ta thấy rằng khi nhập thông tin vào, máy tính xử lý và xuất ra màn hình. </a:t>
            </a:r>
            <a:r>
              <a:rPr lang="vi-VN" dirty="0">
                <a:solidFill>
                  <a:srgbClr val="FF0000"/>
                </a:solidFill>
              </a:rPr>
              <a:t>Sau khi thực hiện xong thì các thông tin sẽ mất </a:t>
            </a:r>
            <a:r>
              <a:rPr lang="en-US" dirty="0" err="1" smtClean="0">
                <a:solidFill>
                  <a:srgbClr val="FF0000"/>
                </a:solidFill>
              </a:rPr>
              <a:t>đi</a:t>
            </a:r>
            <a:r>
              <a:rPr lang="vi-VN" dirty="0" smtClean="0">
                <a:solidFill>
                  <a:srgbClr val="000000"/>
                </a:solidFill>
              </a:rPr>
              <a:t>, </a:t>
            </a:r>
            <a:r>
              <a:rPr lang="vi-VN" dirty="0">
                <a:solidFill>
                  <a:srgbClr val="000000"/>
                </a:solidFill>
              </a:rPr>
              <a:t>không tồn tại để chúng ta truy xuất ở những lần sau.</a:t>
            </a:r>
          </a:p>
          <a:p>
            <a:pPr algn="just"/>
            <a:r>
              <a:rPr lang="vi-VN" dirty="0" smtClean="0">
                <a:solidFill>
                  <a:srgbClr val="000000"/>
                </a:solidFill>
              </a:rPr>
              <a:t>Trong </a:t>
            </a:r>
            <a:r>
              <a:rPr lang="vi-VN" dirty="0">
                <a:solidFill>
                  <a:srgbClr val="000000"/>
                </a:solidFill>
              </a:rPr>
              <a:t>chương này chúng ta sử dụng file (tập tin) để </a:t>
            </a:r>
            <a:r>
              <a:rPr lang="vi-VN" dirty="0">
                <a:solidFill>
                  <a:srgbClr val="FF0000"/>
                </a:solidFill>
              </a:rPr>
              <a:t>lưu lại những thông tin mà ta cần</a:t>
            </a:r>
            <a:r>
              <a:rPr lang="vi-VN" dirty="0">
                <a:solidFill>
                  <a:srgbClr val="000000"/>
                </a:solidFill>
              </a:rPr>
              <a:t>, để những lần sau có thể sử dụng lại.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Có 2 loại file mà ta sẽ sử dụng đó là: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File </a:t>
            </a:r>
            <a:r>
              <a:rPr lang="vi-VN" dirty="0">
                <a:solidFill>
                  <a:srgbClr val="0070C0"/>
                </a:solidFill>
              </a:rPr>
              <a:t>nhị phân (binary file): </a:t>
            </a:r>
            <a:r>
              <a:rPr lang="vi-VN" dirty="0">
                <a:solidFill>
                  <a:srgbClr val="000000"/>
                </a:solidFill>
              </a:rPr>
              <a:t>dữ liệu ghi trên tệp tin theo các byte nhị phân như trong bộ nhớ.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File </a:t>
            </a:r>
            <a:r>
              <a:rPr lang="vi-VN" dirty="0">
                <a:solidFill>
                  <a:srgbClr val="0070C0"/>
                </a:solidFill>
              </a:rPr>
              <a:t>văn bản (text file): </a:t>
            </a:r>
            <a:r>
              <a:rPr lang="vi-VN" dirty="0">
                <a:solidFill>
                  <a:srgbClr val="000000"/>
                </a:solidFill>
              </a:rPr>
              <a:t>là file có cấu trúc như các file văn bản chuẩn của Dos, hay file văn bản trong chương trình soạn thảo notepad của Windows.</a:t>
            </a: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niệm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>
                <a:solidFill>
                  <a:srgbClr val="0070C0"/>
                </a:solidFill>
              </a:rPr>
              <a:t>File nhị phân (hay binary file) </a:t>
            </a:r>
            <a:r>
              <a:rPr lang="vi-VN"/>
              <a:t>là một tập tin </a:t>
            </a:r>
            <a:r>
              <a:rPr lang="en-US" smtClean="0"/>
              <a:t>trên </a:t>
            </a:r>
            <a:r>
              <a:rPr lang="vi-VN" smtClean="0"/>
              <a:t>máy </a:t>
            </a:r>
            <a:r>
              <a:rPr lang="vi-VN"/>
              <a:t>tính, </a:t>
            </a:r>
            <a:r>
              <a:rPr lang="en-US" smtClean="0"/>
              <a:t>file có thể lưu </a:t>
            </a:r>
            <a:r>
              <a:rPr lang="vi-VN" smtClean="0"/>
              <a:t>bất </a:t>
            </a:r>
            <a:r>
              <a:rPr lang="vi-VN"/>
              <a:t>kỳ dạng dữ liệu </a:t>
            </a:r>
            <a:r>
              <a:rPr lang="vi-VN" smtClean="0"/>
              <a:t>nào</a:t>
            </a:r>
            <a:r>
              <a:rPr lang="en-US" smtClean="0"/>
              <a:t> và </a:t>
            </a:r>
            <a:r>
              <a:rPr lang="vi-VN" smtClean="0"/>
              <a:t>được </a:t>
            </a:r>
            <a:r>
              <a:rPr lang="vi-VN">
                <a:solidFill>
                  <a:srgbClr val="FF0000"/>
                </a:solidFill>
              </a:rPr>
              <a:t>mã hóa dưới dạng nhị phân</a:t>
            </a:r>
            <a:r>
              <a:rPr lang="vi-VN"/>
              <a:t> để lưu trữ trong máy tính</a:t>
            </a:r>
            <a:r>
              <a:rPr lang="vi-VN" smtClean="0"/>
              <a:t>.</a:t>
            </a:r>
            <a:endParaRPr lang="en-US" smtClean="0"/>
          </a:p>
          <a:p>
            <a:pPr algn="just"/>
            <a:r>
              <a:rPr lang="vi-VN" smtClean="0"/>
              <a:t>Máy </a:t>
            </a:r>
            <a:r>
              <a:rPr lang="vi-VN"/>
              <a:t>tính của chúng ta chỉ hiểu được mã </a:t>
            </a:r>
            <a:r>
              <a:rPr lang="vi-VN" smtClean="0"/>
              <a:t>máy</a:t>
            </a:r>
            <a:r>
              <a:rPr lang="en-US" smtClean="0"/>
              <a:t>, </a:t>
            </a:r>
            <a:r>
              <a:rPr lang="vi-VN" smtClean="0"/>
              <a:t>mọi </a:t>
            </a:r>
            <a:r>
              <a:rPr lang="vi-VN"/>
              <a:t>dữ liệu muốn được máy tính </a:t>
            </a:r>
            <a:r>
              <a:rPr lang="vi-VN" smtClean="0"/>
              <a:t>hiểu</a:t>
            </a:r>
            <a:r>
              <a:rPr lang="en-US" smtClean="0"/>
              <a:t> </a:t>
            </a:r>
            <a:r>
              <a:rPr lang="vi-VN" smtClean="0"/>
              <a:t>đều </a:t>
            </a:r>
            <a:r>
              <a:rPr lang="vi-VN"/>
              <a:t>phải chuyển về dạng nhị phân. </a:t>
            </a:r>
            <a:endParaRPr lang="en-US" smtClean="0"/>
          </a:p>
          <a:p>
            <a:pPr algn="just"/>
            <a:r>
              <a:rPr lang="vi-VN" smtClean="0"/>
              <a:t>Các </a:t>
            </a:r>
            <a:r>
              <a:rPr lang="vi-VN"/>
              <a:t>file nhị phân mà chúng ta hay gặp nhất là dạng </a:t>
            </a:r>
            <a:r>
              <a:rPr lang="vi-VN" b="1" i="1">
                <a:solidFill>
                  <a:srgbClr val="FF0000"/>
                </a:solidFill>
              </a:rPr>
              <a:t>execute file</a:t>
            </a:r>
            <a:r>
              <a:rPr lang="vi-VN"/>
              <a:t> (định dạng .exe trên </a:t>
            </a:r>
            <a:r>
              <a:rPr lang="en-US" smtClean="0"/>
              <a:t>HĐH W</a:t>
            </a:r>
            <a:r>
              <a:rPr lang="vi-VN" smtClean="0"/>
              <a:t>indows</a:t>
            </a:r>
            <a:r>
              <a:rPr lang="vi-VN"/>
              <a:t>…).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niệm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smtClean="0"/>
              <a:t>Tập </a:t>
            </a:r>
            <a:r>
              <a:rPr lang="vi-VN"/>
              <a:t>tin nhị phân thường được coi là một chuỗi các byte (các số nhị phân được </a:t>
            </a:r>
            <a:r>
              <a:rPr lang="vi-VN">
                <a:solidFill>
                  <a:srgbClr val="FF0000"/>
                </a:solidFill>
              </a:rPr>
              <a:t>nhóm theo nhóm cứ 8 bit thành 1 byte</a:t>
            </a:r>
            <a:r>
              <a:rPr lang="vi-VN"/>
              <a:t>).</a:t>
            </a:r>
          </a:p>
          <a:p>
            <a:r>
              <a:rPr lang="vi-VN"/>
              <a:t>Một vài tập tin nhị phân có phần </a:t>
            </a:r>
            <a:r>
              <a:rPr lang="vi-VN">
                <a:solidFill>
                  <a:srgbClr val="0070C0"/>
                </a:solidFill>
              </a:rPr>
              <a:t>header</a:t>
            </a:r>
            <a:r>
              <a:rPr lang="vi-VN"/>
              <a:t>, chứa thông tin để quy định cấu trúc dữ liệu trong file nhị phân đó</a:t>
            </a:r>
            <a:r>
              <a:rPr lang="vi-VN" smtClean="0"/>
              <a:t>.</a:t>
            </a:r>
            <a:endParaRPr lang="en-US" smtClean="0"/>
          </a:p>
          <a:p>
            <a:r>
              <a:rPr lang="vi-VN"/>
              <a:t>File nhị phân có thể lưu trữ được nhiều dạng dữ liệu như file txt, file nhạc, file ảnh</a:t>
            </a:r>
            <a:r>
              <a:rPr lang="vi-VN" smtClean="0"/>
              <a:t>…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47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niệm file văn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/>
              <a:t>File văn bản là </a:t>
            </a:r>
            <a:r>
              <a:rPr lang="vi-VN" smtClean="0"/>
              <a:t>dạng </a:t>
            </a:r>
            <a:r>
              <a:rPr lang="vi-VN"/>
              <a:t>file lưu trữ dữ liệu dưới dạng ký </a:t>
            </a:r>
            <a:r>
              <a:rPr lang="vi-VN" smtClean="0"/>
              <a:t>tự</a:t>
            </a:r>
            <a:r>
              <a:rPr lang="en-US" smtClean="0"/>
              <a:t>. Chúng ta sẽ thao tác trên </a:t>
            </a:r>
            <a:r>
              <a:rPr lang="vi-VN" smtClean="0"/>
              <a:t>file </a:t>
            </a:r>
            <a:r>
              <a:rPr lang="vi-VN"/>
              <a:t>text </a:t>
            </a:r>
            <a:r>
              <a:rPr lang="vi-VN" smtClean="0"/>
              <a:t>(</a:t>
            </a:r>
            <a:r>
              <a:rPr lang="en-US" smtClean="0"/>
              <a:t>*.</a:t>
            </a:r>
            <a:r>
              <a:rPr lang="vi-VN" smtClean="0"/>
              <a:t>txt).</a:t>
            </a:r>
            <a:endParaRPr lang="en-US" smtClean="0"/>
          </a:p>
          <a:p>
            <a:r>
              <a:rPr lang="vi-VN"/>
              <a:t>File văn bản (text) có cấu trúc gồm nhiều </a:t>
            </a:r>
            <a:r>
              <a:rPr lang="vi-VN" b="1" i="1">
                <a:solidFill>
                  <a:srgbClr val="FF0000"/>
                </a:solidFill>
              </a:rPr>
              <a:t>record</a:t>
            </a:r>
            <a:r>
              <a:rPr lang="vi-VN"/>
              <a:t>. Mỗi một record trong file text được kết thúc bằng ký tự </a:t>
            </a:r>
            <a:r>
              <a:rPr lang="vi-VN">
                <a:solidFill>
                  <a:srgbClr val="FF0000"/>
                </a:solidFill>
              </a:rPr>
              <a:t>newline</a:t>
            </a:r>
            <a:r>
              <a:rPr lang="vi-VN"/>
              <a:t> </a:t>
            </a:r>
            <a:r>
              <a:rPr lang="vi-VN">
                <a:solidFill>
                  <a:srgbClr val="FF0000"/>
                </a:solidFill>
              </a:rPr>
              <a:t>character</a:t>
            </a:r>
            <a:r>
              <a:rPr lang="vi-VN"/>
              <a:t> (là ký tự </a:t>
            </a:r>
            <a:r>
              <a:rPr lang="vi-VN" b="1"/>
              <a:t>\n</a:t>
            </a:r>
            <a:r>
              <a:rPr lang="vi-VN"/>
              <a:t> với mã Unicode và mã ASCII</a:t>
            </a:r>
            <a:r>
              <a:rPr lang="vi-VN" smtClean="0"/>
              <a:t>).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29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file với 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Trong quá trình lập trình với file chúng ta có các thao tác xử lý:</a:t>
            </a:r>
          </a:p>
          <a:p>
            <a:pPr lvl="1" algn="just"/>
            <a:r>
              <a:rPr lang="en-US" smtClean="0"/>
              <a:t>Mở file</a:t>
            </a:r>
          </a:p>
          <a:p>
            <a:pPr lvl="1" algn="just"/>
            <a:r>
              <a:rPr lang="en-US" smtClean="0"/>
              <a:t>Đọc file</a:t>
            </a:r>
          </a:p>
          <a:p>
            <a:pPr lvl="1" algn="just"/>
            <a:r>
              <a:rPr lang="en-US" smtClean="0"/>
              <a:t>Ghi dữ liệu vào file</a:t>
            </a:r>
          </a:p>
          <a:p>
            <a:pPr lvl="1" algn="just"/>
            <a:r>
              <a:rPr lang="en-US" smtClean="0"/>
              <a:t>Đóng file</a:t>
            </a:r>
          </a:p>
          <a:p>
            <a:pPr algn="just"/>
            <a:r>
              <a:rPr lang="en-US" smtClean="0"/>
              <a:t>Trong C++ để xử lý file chúng ta dùng thư viện </a:t>
            </a:r>
            <a:r>
              <a:rPr lang="en-US" smtClean="0">
                <a:solidFill>
                  <a:srgbClr val="FF0000"/>
                </a:solidFill>
              </a:rPr>
              <a:t>fstream</a:t>
            </a:r>
          </a:p>
          <a:p>
            <a:pPr algn="just"/>
            <a:r>
              <a:rPr lang="en-US" smtClean="0"/>
              <a:t>Chúng ta</a:t>
            </a:r>
            <a:r>
              <a:rPr lang="vi-VN" smtClean="0"/>
              <a:t> </a:t>
            </a:r>
            <a:r>
              <a:rPr lang="vi-VN"/>
              <a:t>có thể dùng </a:t>
            </a:r>
            <a:r>
              <a:rPr lang="vi-VN">
                <a:solidFill>
                  <a:srgbClr val="FF0000"/>
                </a:solidFill>
              </a:rPr>
              <a:t>ifstream</a:t>
            </a:r>
            <a:r>
              <a:rPr lang="vi-VN"/>
              <a:t> </a:t>
            </a:r>
            <a:r>
              <a:rPr lang="en-US" smtClean="0"/>
              <a:t>để</a:t>
            </a:r>
            <a:r>
              <a:rPr lang="vi-VN" smtClean="0"/>
              <a:t> </a:t>
            </a:r>
            <a:r>
              <a:rPr lang="vi-VN"/>
              <a:t>đọc file, </a:t>
            </a:r>
            <a:r>
              <a:rPr lang="vi-VN">
                <a:solidFill>
                  <a:srgbClr val="FF0000"/>
                </a:solidFill>
              </a:rPr>
              <a:t>ofstream</a:t>
            </a:r>
            <a:r>
              <a:rPr lang="vi-VN"/>
              <a:t> </a:t>
            </a:r>
            <a:r>
              <a:rPr lang="en-US" smtClean="0"/>
              <a:t>để</a:t>
            </a:r>
            <a:r>
              <a:rPr lang="vi-VN" smtClean="0"/>
              <a:t> </a:t>
            </a:r>
            <a:r>
              <a:rPr lang="vi-VN"/>
              <a:t>ghi </a:t>
            </a:r>
            <a:r>
              <a:rPr lang="vi-VN" smtClean="0"/>
              <a:t>file</a:t>
            </a:r>
            <a:r>
              <a:rPr lang="en-US" smtClean="0"/>
              <a:t>. Ngoài ra có thể dùng </a:t>
            </a:r>
            <a:r>
              <a:rPr lang="vi-VN" smtClean="0">
                <a:solidFill>
                  <a:srgbClr val="FF0000"/>
                </a:solidFill>
              </a:rPr>
              <a:t>fstream</a:t>
            </a:r>
            <a:r>
              <a:rPr lang="vi-VN"/>
              <a:t> </a:t>
            </a:r>
            <a:r>
              <a:rPr lang="en-US" smtClean="0"/>
              <a:t>để đọc và ghi file. Thường chúng ta sử dụng </a:t>
            </a:r>
            <a:r>
              <a:rPr lang="en-US" smtClean="0">
                <a:solidFill>
                  <a:srgbClr val="FF0000"/>
                </a:solidFill>
              </a:rPr>
              <a:t>fstream</a:t>
            </a:r>
            <a:r>
              <a:rPr lang="en-US" smtClean="0"/>
              <a:t>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48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1747</TotalTime>
  <Words>332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OK1</vt:lpstr>
      <vt:lpstr>KHÁI NIỆM KIỂU TẬP TIN</vt:lpstr>
      <vt:lpstr>Nội dung</vt:lpstr>
      <vt:lpstr>Khái niệm</vt:lpstr>
      <vt:lpstr>Khái niệm</vt:lpstr>
      <vt:lpstr>Khái niệm file nhị phân</vt:lpstr>
      <vt:lpstr>Khái niệm file nhị phân</vt:lpstr>
      <vt:lpstr>Khái niệm file văn bản</vt:lpstr>
      <vt:lpstr>Xử lý file với fstream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143</cp:revision>
  <dcterms:created xsi:type="dcterms:W3CDTF">2016-11-10T08:19:54Z</dcterms:created>
  <dcterms:modified xsi:type="dcterms:W3CDTF">2016-12-02T12:31:06Z</dcterms:modified>
</cp:coreProperties>
</file>