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96" r:id="rId4"/>
    <p:sldId id="326" r:id="rId5"/>
    <p:sldId id="333" r:id="rId6"/>
    <p:sldId id="321" r:id="rId7"/>
    <p:sldId id="328" r:id="rId8"/>
    <p:sldId id="329" r:id="rId9"/>
    <p:sldId id="330" r:id="rId10"/>
    <p:sldId id="331" r:id="rId11"/>
    <p:sldId id="332" r:id="rId12"/>
    <p:sldId id="334" r:id="rId13"/>
    <p:sldId id="335" r:id="rId14"/>
    <p:sldId id="336" r:id="rId15"/>
    <p:sldId id="337" r:id="rId16"/>
    <p:sldId id="30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000000"/>
    <a:srgbClr val="FFFFFF"/>
    <a:srgbClr val="6FB9D7"/>
    <a:srgbClr val="808080"/>
    <a:srgbClr val="969696"/>
    <a:srgbClr val="FF7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4" autoAdjust="0"/>
    <p:restoredTop sz="93198" autoAdjust="0"/>
  </p:normalViewPr>
  <p:slideViewPr>
    <p:cSldViewPr>
      <p:cViewPr varScale="1">
        <p:scale>
          <a:sx n="91" d="100"/>
          <a:sy n="91" d="100"/>
        </p:scale>
        <p:origin x="-9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64304" y="3276600"/>
            <a:ext cx="5715000" cy="838200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CÁC HÀM XỬ LÝ TRÊN TẬP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6461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smtClean="0">
                <a:solidFill>
                  <a:schemeClr val="accent2">
                    <a:lumMod val="75000"/>
                  </a:schemeClr>
                </a:solidFill>
              </a:rPr>
              <a:t> 91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000000"/>
                </a:solidFill>
              </a:rPr>
              <a:t>Đọc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từ</a:t>
            </a:r>
            <a:r>
              <a:rPr lang="en-US" dirty="0">
                <a:solidFill>
                  <a:srgbClr val="000000"/>
                </a:solidFill>
              </a:rPr>
              <a:t> file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f &gt;&gt; data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f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file</a:t>
            </a:r>
            <a:r>
              <a:rPr lang="vi-VN" dirty="0" smtClean="0"/>
              <a:t>.</a:t>
            </a:r>
            <a:endParaRPr lang="vi-VN" dirty="0"/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data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vi-VN" dirty="0"/>
              <a:t>Có thể có các kiểu như int, float, long, char… </a:t>
            </a:r>
            <a:endParaRPr lang="en-US" dirty="0" smtClean="0"/>
          </a:p>
          <a:p>
            <a:pPr lvl="2" algn="just">
              <a:buFont typeface="Wingdings" pitchFamily="2" charset="2"/>
              <a:buChar char="ü"/>
            </a:pPr>
            <a:r>
              <a:rPr lang="vi-VN" dirty="0"/>
              <a:t>Khi dữ liệu được đọc có kiểu khác với biến dữ liệu được lưu trữ.</a:t>
            </a:r>
          </a:p>
          <a:p>
            <a:pPr lvl="3" algn="just">
              <a:buFont typeface="Wingdings" pitchFamily="2" charset="2"/>
              <a:buChar char="Ø"/>
            </a:pPr>
            <a:r>
              <a:rPr lang="vi-VN" dirty="0"/>
              <a:t>Biến lưu trữ dữ liệu kiểu số không đọc vào kiểu kí tự.</a:t>
            </a:r>
          </a:p>
          <a:p>
            <a:pPr lvl="3" algn="just">
              <a:buFont typeface="Wingdings" pitchFamily="2" charset="2"/>
              <a:buChar char="Ø"/>
            </a:pPr>
            <a:r>
              <a:rPr lang="vi-VN" dirty="0"/>
              <a:t>Biến lưu trữ dữ liệu kiểu số được tự động chuyển kiểu qua lại giữa các kiểu (float sang int, int sang float) bằng cơ chế chuyển kiểu ngầm định</a:t>
            </a:r>
            <a:r>
              <a:rPr lang="vi-V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644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Ghi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dữ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vào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file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f </a:t>
            </a:r>
            <a:r>
              <a:rPr lang="en-US" dirty="0" smtClean="0">
                <a:solidFill>
                  <a:srgbClr val="FF0000"/>
                </a:solidFill>
              </a:rPr>
              <a:t>&lt;&lt;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file</a:t>
            </a:r>
            <a:r>
              <a:rPr lang="vi-VN" dirty="0" smtClean="0"/>
              <a:t>.</a:t>
            </a:r>
            <a:endParaRPr lang="vi-VN" dirty="0"/>
          </a:p>
          <a:p>
            <a:pPr lvl="2" algn="just">
              <a:buFont typeface="Wingdings" pitchFamily="2" charset="2"/>
              <a:buChar char="ü"/>
            </a:pPr>
            <a:r>
              <a:rPr lang="en-US" dirty="0"/>
              <a:t>d</a:t>
            </a:r>
            <a:r>
              <a:rPr lang="en-US" dirty="0" smtClean="0"/>
              <a:t>ata:</a:t>
            </a:r>
            <a:r>
              <a:rPr lang="en-US" dirty="0"/>
              <a:t> 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data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vi-VN" dirty="0"/>
              <a:t>Có thể có các kiểu như int, float, long, char… </a:t>
            </a:r>
            <a:endParaRPr lang="en-US" dirty="0" smtClean="0"/>
          </a:p>
          <a:p>
            <a:pPr lvl="2" algn="just">
              <a:buFont typeface="Wingdings" pitchFamily="2" charset="2"/>
              <a:buChar char="ü"/>
            </a:pPr>
            <a:r>
              <a:rPr lang="vi-VN" dirty="0"/>
              <a:t>Thư viện fstream hỗ trợ ghi dữ liệu char, int, long.., (nhóm dữ liệu primitive). Tuy nhiên lại không hỗ trợ ghi kiểu dữ liệu mở rộng (</a:t>
            </a:r>
            <a:r>
              <a:rPr lang="vi-VN" dirty="0" smtClean="0"/>
              <a:t>struct</a:t>
            </a:r>
            <a:r>
              <a:rPr lang="en-US" dirty="0" smtClean="0"/>
              <a:t>…)</a:t>
            </a:r>
          </a:p>
          <a:p>
            <a:pPr lvl="1" algn="just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s</a:t>
            </a:r>
            <a:r>
              <a:rPr lang="vi-VN" dirty="0" smtClean="0"/>
              <a:t>ử </a:t>
            </a:r>
            <a:r>
              <a:rPr lang="vi-VN" dirty="0"/>
              <a:t>dụng hàm get và hàm </a:t>
            </a:r>
            <a:r>
              <a:rPr lang="en-US" dirty="0" err="1" smtClean="0"/>
              <a:t>getline</a:t>
            </a:r>
            <a:r>
              <a:rPr lang="vi-VN" dirty="0" smtClean="0"/>
              <a:t> </a:t>
            </a:r>
            <a:r>
              <a:rPr lang="vi-VN" dirty="0"/>
              <a:t>để lấy thông tin từ file</a:t>
            </a:r>
          </a:p>
        </p:txBody>
      </p:sp>
    </p:spTree>
    <p:extLst>
      <p:ext uri="{BB962C8B-B14F-4D97-AF65-F5344CB8AC3E}">
        <p14:creationId xmlns:p14="http://schemas.microsoft.com/office/powerpoint/2010/main" val="4204221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Kiểm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kết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thúc</a:t>
            </a:r>
            <a:r>
              <a:rPr lang="en-US" dirty="0" smtClean="0">
                <a:solidFill>
                  <a:srgbClr val="000000"/>
                </a:solidFill>
              </a:rPr>
              <a:t> file</a:t>
            </a:r>
          </a:p>
          <a:p>
            <a:pPr lvl="1" algn="just"/>
            <a:r>
              <a:rPr lang="vi-VN" dirty="0">
                <a:solidFill>
                  <a:srgbClr val="FF0000"/>
                </a:solidFill>
              </a:rPr>
              <a:t>f.eof()</a:t>
            </a:r>
            <a:r>
              <a:rPr lang="vi-VN" dirty="0"/>
              <a:t> sẽ kiểm tra xem đã kết thúc file chưa</a:t>
            </a:r>
            <a:r>
              <a:rPr lang="vi-VN" dirty="0" smtClean="0"/>
              <a:t>?</a:t>
            </a:r>
            <a:endParaRPr lang="en-US" dirty="0" smtClean="0"/>
          </a:p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Ví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dụ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</a:rPr>
              <a:t>Đọc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dữ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liệu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từ</a:t>
            </a:r>
            <a:r>
              <a:rPr lang="en-US" dirty="0" smtClean="0">
                <a:solidFill>
                  <a:srgbClr val="000000"/>
                </a:solidFill>
              </a:rPr>
              <a:t> file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0000"/>
                </a:solidFill>
              </a:rPr>
              <a:t>#include&lt;</a:t>
            </a:r>
            <a:r>
              <a:rPr lang="en-US" sz="2000" dirty="0" err="1">
                <a:solidFill>
                  <a:srgbClr val="000000"/>
                </a:solidFill>
              </a:rPr>
              <a:t>iostream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0000"/>
                </a:solidFill>
              </a:rPr>
              <a:t>#include&lt;</a:t>
            </a:r>
            <a:r>
              <a:rPr lang="en-US" sz="2000" dirty="0" err="1">
                <a:solidFill>
                  <a:srgbClr val="000000"/>
                </a:solidFill>
              </a:rPr>
              <a:t>fstream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0000"/>
                </a:solidFill>
              </a:rPr>
              <a:t>void main() 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{</a:t>
            </a: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</a:rPr>
              <a:t>fstream</a:t>
            </a:r>
            <a:r>
              <a:rPr lang="en-US" sz="2000" dirty="0" smtClean="0">
                <a:solidFill>
                  <a:srgbClr val="000000"/>
                </a:solidFill>
              </a:rPr>
              <a:t> f("data.txt", </a:t>
            </a:r>
            <a:r>
              <a:rPr lang="en-US" sz="2000" dirty="0" err="1" smtClean="0">
                <a:solidFill>
                  <a:srgbClr val="000000"/>
                </a:solidFill>
              </a:rPr>
              <a:t>ios</a:t>
            </a:r>
            <a:r>
              <a:rPr lang="en-US" sz="2000" dirty="0" smtClean="0">
                <a:solidFill>
                  <a:srgbClr val="000000"/>
                </a:solidFill>
              </a:rPr>
              <a:t>::in); 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0000"/>
                </a:solidFill>
              </a:rPr>
              <a:t>	char a[80]; 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0000"/>
                </a:solidFill>
              </a:rPr>
              <a:t>	while(!</a:t>
            </a:r>
            <a:r>
              <a:rPr lang="en-US" sz="2000" dirty="0" err="1">
                <a:solidFill>
                  <a:srgbClr val="000000"/>
                </a:solidFill>
              </a:rPr>
              <a:t>f.eof</a:t>
            </a:r>
            <a:r>
              <a:rPr lang="en-US" sz="2000" dirty="0" smtClean="0">
                <a:solidFill>
                  <a:srgbClr val="000000"/>
                </a:solidFill>
              </a:rPr>
              <a:t>())</a:t>
            </a:r>
            <a:endParaRPr lang="en-US" sz="2000" dirty="0">
              <a:solidFill>
                <a:srgbClr val="000000"/>
              </a:solidFill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0000"/>
                </a:solidFill>
              </a:rPr>
              <a:t>	{ 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0000"/>
                </a:solidFill>
              </a:rPr>
              <a:t>		f &gt;&gt; a; 	</a:t>
            </a:r>
            <a:r>
              <a:rPr lang="en-US" sz="2000" dirty="0" err="1">
                <a:solidFill>
                  <a:srgbClr val="000000"/>
                </a:solidFill>
              </a:rPr>
              <a:t>cout</a:t>
            </a:r>
            <a:r>
              <a:rPr lang="en-US" sz="2000" dirty="0">
                <a:solidFill>
                  <a:srgbClr val="000000"/>
                </a:solidFill>
              </a:rPr>
              <a:t> &lt;&lt; a &lt;&lt;" "; 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0000"/>
                </a:solidFill>
              </a:rPr>
              <a:t>	}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457200" lvl="1" indent="0" algn="just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</a:rPr>
              <a:t>f.close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just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1905000"/>
            <a:ext cx="42896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#include&lt;</a:t>
            </a:r>
            <a:r>
              <a:rPr lang="en-US" sz="2000" dirty="0" err="1"/>
              <a:t>fstream</a:t>
            </a:r>
            <a:r>
              <a:rPr lang="en-US" sz="2000" dirty="0"/>
              <a:t>&gt;</a:t>
            </a:r>
          </a:p>
          <a:p>
            <a:r>
              <a:rPr lang="en-US" sz="2000" dirty="0"/>
              <a:t>void main()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fstream</a:t>
            </a:r>
            <a:r>
              <a:rPr lang="en-US" sz="2000" dirty="0" smtClean="0"/>
              <a:t> </a:t>
            </a:r>
            <a:r>
              <a:rPr lang="en-US" sz="2000" dirty="0"/>
              <a:t>f("data.txt", </a:t>
            </a:r>
            <a:r>
              <a:rPr lang="en-US" sz="2000" dirty="0" err="1"/>
              <a:t>ios</a:t>
            </a:r>
            <a:r>
              <a:rPr lang="en-US" sz="2000" dirty="0"/>
              <a:t>::in); </a:t>
            </a:r>
          </a:p>
          <a:p>
            <a:r>
              <a:rPr lang="en-US" sz="2000" dirty="0"/>
              <a:t>	char a[80]; </a:t>
            </a:r>
          </a:p>
          <a:p>
            <a:r>
              <a:rPr lang="en-US" sz="2000" dirty="0"/>
              <a:t>	while(!</a:t>
            </a:r>
            <a:r>
              <a:rPr lang="en-US" sz="2000" dirty="0" err="1"/>
              <a:t>f.eof</a:t>
            </a:r>
            <a:r>
              <a:rPr lang="en-US" sz="2000" dirty="0"/>
              <a:t>())</a:t>
            </a:r>
          </a:p>
          <a:p>
            <a:r>
              <a:rPr lang="en-US" sz="2000" dirty="0"/>
              <a:t>	{ 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f.getline</a:t>
            </a:r>
            <a:r>
              <a:rPr lang="en-US" sz="2000" dirty="0"/>
              <a:t>(a,80);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&lt;&lt;a&lt;&lt;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	}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f.close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434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Ví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dụ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 algn="just"/>
            <a:r>
              <a:rPr lang="en-US" dirty="0" err="1" smtClean="0">
                <a:solidFill>
                  <a:srgbClr val="000000"/>
                </a:solidFill>
              </a:rPr>
              <a:t>Ghi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dữ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liệu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vào</a:t>
            </a:r>
            <a:r>
              <a:rPr lang="en-US" dirty="0" smtClean="0">
                <a:solidFill>
                  <a:srgbClr val="000000"/>
                </a:solidFill>
              </a:rPr>
              <a:t> file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#include&lt;</a:t>
            </a:r>
            <a:r>
              <a:rPr lang="en-US" dirty="0" err="1">
                <a:solidFill>
                  <a:srgbClr val="0070C0"/>
                </a:solidFill>
              </a:rPr>
              <a:t>iostream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#include&lt;</a:t>
            </a:r>
            <a:r>
              <a:rPr lang="en-US" dirty="0" err="1">
                <a:solidFill>
                  <a:srgbClr val="0070C0"/>
                </a:solidFill>
              </a:rPr>
              <a:t>fstream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#include&lt;string&gt;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void main() 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fstream</a:t>
            </a:r>
            <a:r>
              <a:rPr lang="en-US" dirty="0">
                <a:solidFill>
                  <a:srgbClr val="0070C0"/>
                </a:solidFill>
              </a:rPr>
              <a:t> f;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char a[100] = "</a:t>
            </a:r>
            <a:r>
              <a:rPr lang="en-US" dirty="0" err="1">
                <a:solidFill>
                  <a:srgbClr val="FF0000"/>
                </a:solidFill>
              </a:rPr>
              <a:t>Xin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cac</a:t>
            </a:r>
            <a:r>
              <a:rPr lang="en-US" dirty="0">
                <a:solidFill>
                  <a:srgbClr val="FF0000"/>
                </a:solidFill>
              </a:rPr>
              <a:t> ban";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f.open</a:t>
            </a:r>
            <a:r>
              <a:rPr lang="en-US" dirty="0">
                <a:solidFill>
                  <a:srgbClr val="FF0000"/>
                </a:solidFill>
              </a:rPr>
              <a:t>("data.txt", </a:t>
            </a:r>
            <a:r>
              <a:rPr lang="en-US" dirty="0" err="1">
                <a:solidFill>
                  <a:srgbClr val="FF0000"/>
                </a:solidFill>
              </a:rPr>
              <a:t>ios</a:t>
            </a:r>
            <a:r>
              <a:rPr lang="en-US" dirty="0">
                <a:solidFill>
                  <a:srgbClr val="FF0000"/>
                </a:solidFill>
              </a:rPr>
              <a:t>::out);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f &lt;&lt; a;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f.close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64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vi-VN" dirty="0" smtClean="0">
                <a:solidFill>
                  <a:srgbClr val="000000"/>
                </a:solidFill>
              </a:rPr>
              <a:t>ác </a:t>
            </a:r>
            <a:r>
              <a:rPr lang="vi-VN" dirty="0">
                <a:solidFill>
                  <a:srgbClr val="000000"/>
                </a:solidFill>
              </a:rPr>
              <a:t>hàm đặt </a:t>
            </a:r>
            <a:r>
              <a:rPr lang="vi-VN" dirty="0" smtClean="0">
                <a:solidFill>
                  <a:srgbClr val="000000"/>
                </a:solidFill>
              </a:rPr>
              <a:t>vị </a:t>
            </a:r>
            <a:r>
              <a:rPr lang="vi-VN" dirty="0">
                <a:solidFill>
                  <a:srgbClr val="000000"/>
                </a:solidFill>
              </a:rPr>
              <a:t>trí của con trỏ: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seekg </a:t>
            </a:r>
            <a:r>
              <a:rPr lang="vi-VN" dirty="0">
                <a:solidFill>
                  <a:srgbClr val="0070C0"/>
                </a:solidFill>
              </a:rPr>
              <a:t>(đặt vị trí đọc cho lớp istream)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seekp </a:t>
            </a:r>
            <a:r>
              <a:rPr lang="vi-VN" dirty="0">
                <a:solidFill>
                  <a:srgbClr val="0070C0"/>
                </a:solidFill>
              </a:rPr>
              <a:t>(đặt vị trí ghi cho ostream)</a:t>
            </a:r>
          </a:p>
          <a:p>
            <a:pPr algn="just"/>
            <a:r>
              <a:rPr lang="en-US" smtClean="0">
                <a:solidFill>
                  <a:srgbClr val="000000"/>
                </a:solidFill>
              </a:rPr>
              <a:t>Cột m</a:t>
            </a:r>
            <a:r>
              <a:rPr lang="vi-VN" smtClean="0">
                <a:solidFill>
                  <a:srgbClr val="000000"/>
                </a:solidFill>
              </a:rPr>
              <a:t>ốc(ios</a:t>
            </a:r>
            <a:r>
              <a:rPr lang="vi-VN" dirty="0">
                <a:solidFill>
                  <a:srgbClr val="000000"/>
                </a:solidFill>
              </a:rPr>
              <a:t>::beg mặc định)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ios</a:t>
            </a:r>
            <a:r>
              <a:rPr lang="vi-VN" dirty="0">
                <a:solidFill>
                  <a:srgbClr val="0070C0"/>
                </a:solidFill>
              </a:rPr>
              <a:t>::beg - đầu file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ios</a:t>
            </a:r>
            <a:r>
              <a:rPr lang="vi-VN" dirty="0">
                <a:solidFill>
                  <a:srgbClr val="0070C0"/>
                </a:solidFill>
              </a:rPr>
              <a:t>::cur -vị trí hiện tại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ios</a:t>
            </a:r>
            <a:r>
              <a:rPr lang="vi-VN" dirty="0">
                <a:solidFill>
                  <a:srgbClr val="0070C0"/>
                </a:solidFill>
              </a:rPr>
              <a:t>::end -cuối file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vi-VN" dirty="0" smtClean="0">
                <a:solidFill>
                  <a:srgbClr val="000000"/>
                </a:solidFill>
              </a:rPr>
              <a:t>ác </a:t>
            </a:r>
            <a:r>
              <a:rPr lang="vi-VN" dirty="0">
                <a:solidFill>
                  <a:srgbClr val="000000"/>
                </a:solidFill>
              </a:rPr>
              <a:t>hàm lấy vị trí hiện tại của con trỏ: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tellg </a:t>
            </a:r>
            <a:r>
              <a:rPr lang="vi-VN" dirty="0">
                <a:solidFill>
                  <a:srgbClr val="0070C0"/>
                </a:solidFill>
              </a:rPr>
              <a:t>và </a:t>
            </a:r>
            <a:r>
              <a:rPr lang="vi-VN" dirty="0" smtClean="0">
                <a:solidFill>
                  <a:srgbClr val="0070C0"/>
                </a:solidFill>
              </a:rPr>
              <a:t>tellp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744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Ví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dụ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vi-VN" dirty="0" smtClean="0">
                <a:solidFill>
                  <a:srgbClr val="0070C0"/>
                </a:solidFill>
              </a:rPr>
              <a:t>.seekg(0)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vi-VN" dirty="0" smtClean="0">
                <a:solidFill>
                  <a:srgbClr val="0070C0"/>
                </a:solidFill>
              </a:rPr>
              <a:t>đến </a:t>
            </a:r>
            <a:r>
              <a:rPr lang="vi-VN" dirty="0">
                <a:solidFill>
                  <a:srgbClr val="0070C0"/>
                </a:solidFill>
              </a:rPr>
              <a:t>đầu file (vị trí 0), mặc định đối số thứ hai là ios::beg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f.seekg(n)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vi-VN" dirty="0" smtClean="0">
                <a:solidFill>
                  <a:srgbClr val="0070C0"/>
                </a:solidFill>
              </a:rPr>
              <a:t>đến </a:t>
            </a:r>
            <a:r>
              <a:rPr lang="vi-VN" dirty="0">
                <a:solidFill>
                  <a:srgbClr val="0070C0"/>
                </a:solidFill>
              </a:rPr>
              <a:t>byte thứ n kể từ đầu file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vi-VN" dirty="0" smtClean="0">
                <a:solidFill>
                  <a:srgbClr val="0070C0"/>
                </a:solidFill>
              </a:rPr>
              <a:t>.seekg(n</a:t>
            </a:r>
            <a:r>
              <a:rPr lang="vi-VN" dirty="0">
                <a:solidFill>
                  <a:srgbClr val="0070C0"/>
                </a:solidFill>
              </a:rPr>
              <a:t>, ios::</a:t>
            </a:r>
            <a:r>
              <a:rPr lang="vi-VN" dirty="0" smtClean="0">
                <a:solidFill>
                  <a:srgbClr val="0070C0"/>
                </a:solidFill>
              </a:rPr>
              <a:t>cur)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vi-VN" dirty="0" smtClean="0">
                <a:solidFill>
                  <a:srgbClr val="0070C0"/>
                </a:solidFill>
              </a:rPr>
              <a:t>tiến </a:t>
            </a:r>
            <a:r>
              <a:rPr lang="vi-VN" dirty="0">
                <a:solidFill>
                  <a:srgbClr val="0070C0"/>
                </a:solidFill>
              </a:rPr>
              <a:t>n byte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vi-VN" dirty="0" smtClean="0">
                <a:solidFill>
                  <a:srgbClr val="0070C0"/>
                </a:solidFill>
              </a:rPr>
              <a:t>.seekg(y</a:t>
            </a:r>
            <a:r>
              <a:rPr lang="vi-VN" dirty="0">
                <a:solidFill>
                  <a:srgbClr val="0070C0"/>
                </a:solidFill>
              </a:rPr>
              <a:t>, ios::end</a:t>
            </a:r>
            <a:r>
              <a:rPr lang="vi-VN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vi-VN" dirty="0" smtClean="0">
                <a:solidFill>
                  <a:srgbClr val="0070C0"/>
                </a:solidFill>
              </a:rPr>
              <a:t>lùi </a:t>
            </a:r>
            <a:r>
              <a:rPr lang="vi-VN" dirty="0">
                <a:solidFill>
                  <a:srgbClr val="0070C0"/>
                </a:solidFill>
              </a:rPr>
              <a:t>y byte kể từ cuối file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vi-VN" dirty="0" smtClean="0">
                <a:solidFill>
                  <a:srgbClr val="0070C0"/>
                </a:solidFill>
              </a:rPr>
              <a:t>.seekg(0</a:t>
            </a:r>
            <a:r>
              <a:rPr lang="vi-VN" dirty="0">
                <a:solidFill>
                  <a:srgbClr val="0070C0"/>
                </a:solidFill>
              </a:rPr>
              <a:t>, ios::cur</a:t>
            </a:r>
            <a:r>
              <a:rPr lang="vi-VN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vi-VN" dirty="0" smtClean="0">
                <a:solidFill>
                  <a:srgbClr val="0070C0"/>
                </a:solidFill>
              </a:rPr>
              <a:t>đến </a:t>
            </a:r>
            <a:r>
              <a:rPr lang="vi-VN" dirty="0">
                <a:solidFill>
                  <a:srgbClr val="0070C0"/>
                </a:solidFill>
              </a:rPr>
              <a:t>cuối </a:t>
            </a:r>
            <a:r>
              <a:rPr lang="vi-VN" dirty="0" smtClean="0">
                <a:solidFill>
                  <a:srgbClr val="0070C0"/>
                </a:solidFill>
              </a:rPr>
              <a:t>file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location = </a:t>
            </a: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vi-VN" dirty="0">
                <a:solidFill>
                  <a:srgbClr val="0070C0"/>
                </a:solidFill>
              </a:rPr>
              <a:t>.tellg()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vi-VN" dirty="0">
                <a:solidFill>
                  <a:srgbClr val="0070C0"/>
                </a:solidFill>
              </a:rPr>
              <a:t>lấy vị trí đọc hiện tại của </a:t>
            </a:r>
            <a:r>
              <a:rPr lang="en-US" dirty="0">
                <a:solidFill>
                  <a:srgbClr val="0070C0"/>
                </a:solidFill>
              </a:rPr>
              <a:t>f</a:t>
            </a:r>
            <a:endParaRPr lang="vi-VN" dirty="0">
              <a:solidFill>
                <a:srgbClr val="0070C0"/>
              </a:solidFill>
            </a:endParaRPr>
          </a:p>
          <a:p>
            <a:pPr algn="just"/>
            <a:endParaRPr lang="vi-V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89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876425" y="2546350"/>
            <a:ext cx="5311775" cy="688975"/>
            <a:chOff x="720" y="1392"/>
            <a:chExt cx="4058" cy="480"/>
          </a:xfrm>
        </p:grpSpPr>
        <p:sp>
          <p:nvSpPr>
            <p:cNvPr id="28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0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1876425" y="3411538"/>
            <a:ext cx="5311775" cy="688975"/>
            <a:chOff x="720" y="1392"/>
            <a:chExt cx="4058" cy="480"/>
          </a:xfrm>
        </p:grpSpPr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1876425" y="1682750"/>
            <a:ext cx="5311775" cy="688975"/>
            <a:chOff x="720" y="1392"/>
            <a:chExt cx="4058" cy="480"/>
          </a:xfrm>
        </p:grpSpPr>
        <p:sp>
          <p:nvSpPr>
            <p:cNvPr id="38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0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2" name="Text Box 22"/>
          <p:cNvSpPr txBox="1">
            <a:spLocks noChangeArrowheads="1"/>
          </p:cNvSpPr>
          <p:nvPr/>
        </p:nvSpPr>
        <p:spPr bwMode="black">
          <a:xfrm>
            <a:off x="2343150" y="1797050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Mở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và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đóng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tập</a:t>
            </a:r>
            <a:r>
              <a:rPr lang="en-US" sz="2400" b="1" dirty="0" smtClean="0">
                <a:solidFill>
                  <a:srgbClr val="FFFFFF"/>
                </a:solidFill>
              </a:rPr>
              <a:t> tin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black">
          <a:xfrm>
            <a:off x="2354263" y="26543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Đọc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và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ghi</a:t>
            </a:r>
            <a:r>
              <a:rPr lang="en-US" sz="2400" b="1" dirty="0" smtClean="0">
                <a:solidFill>
                  <a:srgbClr val="FFFFFF"/>
                </a:solidFill>
              </a:rPr>
              <a:t> file </a:t>
            </a:r>
            <a:r>
              <a:rPr lang="en-US" sz="2400" b="1" dirty="0" err="1" smtClean="0">
                <a:solidFill>
                  <a:srgbClr val="FFFFFF"/>
                </a:solidFill>
              </a:rPr>
              <a:t>nhị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phân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black">
          <a:xfrm>
            <a:off x="2438399" y="3513138"/>
            <a:ext cx="47384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Đọc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và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ghi</a:t>
            </a:r>
            <a:r>
              <a:rPr lang="en-US" sz="2400" b="1" dirty="0" smtClean="0">
                <a:solidFill>
                  <a:srgbClr val="FFFFFF"/>
                </a:solidFill>
              </a:rPr>
              <a:t> file </a:t>
            </a:r>
            <a:r>
              <a:rPr lang="en-US" sz="2400" b="1" dirty="0" err="1" smtClean="0">
                <a:solidFill>
                  <a:srgbClr val="FFFFFF"/>
                </a:solidFill>
              </a:rPr>
              <a:t>văn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bản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45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386138"/>
            <a:ext cx="792163" cy="949325"/>
          </a:xfrm>
          <a:prstGeom prst="rect">
            <a:avLst/>
          </a:prstGeom>
          <a:noFill/>
        </p:spPr>
      </p:pic>
      <p:pic>
        <p:nvPicPr>
          <p:cNvPr id="46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535238"/>
            <a:ext cx="792163" cy="949325"/>
          </a:xfrm>
          <a:prstGeom prst="rect">
            <a:avLst/>
          </a:prstGeom>
          <a:noFill/>
        </p:spPr>
      </p:pic>
      <p:pic>
        <p:nvPicPr>
          <p:cNvPr id="47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677988"/>
            <a:ext cx="792162" cy="949325"/>
          </a:xfrm>
          <a:prstGeom prst="rect">
            <a:avLst/>
          </a:prstGeom>
          <a:noFill/>
        </p:spPr>
      </p:pic>
      <p:sp>
        <p:nvSpPr>
          <p:cNvPr id="48" name="Text Box 32"/>
          <p:cNvSpPr txBox="1">
            <a:spLocks noChangeArrowheads="1"/>
          </p:cNvSpPr>
          <p:nvPr/>
        </p:nvSpPr>
        <p:spPr bwMode="gray">
          <a:xfrm>
            <a:off x="2001838" y="17748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49" name="Text Box 33"/>
          <p:cNvSpPr txBox="1">
            <a:spLocks noChangeArrowheads="1"/>
          </p:cNvSpPr>
          <p:nvPr/>
        </p:nvSpPr>
        <p:spPr bwMode="gray">
          <a:xfrm>
            <a:off x="2014538" y="2633663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gray">
          <a:xfrm>
            <a:off x="2014538" y="35210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grpSp>
        <p:nvGrpSpPr>
          <p:cNvPr id="51" name="Group 12"/>
          <p:cNvGrpSpPr>
            <a:grpSpLocks/>
          </p:cNvGrpSpPr>
          <p:nvPr/>
        </p:nvGrpSpPr>
        <p:grpSpPr bwMode="auto">
          <a:xfrm>
            <a:off x="1876425" y="4268788"/>
            <a:ext cx="5311775" cy="688975"/>
            <a:chOff x="720" y="1392"/>
            <a:chExt cx="4058" cy="480"/>
          </a:xfrm>
        </p:grpSpPr>
        <p:sp>
          <p:nvSpPr>
            <p:cNvPr id="52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54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" name="Text Box 25"/>
          <p:cNvSpPr txBox="1">
            <a:spLocks noChangeArrowheads="1"/>
          </p:cNvSpPr>
          <p:nvPr/>
        </p:nvSpPr>
        <p:spPr bwMode="black">
          <a:xfrm>
            <a:off x="2354262" y="4360863"/>
            <a:ext cx="4833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Một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số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hàm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định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vị</a:t>
            </a:r>
            <a:r>
              <a:rPr lang="en-US" sz="2400" b="1" dirty="0" smtClean="0">
                <a:solidFill>
                  <a:srgbClr val="FFFFFF"/>
                </a:solidFill>
              </a:rPr>
              <a:t> file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76400" y="4232275"/>
            <a:ext cx="792163" cy="949325"/>
          </a:xfrm>
          <a:prstGeom prst="rect">
            <a:avLst/>
          </a:prstGeom>
          <a:noFill/>
        </p:spPr>
      </p:pic>
      <p:sp>
        <p:nvSpPr>
          <p:cNvPr id="58" name="Text Box 31"/>
          <p:cNvSpPr txBox="1">
            <a:spLocks noChangeArrowheads="1"/>
          </p:cNvSpPr>
          <p:nvPr/>
        </p:nvSpPr>
        <p:spPr bwMode="gray">
          <a:xfrm>
            <a:off x="2022475" y="436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Mở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Để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mở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tập</a:t>
            </a:r>
            <a:r>
              <a:rPr lang="en-US" dirty="0" smtClean="0">
                <a:solidFill>
                  <a:srgbClr val="000000"/>
                </a:solidFill>
              </a:rPr>
              <a:t> tin </a:t>
            </a:r>
            <a:r>
              <a:rPr lang="en-US" dirty="0" err="1" smtClean="0">
                <a:solidFill>
                  <a:srgbClr val="000000"/>
                </a:solidFill>
              </a:rPr>
              <a:t>dùng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hàm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err="1" smtClean="0">
                <a:solidFill>
                  <a:srgbClr val="000000"/>
                </a:solidFill>
              </a:rPr>
              <a:t>phương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thức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open</a:t>
            </a:r>
          </a:p>
          <a:p>
            <a:pPr marL="457200" lvl="1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fstream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myFile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57200" lvl="1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yFile.open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filePath</a:t>
            </a:r>
            <a:r>
              <a:rPr lang="en-US" dirty="0">
                <a:solidFill>
                  <a:srgbClr val="FF0000"/>
                </a:solidFill>
              </a:rPr>
              <a:t>, mod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1" algn="just"/>
            <a:r>
              <a:rPr lang="en-US" dirty="0" err="1">
                <a:solidFill>
                  <a:srgbClr val="000000"/>
                </a:solidFill>
                <a:ea typeface="+mn-ea"/>
                <a:cs typeface="+mn-cs"/>
              </a:rPr>
              <a:t>filePath</a:t>
            </a: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: </a:t>
            </a:r>
            <a:r>
              <a:rPr lang="en-US" dirty="0" err="1">
                <a:solidFill>
                  <a:srgbClr val="000000"/>
                </a:solidFill>
                <a:ea typeface="+mn-ea"/>
                <a:cs typeface="+mn-cs"/>
              </a:rPr>
              <a:t>đường</a:t>
            </a: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  <a:cs typeface="+mn-cs"/>
              </a:rPr>
              <a:t>dẫn</a:t>
            </a: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 file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mod: </a:t>
            </a:r>
            <a:r>
              <a:rPr lang="en-US" dirty="0" err="1">
                <a:solidFill>
                  <a:srgbClr val="000000"/>
                </a:solidFill>
                <a:ea typeface="+mn-ea"/>
                <a:cs typeface="+mn-cs"/>
              </a:rPr>
              <a:t>chế</a:t>
            </a: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  <a:cs typeface="+mn-cs"/>
              </a:rPr>
              <a:t>độ</a:t>
            </a: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  <a:cs typeface="+mn-cs"/>
              </a:rPr>
              <a:t>mở</a:t>
            </a:r>
            <a:r>
              <a:rPr lang="en-US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file.</a:t>
            </a:r>
          </a:p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mod </a:t>
            </a:r>
            <a:r>
              <a:rPr lang="en-US" dirty="0" err="1" smtClean="0"/>
              <a:t>trong</a:t>
            </a:r>
            <a:r>
              <a:rPr lang="en-US" dirty="0" smtClean="0"/>
              <a:t> C++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ios::</a:t>
            </a:r>
            <a:r>
              <a:rPr lang="vi-VN" dirty="0" smtClean="0">
                <a:solidFill>
                  <a:srgbClr val="0070C0"/>
                </a:solidFill>
              </a:rPr>
              <a:t>in</a:t>
            </a:r>
            <a:r>
              <a:rPr lang="en-US" dirty="0" smtClean="0">
                <a:solidFill>
                  <a:srgbClr val="0070C0"/>
                </a:solidFill>
              </a:rPr>
              <a:t>: m</a:t>
            </a:r>
            <a:r>
              <a:rPr lang="vi-VN" dirty="0" smtClean="0">
                <a:solidFill>
                  <a:srgbClr val="0070C0"/>
                </a:solidFill>
              </a:rPr>
              <a:t>ở </a:t>
            </a:r>
            <a:r>
              <a:rPr lang="vi-VN" dirty="0">
                <a:solidFill>
                  <a:srgbClr val="0070C0"/>
                </a:solidFill>
              </a:rPr>
              <a:t>file để đọc.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ios::</a:t>
            </a:r>
            <a:r>
              <a:rPr lang="vi-VN" dirty="0" smtClean="0">
                <a:solidFill>
                  <a:srgbClr val="0070C0"/>
                </a:solidFill>
              </a:rPr>
              <a:t>out</a:t>
            </a:r>
            <a:r>
              <a:rPr lang="en-US" dirty="0" smtClean="0">
                <a:solidFill>
                  <a:srgbClr val="0070C0"/>
                </a:solidFill>
              </a:rPr>
              <a:t>: m</a:t>
            </a:r>
            <a:r>
              <a:rPr lang="vi-VN" dirty="0" smtClean="0">
                <a:solidFill>
                  <a:srgbClr val="0070C0"/>
                </a:solidFill>
              </a:rPr>
              <a:t>ở </a:t>
            </a:r>
            <a:r>
              <a:rPr lang="vi-VN" dirty="0">
                <a:solidFill>
                  <a:srgbClr val="0070C0"/>
                </a:solidFill>
              </a:rPr>
              <a:t>file có sẵn để ghi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ios::</a:t>
            </a:r>
            <a:r>
              <a:rPr lang="vi-VN" dirty="0" smtClean="0">
                <a:solidFill>
                  <a:srgbClr val="0070C0"/>
                </a:solidFill>
              </a:rPr>
              <a:t>binary</a:t>
            </a:r>
            <a:r>
              <a:rPr lang="en-US" dirty="0" smtClean="0">
                <a:solidFill>
                  <a:srgbClr val="0070C0"/>
                </a:solidFill>
              </a:rPr>
              <a:t>: m</a:t>
            </a:r>
            <a:r>
              <a:rPr lang="vi-VN" dirty="0" smtClean="0">
                <a:solidFill>
                  <a:srgbClr val="0070C0"/>
                </a:solidFill>
              </a:rPr>
              <a:t>ở </a:t>
            </a:r>
            <a:r>
              <a:rPr lang="vi-VN" dirty="0">
                <a:solidFill>
                  <a:srgbClr val="0070C0"/>
                </a:solidFill>
              </a:rPr>
              <a:t>file ở chế độ nhị phân.</a:t>
            </a:r>
          </a:p>
          <a:p>
            <a:pPr lvl="1" algn="just"/>
            <a:r>
              <a:rPr lang="vi-VN" dirty="0" smtClean="0">
                <a:solidFill>
                  <a:srgbClr val="0070C0"/>
                </a:solidFill>
              </a:rPr>
              <a:t>ios:ate</a:t>
            </a:r>
            <a:r>
              <a:rPr lang="en-US" dirty="0" smtClean="0">
                <a:solidFill>
                  <a:srgbClr val="0070C0"/>
                </a:solidFill>
              </a:rPr>
              <a:t>: m</a:t>
            </a:r>
            <a:r>
              <a:rPr lang="vi-VN" dirty="0" smtClean="0">
                <a:solidFill>
                  <a:srgbClr val="0070C0"/>
                </a:solidFill>
              </a:rPr>
              <a:t>ở </a:t>
            </a:r>
            <a:r>
              <a:rPr lang="vi-VN" dirty="0">
                <a:solidFill>
                  <a:srgbClr val="0070C0"/>
                </a:solidFill>
              </a:rPr>
              <a:t>file và đặt con trỏ file vào cuối file.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ios::app	</a:t>
            </a:r>
            <a:r>
              <a:rPr lang="en-US" dirty="0" smtClean="0">
                <a:solidFill>
                  <a:srgbClr val="0070C0"/>
                </a:solidFill>
              </a:rPr>
              <a:t>: m</a:t>
            </a:r>
            <a:r>
              <a:rPr lang="vi-VN" dirty="0" smtClean="0">
                <a:solidFill>
                  <a:srgbClr val="0070C0"/>
                </a:solidFill>
              </a:rPr>
              <a:t>ở </a:t>
            </a:r>
            <a:r>
              <a:rPr lang="vi-VN" dirty="0">
                <a:solidFill>
                  <a:srgbClr val="0070C0"/>
                </a:solidFill>
              </a:rPr>
              <a:t>file và ghi dữ liệu vào cuối file. Nếu file không tồn tại thì tạo file mới.</a:t>
            </a:r>
          </a:p>
          <a:p>
            <a:pPr lvl="1" algn="just"/>
            <a:r>
              <a:rPr lang="vi-VN" dirty="0">
                <a:solidFill>
                  <a:srgbClr val="0070C0"/>
                </a:solidFill>
              </a:rPr>
              <a:t>ios::</a:t>
            </a:r>
            <a:r>
              <a:rPr lang="vi-VN" dirty="0" smtClean="0">
                <a:solidFill>
                  <a:srgbClr val="0070C0"/>
                </a:solidFill>
              </a:rPr>
              <a:t>trunc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vi-VN" dirty="0" smtClean="0">
                <a:solidFill>
                  <a:srgbClr val="0070C0"/>
                </a:solidFill>
              </a:rPr>
              <a:t>mở </a:t>
            </a:r>
            <a:r>
              <a:rPr lang="vi-VN" dirty="0">
                <a:solidFill>
                  <a:srgbClr val="0070C0"/>
                </a:solidFill>
              </a:rPr>
              <a:t>file, xóa bỏ </a:t>
            </a:r>
            <a:r>
              <a:rPr lang="vi-VN" dirty="0" smtClean="0">
                <a:solidFill>
                  <a:srgbClr val="0070C0"/>
                </a:solidFill>
              </a:rPr>
              <a:t>nội </a:t>
            </a:r>
            <a:r>
              <a:rPr lang="vi-VN" dirty="0">
                <a:solidFill>
                  <a:srgbClr val="0070C0"/>
                </a:solidFill>
              </a:rPr>
              <a:t>dung trong file </a:t>
            </a:r>
            <a:r>
              <a:rPr lang="en-US" dirty="0" err="1" smtClean="0">
                <a:solidFill>
                  <a:srgbClr val="0070C0"/>
                </a:solidFill>
              </a:rPr>
              <a:t>vừa</a:t>
            </a:r>
            <a:r>
              <a:rPr lang="vi-VN" dirty="0" smtClean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mở.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vi-V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Mở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#include&lt;iostream&gt;</a:t>
            </a:r>
          </a:p>
          <a:p>
            <a:pPr marL="457200" lvl="1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#include&lt;fstream&gt;</a:t>
            </a:r>
          </a:p>
          <a:p>
            <a:pPr marL="457200" lvl="1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void main()</a:t>
            </a:r>
          </a:p>
          <a:p>
            <a:pPr marL="457200" lvl="1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{</a:t>
            </a:r>
          </a:p>
          <a:p>
            <a:pPr marL="457200" lvl="1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fstream myFile1;</a:t>
            </a:r>
          </a:p>
          <a:p>
            <a:pPr marL="457200" lvl="1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</a:t>
            </a:r>
            <a:r>
              <a:rPr lang="vi-VN">
                <a:solidFill>
                  <a:srgbClr val="FF0000"/>
                </a:solidFill>
              </a:rPr>
              <a:t>myFile1.open</a:t>
            </a:r>
            <a:r>
              <a:rPr lang="vi-VN" smtClean="0">
                <a:solidFill>
                  <a:srgbClr val="FF0000"/>
                </a:solidFill>
              </a:rPr>
              <a:t>(“data.dat</a:t>
            </a:r>
            <a:r>
              <a:rPr lang="vi-VN" dirty="0">
                <a:solidFill>
                  <a:srgbClr val="FF0000"/>
                </a:solidFill>
              </a:rPr>
              <a:t>", ios::in | ios::binary);</a:t>
            </a:r>
          </a:p>
          <a:p>
            <a:pPr marL="457200" lvl="1" indent="0" algn="just">
              <a:buNone/>
            </a:pPr>
            <a:r>
              <a:rPr lang="vi-VN" dirty="0">
                <a:solidFill>
                  <a:srgbClr val="FF0000"/>
                </a:solidFill>
              </a:rPr>
              <a:t>	bool flag1 = myFile1.fail();</a:t>
            </a:r>
          </a:p>
          <a:p>
            <a:pPr marL="457200" lvl="1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if(flag1 == true)</a:t>
            </a:r>
          </a:p>
          <a:p>
            <a:pPr marL="457200" lvl="1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	cout&lt;&lt;"File khong ton tai."&lt;&lt;endl;</a:t>
            </a:r>
          </a:p>
          <a:p>
            <a:pPr marL="457200" lvl="1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else</a:t>
            </a:r>
          </a:p>
          <a:p>
            <a:pPr marL="457200" lvl="1" indent="0" algn="just">
              <a:buNone/>
            </a:pPr>
            <a:r>
              <a:rPr lang="vi-VN" dirty="0">
                <a:solidFill>
                  <a:srgbClr val="0070C0"/>
                </a:solidFill>
              </a:rPr>
              <a:t>		cout&lt;&lt;"Mo file thanh cong"&lt;&lt;endl;</a:t>
            </a:r>
          </a:p>
          <a:p>
            <a:pPr marL="457200" lvl="1" indent="0" algn="just">
              <a:buNone/>
            </a:pPr>
            <a:r>
              <a:rPr lang="vi-VN" dirty="0" smtClean="0">
                <a:solidFill>
                  <a:srgbClr val="0070C0"/>
                </a:solidFill>
              </a:rPr>
              <a:t>}</a:t>
            </a:r>
            <a:endParaRPr lang="vi-V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50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Đóng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Sau khi thao tác với </a:t>
            </a:r>
            <a:r>
              <a:rPr lang="vi-VN" dirty="0" smtClean="0"/>
              <a:t>file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vi-VN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vi-VN" dirty="0" smtClean="0"/>
              <a:t>sẽ đóng </a:t>
            </a:r>
            <a:r>
              <a:rPr lang="vi-VN" dirty="0"/>
              <a:t>file bằng lệnh</a:t>
            </a:r>
            <a:r>
              <a:rPr lang="vi-VN" dirty="0" smtClean="0"/>
              <a:t>:</a:t>
            </a:r>
            <a:endParaRPr lang="en-US" dirty="0" smtClean="0"/>
          </a:p>
          <a:p>
            <a:pPr lvl="1" algn="just"/>
            <a:r>
              <a:rPr lang="en-US" dirty="0" err="1">
                <a:solidFill>
                  <a:srgbClr val="FF0000"/>
                </a:solidFill>
              </a:rPr>
              <a:t>f.close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 algn="just"/>
            <a:r>
              <a:rPr lang="vi-VN" dirty="0"/>
              <a:t>Việc đóng file sẽ giúp chúng ta bảo toàn được dữ liệu đang tiến hành lưu </a:t>
            </a:r>
            <a:r>
              <a:rPr lang="vi-VN" dirty="0" smtClean="0"/>
              <a:t>trữ </a:t>
            </a:r>
            <a:r>
              <a:rPr lang="en-US" dirty="0" err="1" smtClean="0"/>
              <a:t>và</a:t>
            </a:r>
            <a:r>
              <a:rPr lang="vi-VN" dirty="0" smtClean="0"/>
              <a:t> </a:t>
            </a:r>
            <a:r>
              <a:rPr lang="vi-VN" dirty="0"/>
              <a:t>tránh khỏi một số lỗi không đáng </a:t>
            </a:r>
            <a:r>
              <a:rPr lang="vi-VN" dirty="0" smtClean="0"/>
              <a:t>có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698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Đọc và ghi file nhị 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smtClean="0">
                <a:solidFill>
                  <a:srgbClr val="000000"/>
                </a:solidFill>
              </a:rPr>
              <a:t>Nếu</a:t>
            </a:r>
            <a:r>
              <a:rPr lang="vi-VN" smtClean="0">
                <a:solidFill>
                  <a:srgbClr val="000000"/>
                </a:solidFill>
              </a:rPr>
              <a:t> </a:t>
            </a:r>
            <a:r>
              <a:rPr lang="vi-VN">
                <a:solidFill>
                  <a:srgbClr val="000000"/>
                </a:solidFill>
              </a:rPr>
              <a:t>mở file mà không ghi rõ chế độ mở file, trình biên dịch sẽ chuyển về chế độ mở file text. </a:t>
            </a:r>
            <a:endParaRPr lang="en-US" smtClean="0">
              <a:solidFill>
                <a:srgbClr val="000000"/>
              </a:solidFill>
            </a:endParaRPr>
          </a:p>
          <a:p>
            <a:pPr algn="just"/>
            <a:r>
              <a:rPr lang="en-US" smtClean="0">
                <a:solidFill>
                  <a:srgbClr val="000000"/>
                </a:solidFill>
              </a:rPr>
              <a:t>Nếu</a:t>
            </a:r>
            <a:r>
              <a:rPr lang="vi-VN" smtClean="0">
                <a:solidFill>
                  <a:srgbClr val="000000"/>
                </a:solidFill>
              </a:rPr>
              <a:t> </a:t>
            </a:r>
            <a:r>
              <a:rPr lang="vi-VN">
                <a:solidFill>
                  <a:srgbClr val="000000"/>
                </a:solidFill>
              </a:rPr>
              <a:t>muốn mở ở chế độ binary, ta cần phải ghi rõ ràng mod là </a:t>
            </a:r>
            <a:r>
              <a:rPr lang="vi-VN">
                <a:solidFill>
                  <a:srgbClr val="FF0000"/>
                </a:solidFill>
              </a:rPr>
              <a:t>ios::binary</a:t>
            </a:r>
            <a:r>
              <a:rPr lang="vi-VN">
                <a:solidFill>
                  <a:srgbClr val="000000"/>
                </a:solidFill>
              </a:rPr>
              <a:t>. </a:t>
            </a:r>
            <a:endParaRPr lang="en-US" smtClean="0">
              <a:solidFill>
                <a:srgbClr val="000000"/>
              </a:solidFill>
            </a:endParaRPr>
          </a:p>
          <a:p>
            <a:pPr algn="just"/>
            <a:r>
              <a:rPr lang="en-US" smtClean="0">
                <a:solidFill>
                  <a:srgbClr val="000000"/>
                </a:solidFill>
              </a:rPr>
              <a:t>Nếu</a:t>
            </a:r>
            <a:r>
              <a:rPr lang="vi-VN" smtClean="0">
                <a:solidFill>
                  <a:srgbClr val="000000"/>
                </a:solidFill>
              </a:rPr>
              <a:t> </a:t>
            </a:r>
            <a:r>
              <a:rPr lang="vi-VN">
                <a:solidFill>
                  <a:srgbClr val="000000"/>
                </a:solidFill>
              </a:rPr>
              <a:t>mở file dưới chế độ binary </a:t>
            </a:r>
            <a:r>
              <a:rPr lang="vi-VN" smtClean="0">
                <a:solidFill>
                  <a:srgbClr val="000000"/>
                </a:solidFill>
              </a:rPr>
              <a:t>sẽ</a:t>
            </a:r>
            <a:r>
              <a:rPr lang="en-US" smtClean="0">
                <a:solidFill>
                  <a:srgbClr val="000000"/>
                </a:solidFill>
              </a:rPr>
              <a:t> phải</a:t>
            </a:r>
            <a:r>
              <a:rPr lang="vi-VN" smtClean="0">
                <a:solidFill>
                  <a:srgbClr val="000000"/>
                </a:solidFill>
              </a:rPr>
              <a:t> </a:t>
            </a:r>
            <a:r>
              <a:rPr lang="vi-VN">
                <a:solidFill>
                  <a:srgbClr val="000000"/>
                </a:solidFill>
              </a:rPr>
              <a:t>đọc </a:t>
            </a:r>
            <a:r>
              <a:rPr lang="en-US" smtClean="0">
                <a:solidFill>
                  <a:srgbClr val="000000"/>
                </a:solidFill>
              </a:rPr>
              <a:t>file </a:t>
            </a:r>
            <a:r>
              <a:rPr lang="vi-VN" smtClean="0">
                <a:solidFill>
                  <a:srgbClr val="000000"/>
                </a:solidFill>
              </a:rPr>
              <a:t>theo </a:t>
            </a:r>
            <a:r>
              <a:rPr lang="vi-VN">
                <a:solidFill>
                  <a:srgbClr val="000000"/>
                </a:solidFill>
              </a:rPr>
              <a:t>dạng </a:t>
            </a:r>
            <a:r>
              <a:rPr lang="vi-VN" smtClean="0">
                <a:solidFill>
                  <a:srgbClr val="000000"/>
                </a:solidFill>
              </a:rPr>
              <a:t>binar</a:t>
            </a:r>
            <a:r>
              <a:rPr lang="en-US" smtClean="0">
                <a:solidFill>
                  <a:srgbClr val="000000"/>
                </a:solidFill>
              </a:rPr>
              <a:t>y</a:t>
            </a:r>
            <a:r>
              <a:rPr lang="vi-VN" smtClean="0">
                <a:solidFill>
                  <a:srgbClr val="000000"/>
                </a:solidFill>
              </a:rPr>
              <a:t>. </a:t>
            </a:r>
            <a:endParaRPr lang="en-US" smtClean="0">
              <a:solidFill>
                <a:srgbClr val="000000"/>
              </a:solidFill>
            </a:endParaRPr>
          </a:p>
          <a:p>
            <a:pPr algn="just"/>
            <a:r>
              <a:rPr lang="en-US" smtClean="0">
                <a:solidFill>
                  <a:srgbClr val="000000"/>
                </a:solidFill>
              </a:rPr>
              <a:t>S</a:t>
            </a:r>
            <a:r>
              <a:rPr lang="vi-VN" smtClean="0">
                <a:solidFill>
                  <a:srgbClr val="000000"/>
                </a:solidFill>
              </a:rPr>
              <a:t>ử </a:t>
            </a:r>
            <a:r>
              <a:rPr lang="vi-VN">
                <a:solidFill>
                  <a:srgbClr val="000000"/>
                </a:solidFill>
              </a:rPr>
              <a:t>dụng hàm </a:t>
            </a:r>
            <a:r>
              <a:rPr lang="vi-VN">
                <a:solidFill>
                  <a:srgbClr val="FF0000"/>
                </a:solidFill>
              </a:rPr>
              <a:t>write</a:t>
            </a:r>
            <a:r>
              <a:rPr lang="vi-VN">
                <a:solidFill>
                  <a:srgbClr val="000000"/>
                </a:solidFill>
              </a:rPr>
              <a:t> và </a:t>
            </a:r>
            <a:r>
              <a:rPr lang="vi-VN">
                <a:solidFill>
                  <a:srgbClr val="FF0000"/>
                </a:solidFill>
              </a:rPr>
              <a:t>read</a:t>
            </a:r>
            <a:r>
              <a:rPr lang="vi-VN">
                <a:solidFill>
                  <a:srgbClr val="000000"/>
                </a:solidFill>
              </a:rPr>
              <a:t> để đọc và ghi file dưới dạng binary.</a:t>
            </a:r>
            <a:endParaRPr lang="vi-V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8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Đọc và ghi file nhị 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Đọc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dữ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liệu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từ</a:t>
            </a:r>
            <a:r>
              <a:rPr lang="en-US" dirty="0" smtClean="0">
                <a:solidFill>
                  <a:srgbClr val="000000"/>
                </a:solidFill>
              </a:rPr>
              <a:t> file</a:t>
            </a:r>
          </a:p>
          <a:p>
            <a:pPr lvl="1" algn="just"/>
            <a:r>
              <a:rPr lang="en-US" dirty="0" err="1" smtClean="0">
                <a:solidFill>
                  <a:srgbClr val="FF0000"/>
                </a:solidFill>
              </a:rPr>
              <a:t>myFile.read</a:t>
            </a:r>
            <a:r>
              <a:rPr lang="en-US" dirty="0" smtClean="0">
                <a:solidFill>
                  <a:srgbClr val="FF0000"/>
                </a:solidFill>
              </a:rPr>
              <a:t>(address,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/>
              <a:t>address</a:t>
            </a:r>
            <a:r>
              <a:rPr lang="en-US" dirty="0" smtClean="0"/>
              <a:t>: </a:t>
            </a:r>
            <a:r>
              <a:rPr lang="vi-VN" dirty="0"/>
              <a:t>Kiểu dữ liệu char*, là địa chỉ mà dữ liệu sẽ lưu vào sau khi đọc lên.</a:t>
            </a:r>
          </a:p>
          <a:p>
            <a:pPr lvl="2" algn="just">
              <a:buFont typeface="Wingdings" pitchFamily="2" charset="2"/>
              <a:buChar char="ü"/>
            </a:pPr>
            <a:r>
              <a:rPr lang="vi-VN" dirty="0"/>
              <a:t>size: Kiểu dữ liệu int, là số lượng byte trong bộ nhớ được đọc vào từ file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</a:t>
            </a:r>
          </a:p>
          <a:p>
            <a:pPr lvl="1" algn="just"/>
            <a:r>
              <a:rPr lang="en-US" dirty="0" err="1" smtClean="0">
                <a:solidFill>
                  <a:srgbClr val="FF0000"/>
                </a:solidFill>
              </a:rPr>
              <a:t>myFile.write</a:t>
            </a:r>
            <a:r>
              <a:rPr lang="en-US" dirty="0" smtClean="0">
                <a:solidFill>
                  <a:srgbClr val="FF0000"/>
                </a:solidFill>
              </a:rPr>
              <a:t>(address</a:t>
            </a:r>
            <a:r>
              <a:rPr lang="en-US" dirty="0">
                <a:solidFill>
                  <a:srgbClr val="FF0000"/>
                </a:solidFill>
              </a:rPr>
              <a:t>, size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2" algn="just">
              <a:buFont typeface="Wingdings" pitchFamily="2" charset="2"/>
              <a:buChar char="ü"/>
            </a:pPr>
            <a:r>
              <a:rPr lang="vi-VN" dirty="0"/>
              <a:t>adress: Kiểu dữ liệu char*, là địa chỉ vùng nhớ của dữ liệu được lưu vào file.</a:t>
            </a:r>
          </a:p>
          <a:p>
            <a:pPr lvl="2" algn="just">
              <a:buFont typeface="Wingdings" pitchFamily="2" charset="2"/>
              <a:buChar char="ü"/>
            </a:pPr>
            <a:r>
              <a:rPr lang="vi-VN" dirty="0"/>
              <a:t>size: Kiểu dữ liệu int, là số byte vùng nhớ mà nó sẽ ghi.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vi-V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53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Đọc và ghi file nhị 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smtClean="0">
                <a:solidFill>
                  <a:srgbClr val="000000"/>
                </a:solidFill>
              </a:rPr>
              <a:t>Ví dụ: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#include&lt;iostream&gt;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chemeClr val="accent6">
                    <a:lumMod val="75000"/>
                  </a:schemeClr>
                </a:solidFill>
              </a:rPr>
              <a:t>#include&lt;fstream&gt;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void main()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{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	fstream file;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	char a = 'a', b;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	</a:t>
            </a:r>
            <a:r>
              <a:rPr lang="en-US" sz="1800" smtClean="0">
                <a:solidFill>
                  <a:srgbClr val="0070C0"/>
                </a:solidFill>
              </a:rPr>
              <a:t>file.open</a:t>
            </a:r>
            <a:r>
              <a:rPr lang="en-US" sz="1800">
                <a:solidFill>
                  <a:srgbClr val="0070C0"/>
                </a:solidFill>
              </a:rPr>
              <a:t>("data.dat", ios::out | ios::binary</a:t>
            </a:r>
            <a:r>
              <a:rPr lang="en-US" sz="1800" smtClean="0">
                <a:solidFill>
                  <a:srgbClr val="0070C0"/>
                </a:solidFill>
              </a:rPr>
              <a:t>); </a:t>
            </a:r>
            <a:r>
              <a:rPr lang="en-US" sz="1800">
                <a:solidFill>
                  <a:srgbClr val="0070C0"/>
                </a:solidFill>
              </a:rPr>
              <a:t>// Mo file co san de </a:t>
            </a:r>
            <a:r>
              <a:rPr lang="en-US" sz="1800" smtClean="0">
                <a:solidFill>
                  <a:srgbClr val="0070C0"/>
                </a:solidFill>
              </a:rPr>
              <a:t>ghi</a:t>
            </a:r>
          </a:p>
          <a:p>
            <a:pPr marL="457200" lvl="1" indent="0" algn="just">
              <a:buNone/>
            </a:pPr>
            <a:r>
              <a:rPr lang="en-US" sz="1800" smtClean="0">
                <a:solidFill>
                  <a:srgbClr val="0070C0"/>
                </a:solidFill>
              </a:rPr>
              <a:t> </a:t>
            </a:r>
            <a:r>
              <a:rPr lang="en-US" sz="1800">
                <a:solidFill>
                  <a:srgbClr val="0070C0"/>
                </a:solidFill>
              </a:rPr>
              <a:t>	</a:t>
            </a:r>
            <a:r>
              <a:rPr lang="en-US" sz="1800" smtClean="0">
                <a:solidFill>
                  <a:srgbClr val="0070C0"/>
                </a:solidFill>
              </a:rPr>
              <a:t>cout </a:t>
            </a:r>
            <a:r>
              <a:rPr lang="en-US" sz="1800">
                <a:solidFill>
                  <a:srgbClr val="0070C0"/>
                </a:solidFill>
              </a:rPr>
              <a:t>&lt;&lt; "Ghi vao file.\n";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	</a:t>
            </a:r>
            <a:r>
              <a:rPr lang="en-US" sz="1800">
                <a:solidFill>
                  <a:srgbClr val="EC2C06"/>
                </a:solidFill>
              </a:rPr>
              <a:t>file.write(&amp;a, sizeof(a</a:t>
            </a:r>
            <a:r>
              <a:rPr lang="en-US" sz="1800" smtClean="0">
                <a:solidFill>
                  <a:srgbClr val="EC2C06"/>
                </a:solidFill>
              </a:rPr>
              <a:t>)); </a:t>
            </a:r>
            <a:r>
              <a:rPr lang="en-US" sz="1800">
                <a:solidFill>
                  <a:srgbClr val="0070C0"/>
                </a:solidFill>
              </a:rPr>
              <a:t>// Ghi du lieu tu mang vao </a:t>
            </a:r>
            <a:r>
              <a:rPr lang="en-US" sz="1800" smtClean="0">
                <a:solidFill>
                  <a:srgbClr val="0070C0"/>
                </a:solidFill>
              </a:rPr>
              <a:t>file</a:t>
            </a:r>
            <a:endParaRPr lang="en-US" sz="180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	file.close</a:t>
            </a:r>
            <a:r>
              <a:rPr lang="en-US" sz="1800" smtClean="0">
                <a:solidFill>
                  <a:srgbClr val="0070C0"/>
                </a:solidFill>
              </a:rPr>
              <a:t>();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	</a:t>
            </a:r>
            <a:r>
              <a:rPr lang="en-US" sz="1800" smtClean="0">
                <a:solidFill>
                  <a:srgbClr val="0070C0"/>
                </a:solidFill>
              </a:rPr>
              <a:t>file.open</a:t>
            </a:r>
            <a:r>
              <a:rPr lang="en-US" sz="1800">
                <a:solidFill>
                  <a:srgbClr val="0070C0"/>
                </a:solidFill>
              </a:rPr>
              <a:t>("data.dat", ios::in | ios::binary</a:t>
            </a:r>
            <a:r>
              <a:rPr lang="en-US" sz="1800" smtClean="0">
                <a:solidFill>
                  <a:srgbClr val="0070C0"/>
                </a:solidFill>
              </a:rPr>
              <a:t>); </a:t>
            </a:r>
            <a:r>
              <a:rPr lang="en-US" sz="1800">
                <a:solidFill>
                  <a:srgbClr val="0070C0"/>
                </a:solidFill>
              </a:rPr>
              <a:t>// Mo file de doc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	</a:t>
            </a:r>
            <a:r>
              <a:rPr lang="en-US" sz="1800" smtClean="0">
                <a:solidFill>
                  <a:srgbClr val="0070C0"/>
                </a:solidFill>
              </a:rPr>
              <a:t>cout </a:t>
            </a:r>
            <a:r>
              <a:rPr lang="en-US" sz="1800">
                <a:solidFill>
                  <a:srgbClr val="0070C0"/>
                </a:solidFill>
              </a:rPr>
              <a:t>&lt;&lt; "Doc du lieu vao bo nho.\n";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	</a:t>
            </a:r>
            <a:r>
              <a:rPr lang="en-US" sz="1800">
                <a:solidFill>
                  <a:srgbClr val="EC2C06"/>
                </a:solidFill>
              </a:rPr>
              <a:t>file.read(&amp;b, sizeof(b</a:t>
            </a:r>
            <a:r>
              <a:rPr lang="en-US" sz="1800" smtClean="0">
                <a:solidFill>
                  <a:srgbClr val="EC2C06"/>
                </a:solidFill>
              </a:rPr>
              <a:t>)); </a:t>
            </a:r>
            <a:r>
              <a:rPr lang="en-US" sz="1800" smtClean="0">
                <a:solidFill>
                  <a:srgbClr val="0070C0"/>
                </a:solidFill>
              </a:rPr>
              <a:t>// </a:t>
            </a:r>
            <a:r>
              <a:rPr lang="en-US" sz="1800">
                <a:solidFill>
                  <a:srgbClr val="0070C0"/>
                </a:solidFill>
              </a:rPr>
              <a:t>Doc noi dung file vao mang 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	cout &lt;&lt; b &lt;&lt; " ";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	file.close();</a:t>
            </a:r>
          </a:p>
          <a:p>
            <a:pPr marL="457200" lvl="1" indent="0" algn="just">
              <a:buNone/>
            </a:pPr>
            <a:r>
              <a:rPr lang="en-US" sz="1800">
                <a:solidFill>
                  <a:srgbClr val="0070C0"/>
                </a:solidFill>
              </a:rPr>
              <a:t>}</a:t>
            </a:r>
            <a:endParaRPr lang="en-US" sz="1800" smtClean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endParaRPr lang="vi-V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89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Đọc và ghi file nhị phân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smtClean="0">
                <a:solidFill>
                  <a:srgbClr val="000000"/>
                </a:solidFill>
              </a:rPr>
              <a:t>Nếu </a:t>
            </a:r>
            <a:r>
              <a:rPr lang="vi-VN">
                <a:solidFill>
                  <a:srgbClr val="000000"/>
                </a:solidFill>
              </a:rPr>
              <a:t>chúng ta muốn ghi các kiểu khác vào file nhị phân thì ta phải dùng cú pháp </a:t>
            </a:r>
            <a:r>
              <a:rPr lang="vi-VN" smtClean="0">
                <a:solidFill>
                  <a:srgbClr val="000000"/>
                </a:solidFill>
              </a:rPr>
              <a:t>sau đây</a:t>
            </a:r>
            <a:r>
              <a:rPr lang="en-US" smtClean="0">
                <a:solidFill>
                  <a:srgbClr val="000000"/>
                </a:solidFill>
              </a:rPr>
              <a:t>:</a:t>
            </a:r>
            <a:endParaRPr lang="vi-VN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mtClean="0">
                <a:solidFill>
                  <a:srgbClr val="000000"/>
                </a:solidFill>
              </a:rPr>
              <a:t>	</a:t>
            </a:r>
            <a:r>
              <a:rPr lang="vi-VN" smtClean="0">
                <a:solidFill>
                  <a:srgbClr val="EC2C06"/>
                </a:solidFill>
              </a:rPr>
              <a:t>reinterpret_cast&lt;dataType</a:t>
            </a:r>
            <a:r>
              <a:rPr lang="vi-VN">
                <a:solidFill>
                  <a:srgbClr val="EC2C06"/>
                </a:solidFill>
              </a:rPr>
              <a:t>&gt;(value</a:t>
            </a:r>
            <a:r>
              <a:rPr lang="vi-VN" smtClean="0">
                <a:solidFill>
                  <a:srgbClr val="EC2C06"/>
                </a:solidFill>
              </a:rPr>
              <a:t>)</a:t>
            </a:r>
            <a:endParaRPr lang="en-US" smtClean="0">
              <a:solidFill>
                <a:srgbClr val="EC2C06"/>
              </a:solidFill>
            </a:endParaRPr>
          </a:p>
          <a:p>
            <a:pPr lvl="1" algn="just"/>
            <a:r>
              <a:rPr lang="en-US">
                <a:solidFill>
                  <a:srgbClr val="000000"/>
                </a:solidFill>
              </a:rPr>
              <a:t>dataType sẽ là kiểu dữ liệu mà chúng ta muốn ép </a:t>
            </a:r>
            <a:r>
              <a:rPr lang="en-US" smtClean="0">
                <a:solidFill>
                  <a:srgbClr val="000000"/>
                </a:solidFill>
              </a:rPr>
              <a:t>về</a:t>
            </a:r>
          </a:p>
          <a:p>
            <a:pPr lvl="1" algn="just"/>
            <a:r>
              <a:rPr lang="en-US" smtClean="0">
                <a:solidFill>
                  <a:srgbClr val="000000"/>
                </a:solidFill>
              </a:rPr>
              <a:t>value </a:t>
            </a:r>
            <a:r>
              <a:rPr lang="en-US">
                <a:solidFill>
                  <a:srgbClr val="000000"/>
                </a:solidFill>
              </a:rPr>
              <a:t>sẽ là giá trị mà chúng ta muốn </a:t>
            </a:r>
            <a:r>
              <a:rPr lang="en-US" smtClean="0">
                <a:solidFill>
                  <a:srgbClr val="000000"/>
                </a:solidFill>
              </a:rPr>
              <a:t>ép</a:t>
            </a:r>
          </a:p>
          <a:p>
            <a:pPr lvl="1" algn="just"/>
            <a:r>
              <a:rPr lang="en-US" smtClean="0">
                <a:solidFill>
                  <a:srgbClr val="000000"/>
                </a:solidFill>
              </a:rPr>
              <a:t>Ví dụ: </a:t>
            </a:r>
          </a:p>
          <a:p>
            <a:pPr marL="914400" lvl="2" indent="0" algn="just">
              <a:buNone/>
            </a:pPr>
            <a:r>
              <a:rPr lang="en-US" smtClean="0">
                <a:solidFill>
                  <a:srgbClr val="000000"/>
                </a:solidFill>
              </a:rPr>
              <a:t>int x = 1;</a:t>
            </a:r>
          </a:p>
          <a:p>
            <a:pPr marL="914400" lvl="2" indent="0" algn="just">
              <a:buNone/>
            </a:pPr>
            <a:r>
              <a:rPr lang="en-US" smtClean="0">
                <a:solidFill>
                  <a:srgbClr val="EC2C06"/>
                </a:solidFill>
              </a:rPr>
              <a:t>file.write(reinterpret_cast&lt;char </a:t>
            </a:r>
            <a:r>
              <a:rPr lang="en-US">
                <a:solidFill>
                  <a:srgbClr val="EC2C06"/>
                </a:solidFill>
              </a:rPr>
              <a:t>*&gt;(&amp;x), sizeof(x)); </a:t>
            </a:r>
            <a:endParaRPr lang="en-US" smtClean="0">
              <a:solidFill>
                <a:srgbClr val="000000"/>
              </a:solidFill>
            </a:endParaRPr>
          </a:p>
          <a:p>
            <a:pPr marL="457200" lvl="1" indent="0" algn="just">
              <a:buNone/>
            </a:pPr>
            <a:endParaRPr lang="vi-V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15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2260</TotalTime>
  <Words>762</Words>
  <Application>Microsoft Office PowerPoint</Application>
  <PresentationFormat>On-screen Show (4:3)</PresentationFormat>
  <Paragraphs>157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OK1</vt:lpstr>
      <vt:lpstr>CÁC HÀM XỬ LÝ TRÊN TẬP TIN</vt:lpstr>
      <vt:lpstr>Nội dung</vt:lpstr>
      <vt:lpstr>Mở file</vt:lpstr>
      <vt:lpstr>Mở file</vt:lpstr>
      <vt:lpstr>Đóng file</vt:lpstr>
      <vt:lpstr>Đọc và ghi file nhị phân</vt:lpstr>
      <vt:lpstr>Đọc và ghi file nhị phân</vt:lpstr>
      <vt:lpstr>Đọc và ghi file nhị phân</vt:lpstr>
      <vt:lpstr>Đọc và ghi file nhị phân</vt:lpstr>
      <vt:lpstr>Đọc và ghi file văn bản</vt:lpstr>
      <vt:lpstr>Đọc và ghi file văn bản</vt:lpstr>
      <vt:lpstr>Đọc và ghi file văn bản</vt:lpstr>
      <vt:lpstr>Đọc và ghi file văn bản</vt:lpstr>
      <vt:lpstr>Hàm định vị file</vt:lpstr>
      <vt:lpstr>Hàm định vị file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172</cp:revision>
  <dcterms:created xsi:type="dcterms:W3CDTF">2016-11-10T08:19:54Z</dcterms:created>
  <dcterms:modified xsi:type="dcterms:W3CDTF">2016-12-09T16:45:23Z</dcterms:modified>
</cp:coreProperties>
</file>