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26" r:id="rId5"/>
    <p:sldId id="321" r:id="rId6"/>
    <p:sldId id="327" r:id="rId7"/>
    <p:sldId id="322" r:id="rId8"/>
    <p:sldId id="323" r:id="rId9"/>
    <p:sldId id="324" r:id="rId10"/>
    <p:sldId id="328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276600"/>
            <a:ext cx="50292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CẢI TIẾN GIẢI THUẬT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smtClean="0"/>
              <a:t>0 (false)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if( x==1)   </a:t>
            </a:r>
            <a:r>
              <a:rPr lang="en-US" dirty="0"/>
              <a:t>			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(x==0)   	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(!x)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(pointer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!=NULL)   </a:t>
            </a:r>
            <a:r>
              <a:rPr lang="en-US" dirty="0">
                <a:sym typeface="Wingdings" pitchFamily="2" charset="2"/>
              </a:rPr>
              <a:t>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(pointer)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==‘\0’)   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087562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2952750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223962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33826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Thêm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yếu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tố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trong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195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Khởi</a:t>
            </a:r>
            <a:r>
              <a:rPr lang="en-US" sz="2400" b="1" dirty="0" smtClean="0">
                <a:solidFill>
                  <a:srgbClr val="FFFFFF"/>
                </a:solidFill>
              </a:rPr>
              <a:t> t</a:t>
            </a:r>
            <a:r>
              <a:rPr lang="vi-VN" sz="2400" b="1" dirty="0" smtClean="0">
                <a:solidFill>
                  <a:srgbClr val="FFFFFF"/>
                </a:solidFill>
              </a:rPr>
              <a:t>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trước</a:t>
            </a:r>
            <a:r>
              <a:rPr lang="vi-VN" sz="2400" b="1" dirty="0" smtClean="0">
                <a:solidFill>
                  <a:srgbClr val="FFFFFF"/>
                </a:solidFill>
              </a:rPr>
              <a:t> </a:t>
            </a:r>
            <a:r>
              <a:rPr lang="vi-VN" sz="2400" b="1" dirty="0">
                <a:solidFill>
                  <a:srgbClr val="FFFFFF"/>
                </a:solidFill>
              </a:rPr>
              <a:t>dữ </a:t>
            </a:r>
            <a:r>
              <a:rPr lang="vi-VN" sz="2400" b="1" dirty="0" smtClean="0">
                <a:solidFill>
                  <a:srgbClr val="FFFFFF"/>
                </a:solidFill>
              </a:rPr>
              <a:t>liệu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054350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giản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27350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076450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219200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316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174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062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3810000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3902075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Kỹ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thuật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cầm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773487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3910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65312" y="5559142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17"/>
          <p:cNvGrpSpPr>
            <a:grpSpLocks/>
          </p:cNvGrpSpPr>
          <p:nvPr/>
        </p:nvGrpSpPr>
        <p:grpSpPr bwMode="auto">
          <a:xfrm>
            <a:off x="1865312" y="4695542"/>
            <a:ext cx="5311775" cy="688975"/>
            <a:chOff x="720" y="1392"/>
            <a:chExt cx="4058" cy="480"/>
          </a:xfrm>
        </p:grpSpPr>
        <p:sp>
          <p:nvSpPr>
            <p:cNvPr id="65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22"/>
          <p:cNvSpPr txBox="1">
            <a:spLocks noChangeArrowheads="1"/>
          </p:cNvSpPr>
          <p:nvPr/>
        </p:nvSpPr>
        <p:spPr bwMode="black">
          <a:xfrm>
            <a:off x="2332037" y="480984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Tránh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dùng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quy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black">
          <a:xfrm>
            <a:off x="2343150" y="566709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Loại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bỏ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tra</a:t>
            </a:r>
            <a:r>
              <a:rPr lang="en-US" sz="2400" b="1" dirty="0" smtClean="0">
                <a:solidFill>
                  <a:srgbClr val="FFFFFF"/>
                </a:solidFill>
              </a:rPr>
              <a:t>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1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0050" y="4690780"/>
            <a:ext cx="792162" cy="949325"/>
          </a:xfrm>
          <a:prstGeom prst="rect">
            <a:avLst/>
          </a:prstGeom>
          <a:noFill/>
        </p:spPr>
      </p:pic>
      <p:sp>
        <p:nvSpPr>
          <p:cNvPr id="72" name="Text Box 32"/>
          <p:cNvSpPr txBox="1">
            <a:spLocks noChangeArrowheads="1"/>
          </p:cNvSpPr>
          <p:nvPr/>
        </p:nvSpPr>
        <p:spPr bwMode="gray">
          <a:xfrm>
            <a:off x="1990725" y="478761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gray">
          <a:xfrm>
            <a:off x="2003425" y="564645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6</a:t>
            </a:r>
            <a:endParaRPr lang="en-US" sz="2400" b="1" dirty="0"/>
          </a:p>
        </p:txBody>
      </p:sp>
      <p:pic>
        <p:nvPicPr>
          <p:cNvPr id="74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6038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Để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việc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lần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mỗi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cần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truy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xuất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trúc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chúng</a:t>
            </a:r>
            <a:r>
              <a:rPr lang="en-US" dirty="0" smtClean="0">
                <a:solidFill>
                  <a:srgbClr val="000000"/>
                </a:solidFill>
              </a:rPr>
              <a:t> ta </a:t>
            </a:r>
            <a:r>
              <a:rPr lang="en-US" dirty="0" err="1" smtClean="0">
                <a:solidFill>
                  <a:srgbClr val="000000"/>
                </a:solidFill>
              </a:rPr>
              <a:t>nên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thêm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thành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trong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trúc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 Cho </a:t>
            </a:r>
            <a:r>
              <a:rPr lang="en-US" dirty="0" err="1" smtClean="0">
                <a:solidFill>
                  <a:srgbClr val="000000"/>
                </a:solidFill>
              </a:rPr>
              <a:t>cấu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trúc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đường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thẳng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được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tạo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thành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bởi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hai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điểm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trong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tọa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độ</a:t>
            </a:r>
            <a:r>
              <a:rPr lang="en-US" dirty="0" smtClean="0">
                <a:solidFill>
                  <a:srgbClr val="000000"/>
                </a:solidFill>
              </a:rPr>
              <a:t> 0xy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32004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2207" y="3197772"/>
            <a:ext cx="38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DuongThang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</a:rPr>
              <a:t>Diem y;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Để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việc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tính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toán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dài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đoạn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thẳng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nhiều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lần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chúng</a:t>
            </a:r>
            <a:r>
              <a:rPr lang="en-US" dirty="0" smtClean="0">
                <a:solidFill>
                  <a:srgbClr val="000000"/>
                </a:solidFill>
              </a:rPr>
              <a:t> ta </a:t>
            </a:r>
            <a:r>
              <a:rPr lang="en-US" dirty="0" err="1" smtClean="0">
                <a:solidFill>
                  <a:srgbClr val="000000"/>
                </a:solidFill>
              </a:rPr>
              <a:t>nên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bổ</a:t>
            </a:r>
            <a:r>
              <a:rPr lang="en-US" dirty="0" smtClean="0">
                <a:solidFill>
                  <a:srgbClr val="000000"/>
                </a:solidFill>
              </a:rPr>
              <a:t> sung </a:t>
            </a:r>
            <a:r>
              <a:rPr lang="en-US" dirty="0" err="1" smtClean="0">
                <a:solidFill>
                  <a:srgbClr val="000000"/>
                </a:solidFill>
              </a:rPr>
              <a:t>thành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dài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vào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trúc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22098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67968" y="2209800"/>
            <a:ext cx="37273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DoanThang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</a:rPr>
              <a:t>Diem y;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loat </a:t>
            </a:r>
            <a:r>
              <a:rPr lang="en-US" sz="2400" dirty="0" err="1" smtClean="0">
                <a:solidFill>
                  <a:srgbClr val="FF0000"/>
                </a:solidFill>
              </a:rPr>
              <a:t>DoDai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1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Fibonaci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6224781" cy="333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iostream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#define Max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long a[Max + 1] = { 1, 1, 2, 3, 5, 8 , 13, 21</a:t>
            </a:r>
            <a:r>
              <a:rPr lang="en-US">
                <a:solidFill>
                  <a:srgbClr val="0070C0"/>
                </a:solidFill>
              </a:rPr>
              <a:t>, </a:t>
            </a:r>
            <a:r>
              <a:rPr lang="en-US" smtClean="0">
                <a:solidFill>
                  <a:srgbClr val="0070C0"/>
                </a:solidFill>
              </a:rPr>
              <a:t>34,….};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	return a[x];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&gt;&gt;n;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&lt;&lt;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n!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4445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a[5]= 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en-US" sz="2400" dirty="0" smtClean="0">
                <a:solidFill>
                  <a:srgbClr val="0070C0"/>
                </a:solidFill>
              </a:rPr>
              <a:t>1,1,2,6,24,120};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if (</a:t>
            </a:r>
            <a:r>
              <a:rPr lang="en-US" sz="2400" dirty="0" smtClean="0">
                <a:solidFill>
                  <a:srgbClr val="0070C0"/>
                </a:solidFill>
              </a:rPr>
              <a:t>n&lt;5) 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	return </a:t>
            </a:r>
            <a:r>
              <a:rPr lang="en-US" sz="2400" dirty="0" smtClean="0">
                <a:solidFill>
                  <a:srgbClr val="0070C0"/>
                </a:solidFill>
              </a:rPr>
              <a:t>a[n</a:t>
            </a:r>
            <a:r>
              <a:rPr lang="en-US" sz="2400" dirty="0">
                <a:solidFill>
                  <a:srgbClr val="0070C0"/>
                </a:solidFill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return n *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(n-1);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44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Giải thuật kiểm tra 1 điểm (x,y) có nằm trong 1 vòng tròn (x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,y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,R</a:t>
            </a:r>
            <a:r>
              <a:rPr lang="vi-VN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hay </a:t>
            </a:r>
            <a:r>
              <a:rPr lang="vi-VN" dirty="0">
                <a:solidFill>
                  <a:srgbClr val="0070C0"/>
                </a:solidFill>
              </a:rPr>
              <a:t>không?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d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khoảng cách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(x,y</a:t>
            </a:r>
            <a:r>
              <a:rPr lang="vi-VN" dirty="0">
                <a:solidFill>
                  <a:srgbClr val="0070C0"/>
                </a:solidFill>
              </a:rPr>
              <a:t>) tới </a:t>
            </a:r>
            <a:r>
              <a:rPr lang="en-US" dirty="0" err="1" smtClean="0">
                <a:solidFill>
                  <a:srgbClr val="0070C0"/>
                </a:solidFill>
              </a:rPr>
              <a:t>tâm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(x</a:t>
            </a:r>
            <a:r>
              <a:rPr lang="vi-VN" baseline="-25000" dirty="0" smtClean="0">
                <a:solidFill>
                  <a:srgbClr val="0070C0"/>
                </a:solidFill>
              </a:rPr>
              <a:t>O</a:t>
            </a:r>
            <a:r>
              <a:rPr lang="vi-VN" dirty="0" smtClean="0">
                <a:solidFill>
                  <a:srgbClr val="0070C0"/>
                </a:solidFill>
              </a:rPr>
              <a:t>,y</a:t>
            </a:r>
            <a:r>
              <a:rPr lang="vi-VN" baseline="-25000" dirty="0" smtClean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(x,y</a:t>
            </a:r>
            <a:r>
              <a:rPr lang="vi-VN" dirty="0">
                <a:solidFill>
                  <a:srgbClr val="0070C0"/>
                </a:solidFill>
              </a:rPr>
              <a:t>) nằm trong vòng tròn </a:t>
            </a:r>
            <a:r>
              <a:rPr lang="en-US" dirty="0" err="1" smtClean="0">
                <a:solidFill>
                  <a:srgbClr val="0070C0"/>
                </a:solidFill>
              </a:rPr>
              <a:t>nếu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d&lt;=</a:t>
            </a:r>
            <a:r>
              <a:rPr lang="vi-VN" dirty="0" smtClean="0">
                <a:solidFill>
                  <a:srgbClr val="0070C0"/>
                </a:solidFill>
              </a:rPr>
              <a:t>R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 = </a:t>
            </a:r>
            <a:r>
              <a:rPr lang="en-US" dirty="0" err="1" smtClean="0">
                <a:solidFill>
                  <a:srgbClr val="0070C0"/>
                </a:solidFill>
              </a:rPr>
              <a:t>sqrt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vi-VN" dirty="0">
                <a:solidFill>
                  <a:srgbClr val="0070C0"/>
                </a:solidFill>
              </a:rPr>
              <a:t>(x-x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</a:t>
            </a:r>
            <a:r>
              <a:rPr lang="vi-VN" dirty="0" smtClean="0">
                <a:solidFill>
                  <a:srgbClr val="0070C0"/>
                </a:solidFill>
              </a:rPr>
              <a:t>y-y</a:t>
            </a:r>
            <a:r>
              <a:rPr lang="vi-VN" baseline="-25000" dirty="0" smtClean="0">
                <a:solidFill>
                  <a:srgbClr val="0070C0"/>
                </a:solidFill>
              </a:rPr>
              <a:t>O</a:t>
            </a:r>
            <a:r>
              <a:rPr lang="vi-VN" dirty="0" smtClean="0">
                <a:solidFill>
                  <a:srgbClr val="0070C0"/>
                </a:solidFill>
              </a:rPr>
              <a:t>)</a:t>
            </a:r>
            <a:r>
              <a:rPr lang="vi-VN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vi-VN" dirty="0">
              <a:solidFill>
                <a:srgbClr val="0070C0"/>
              </a:solidFill>
            </a:endParaRP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Thay vì dùng hàm sqrt, ta sửa lại</a:t>
            </a:r>
            <a:r>
              <a:rPr lang="vi-VN" dirty="0" smtClean="0">
                <a:solidFill>
                  <a:srgbClr val="0070C0"/>
                </a:solidFill>
              </a:rPr>
              <a:t>: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vi-VN" dirty="0" smtClean="0">
                <a:solidFill>
                  <a:srgbClr val="0070C0"/>
                </a:solidFill>
              </a:rPr>
              <a:t>(</a:t>
            </a:r>
            <a:r>
              <a:rPr lang="vi-VN" dirty="0">
                <a:solidFill>
                  <a:srgbClr val="0070C0"/>
                </a:solidFill>
              </a:rPr>
              <a:t>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(y-y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&lt;= R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496050" y="3962400"/>
            <a:ext cx="1524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43650" y="3581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886450" y="5486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67650" y="36576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B(x</a:t>
            </a:r>
            <a:r>
              <a:rPr lang="en-US" baseline="-25000"/>
              <a:t>B</a:t>
            </a:r>
            <a:r>
              <a:rPr lang="en-US"/>
              <a:t>,y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79145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6285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486650" y="4114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A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56285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34365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25805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97700" y="5562600"/>
            <a:ext cx="76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O</a:t>
            </a:r>
            <a:r>
              <a:rPr lang="en-US"/>
              <a:t>  x</a:t>
            </a:r>
            <a:r>
              <a:rPr lang="en-US" baseline="-25000"/>
              <a:t>A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4365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962650" y="41513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962650" y="4456113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4879340"/>
            <a:ext cx="441133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KiemTra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R)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{  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dx= x-x</a:t>
            </a:r>
            <a:r>
              <a:rPr lang="en-US" sz="1600" baseline="-25000" dirty="0"/>
              <a:t>o</a:t>
            </a:r>
            <a:r>
              <a:rPr lang="en-US" sz="1600" dirty="0"/>
              <a:t>, </a:t>
            </a:r>
            <a:r>
              <a:rPr lang="en-US" sz="1600" dirty="0" err="1"/>
              <a:t>dy</a:t>
            </a:r>
            <a:r>
              <a:rPr lang="en-US" sz="1600" dirty="0"/>
              <a:t>= y-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</a:t>
            </a:r>
            <a:r>
              <a:rPr lang="en-US" sz="1600" dirty="0" smtClean="0"/>
              <a:t>	if </a:t>
            </a:r>
            <a:r>
              <a:rPr lang="en-US" sz="1600" dirty="0"/>
              <a:t>(dx &lt; 0) </a:t>
            </a:r>
            <a:r>
              <a:rPr lang="en-US" sz="1600" dirty="0" smtClean="0"/>
              <a:t>dx = -</a:t>
            </a:r>
            <a:r>
              <a:rPr lang="en-US" sz="1600" dirty="0"/>
              <a:t>dx;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</a:t>
            </a:r>
            <a:r>
              <a:rPr lang="en-US" sz="1600" dirty="0" smtClean="0"/>
              <a:t>	if </a:t>
            </a:r>
            <a:r>
              <a:rPr lang="en-US" sz="1600" dirty="0"/>
              <a:t>(</a:t>
            </a:r>
            <a:r>
              <a:rPr lang="en-US" sz="1600" dirty="0" err="1"/>
              <a:t>dy</a:t>
            </a:r>
            <a:r>
              <a:rPr lang="en-US" sz="1600" dirty="0"/>
              <a:t> &lt; 0) </a:t>
            </a:r>
            <a:r>
              <a:rPr lang="en-US" sz="1600" dirty="0" err="1" smtClean="0"/>
              <a:t>dy</a:t>
            </a:r>
            <a:r>
              <a:rPr lang="en-US" sz="1600" dirty="0" smtClean="0"/>
              <a:t> = -</a:t>
            </a:r>
            <a:r>
              <a:rPr lang="en-US" sz="1600" dirty="0" err="1"/>
              <a:t>dy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return </a:t>
            </a:r>
            <a:r>
              <a:rPr lang="en-US" sz="1600" dirty="0">
                <a:solidFill>
                  <a:srgbClr val="FF0000"/>
                </a:solidFill>
              </a:rPr>
              <a:t>dx*dx + 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 &lt;= R*R;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27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canh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chừng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(hay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)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124200"/>
            <a:ext cx="3736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Search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a[],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for (</a:t>
            </a:r>
            <a:r>
              <a:rPr lang="en-US" dirty="0" smtClean="0">
                <a:solidFill>
                  <a:srgbClr val="0070C0"/>
                </a:solidFill>
              </a:rPr>
              <a:t>i=0;i&lt;</a:t>
            </a:r>
            <a:r>
              <a:rPr lang="en-US" dirty="0" err="1" smtClean="0">
                <a:solidFill>
                  <a:srgbClr val="0070C0"/>
                </a:solidFill>
              </a:rPr>
              <a:t>n;i</a:t>
            </a:r>
            <a:r>
              <a:rPr lang="en-US" dirty="0" smtClean="0">
                <a:solidFill>
                  <a:srgbClr val="0070C0"/>
                </a:solidFill>
              </a:rPr>
              <a:t>++) 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if (x==a[i])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u="sng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return -1;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7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/>
              <a:t>Sử dụng giải thuật đệ quy làm tăng chi phí gọi và trả về từ </a:t>
            </a:r>
            <a:r>
              <a:rPr lang="vi-VN" dirty="0" smtClean="0"/>
              <a:t>hàm.</a:t>
            </a:r>
            <a:endParaRPr lang="en-US" dirty="0" smtClean="0"/>
          </a:p>
          <a:p>
            <a:r>
              <a:rPr lang="vi-VN" dirty="0" smtClean="0"/>
              <a:t>Tốn </a:t>
            </a:r>
            <a:r>
              <a:rPr lang="vi-VN" dirty="0"/>
              <a:t>thêm nhiều bộ nhớ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3422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</a:t>
            </a:r>
            <a:r>
              <a:rPr lang="en-US" dirty="0" err="1">
                <a:solidFill>
                  <a:srgbClr val="FF0000"/>
                </a:solidFill>
              </a:rPr>
              <a:t>Tinh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</a:t>
            </a:r>
          </a:p>
          <a:p>
            <a:r>
              <a:rPr lang="en-US" dirty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long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= 0;</a:t>
            </a:r>
          </a:p>
          <a:p>
            <a:r>
              <a:rPr lang="en-US" dirty="0">
                <a:solidFill>
                  <a:srgbClr val="FF0000"/>
                </a:solidFill>
              </a:rPr>
              <a:t>	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1; i&lt;=x ; i++)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+= i;</a:t>
            </a:r>
          </a:p>
          <a:p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;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2438400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	if (x == 1) </a:t>
            </a:r>
          </a:p>
          <a:p>
            <a:r>
              <a:rPr lang="en-US" dirty="0">
                <a:solidFill>
                  <a:srgbClr val="0070C0"/>
                </a:solidFill>
              </a:rPr>
              <a:t>		return 1;</a:t>
            </a:r>
          </a:p>
          <a:p>
            <a:r>
              <a:rPr lang="en-US" dirty="0">
                <a:solidFill>
                  <a:srgbClr val="0070C0"/>
                </a:solidFill>
              </a:rPr>
              <a:t>	else</a:t>
            </a:r>
          </a:p>
          <a:p>
            <a:r>
              <a:rPr lang="en-US" dirty="0">
                <a:solidFill>
                  <a:srgbClr val="0070C0"/>
                </a:solidFill>
              </a:rPr>
              <a:t>		return x +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(x-1);	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9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1939</TotalTime>
  <Words>490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OK1</vt:lpstr>
      <vt:lpstr>CẢI TIẾN GIẢI THUẬT</vt:lpstr>
      <vt:lpstr>Nội dung</vt:lpstr>
      <vt:lpstr>Thêm thành viên trong cấu trúc</vt:lpstr>
      <vt:lpstr>Thêm thành viên trong cấu trúc</vt:lpstr>
      <vt:lpstr>Khởi tạo dữ liệu lúc biên dịch</vt:lpstr>
      <vt:lpstr>Khởi tạo dữ liệu lúc biên dịch</vt:lpstr>
      <vt:lpstr>Kiểm tra đơn giản</vt:lpstr>
      <vt:lpstr>Kỹ thuật cầm canh</vt:lpstr>
      <vt:lpstr>Tránh dùng các giải thuật đệ quy</vt:lpstr>
      <vt:lpstr>Loại bỏ kiểm tra giá trị 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156</cp:revision>
  <dcterms:created xsi:type="dcterms:W3CDTF">2016-11-10T08:19:54Z</dcterms:created>
  <dcterms:modified xsi:type="dcterms:W3CDTF">2016-12-10T04:17:40Z</dcterms:modified>
</cp:coreProperties>
</file>