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6" r:id="rId4"/>
    <p:sldId id="305" r:id="rId5"/>
    <p:sldId id="306" r:id="rId6"/>
    <p:sldId id="307" r:id="rId7"/>
    <p:sldId id="308" r:id="rId8"/>
    <p:sldId id="30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000000"/>
    <a:srgbClr val="FFFFFF"/>
    <a:srgbClr val="6FB9D7"/>
    <a:srgbClr val="808080"/>
    <a:srgbClr val="969696"/>
    <a:srgbClr val="FF7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 autoAdjust="0"/>
    <p:restoredTop sz="93198" autoAdjust="0"/>
  </p:normalViewPr>
  <p:slideViewPr>
    <p:cSldViewPr>
      <p:cViewPr varScale="1">
        <p:scale>
          <a:sx n="91" d="100"/>
          <a:sy n="91" d="100"/>
        </p:scale>
        <p:origin x="-9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276600"/>
            <a:ext cx="50292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TINH CHỈNH MÃ NGUỒN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96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876425" y="2546350"/>
            <a:ext cx="5311775" cy="688975"/>
            <a:chOff x="720" y="1392"/>
            <a:chExt cx="4058" cy="48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1876425" y="3411538"/>
            <a:ext cx="5311775" cy="688975"/>
            <a:chOff x="720" y="1392"/>
            <a:chExt cx="4058" cy="480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876425" y="1682750"/>
            <a:ext cx="5311775" cy="688975"/>
            <a:chOff x="720" y="1392"/>
            <a:chExt cx="4058" cy="48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 Box 22"/>
          <p:cNvSpPr txBox="1">
            <a:spLocks noChangeArrowheads="1"/>
          </p:cNvSpPr>
          <p:nvPr/>
        </p:nvSpPr>
        <p:spPr bwMode="black">
          <a:xfrm>
            <a:off x="2343150" y="1797050"/>
            <a:ext cx="4833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Tinh chỉnh vòng lặp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black">
          <a:xfrm>
            <a:off x="2354262" y="2654300"/>
            <a:ext cx="48226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Tinh chỉnh phát biểu điều kiện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black">
          <a:xfrm>
            <a:off x="2438399" y="3513138"/>
            <a:ext cx="4738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Tinh chỉnh biểu thức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86138"/>
            <a:ext cx="792163" cy="949325"/>
          </a:xfrm>
          <a:prstGeom prst="rect">
            <a:avLst/>
          </a:prstGeom>
          <a:noFill/>
        </p:spPr>
      </p:pic>
      <p:pic>
        <p:nvPicPr>
          <p:cNvPr id="46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535238"/>
            <a:ext cx="792163" cy="949325"/>
          </a:xfrm>
          <a:prstGeom prst="rect">
            <a:avLst/>
          </a:prstGeom>
          <a:noFill/>
        </p:spPr>
      </p:pic>
      <p:pic>
        <p:nvPicPr>
          <p:cNvPr id="47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677988"/>
            <a:ext cx="792162" cy="949325"/>
          </a:xfrm>
          <a:prstGeom prst="rect">
            <a:avLst/>
          </a:prstGeom>
          <a:noFill/>
        </p:spPr>
      </p:pic>
      <p:sp>
        <p:nvSpPr>
          <p:cNvPr id="48" name="Text Box 32"/>
          <p:cNvSpPr txBox="1">
            <a:spLocks noChangeArrowheads="1"/>
          </p:cNvSpPr>
          <p:nvPr/>
        </p:nvSpPr>
        <p:spPr bwMode="gray">
          <a:xfrm>
            <a:off x="2001838" y="1774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gray">
          <a:xfrm>
            <a:off x="2014538" y="2633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gray">
          <a:xfrm>
            <a:off x="2014538" y="3521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876425" y="4268788"/>
            <a:ext cx="5311775" cy="688975"/>
            <a:chOff x="720" y="1392"/>
            <a:chExt cx="4058" cy="480"/>
          </a:xfrm>
        </p:grpSpPr>
        <p:sp>
          <p:nvSpPr>
            <p:cNvPr id="52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4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" name="Text Box 25"/>
          <p:cNvSpPr txBox="1">
            <a:spLocks noChangeArrowheads="1"/>
          </p:cNvSpPr>
          <p:nvPr/>
        </p:nvSpPr>
        <p:spPr bwMode="black">
          <a:xfrm>
            <a:off x="2354262" y="4360863"/>
            <a:ext cx="483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Tinh chỉnh hàm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232275"/>
            <a:ext cx="792163" cy="949325"/>
          </a:xfrm>
          <a:prstGeom prst="rect">
            <a:avLst/>
          </a:prstGeom>
          <a:noFill/>
        </p:spPr>
      </p:pic>
      <p:sp>
        <p:nvSpPr>
          <p:cNvPr id="58" name="Text Box 31"/>
          <p:cNvSpPr txBox="1">
            <a:spLocks noChangeArrowheads="1"/>
          </p:cNvSpPr>
          <p:nvPr/>
        </p:nvSpPr>
        <p:spPr bwMode="gray">
          <a:xfrm>
            <a:off x="2022475" y="436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Xử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lý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tính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toán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ngoài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vòng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lặp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 smtClean="0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 smtClean="0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 smtClean="0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</a:rPr>
              <a:t>Gom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vòng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lặp</a:t>
            </a:r>
            <a:endParaRPr lang="en-US" dirty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for (i=0; i&lt;n; i++) a[i]= 0;</a:t>
            </a:r>
          </a:p>
          <a:p>
            <a:pPr lvl="2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for (i=0; i&lt;n; i++) b[i]= 0;</a:t>
            </a:r>
          </a:p>
          <a:p>
            <a:pPr lvl="2">
              <a:buFont typeface="Wingdings" pitchFamily="2" charset="2"/>
              <a:buNone/>
            </a:pPr>
            <a:r>
              <a:rPr lang="en-US" dirty="0">
                <a:solidFill>
                  <a:srgbClr val="EC2C06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rgbClr val="EC2C06"/>
                </a:solidFill>
              </a:rPr>
              <a:t>for (i=0; i&lt;n; i++)  a[i]= b[i]= 0;</a:t>
            </a:r>
          </a:p>
          <a:p>
            <a:pPr algn="just"/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2818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for (i=0; </a:t>
            </a:r>
            <a:r>
              <a:rPr lang="en-US" sz="2400" dirty="0" smtClean="0">
                <a:solidFill>
                  <a:srgbClr val="0070C0"/>
                </a:solidFill>
              </a:rPr>
              <a:t>i&lt;n*n; i++)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x += i + a*b;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619071"/>
            <a:ext cx="3025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M = n*n</a:t>
            </a:r>
            <a:r>
              <a:rPr lang="en-US" sz="2400" dirty="0" smtClean="0">
                <a:solidFill>
                  <a:srgbClr val="FF0000"/>
                </a:solidFill>
              </a:rPr>
              <a:t>; K = a*b;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for (i=0; </a:t>
            </a:r>
            <a:r>
              <a:rPr lang="en-US" sz="2400" dirty="0" smtClean="0">
                <a:solidFill>
                  <a:srgbClr val="FF0000"/>
                </a:solidFill>
              </a:rPr>
              <a:t>i&lt;M; i++)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x </a:t>
            </a:r>
            <a:r>
              <a:rPr lang="en-US" sz="2400" dirty="0">
                <a:solidFill>
                  <a:srgbClr val="FF0000"/>
                </a:solidFill>
              </a:rPr>
              <a:t>+= </a:t>
            </a:r>
            <a:r>
              <a:rPr lang="en-US" sz="2400" dirty="0" smtClean="0">
                <a:solidFill>
                  <a:srgbClr val="FF0000"/>
                </a:solidFill>
              </a:rPr>
              <a:t>i </a:t>
            </a:r>
            <a:r>
              <a:rPr lang="en-US" sz="2400" dirty="0">
                <a:solidFill>
                  <a:srgbClr val="FF0000"/>
                </a:solidFill>
              </a:rPr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K;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" y="2590800"/>
            <a:ext cx="35205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while(BTĐK)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{ 	x= </a:t>
            </a:r>
            <a:r>
              <a:rPr lang="en-US" sz="2400" dirty="0" smtClean="0">
                <a:solidFill>
                  <a:srgbClr val="0070C0"/>
                </a:solidFill>
              </a:rPr>
              <a:t>a*b;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     	</a:t>
            </a:r>
            <a:r>
              <a:rPr lang="en-US" sz="2400" dirty="0" smtClean="0">
                <a:solidFill>
                  <a:srgbClr val="0070C0"/>
                </a:solidFill>
              </a:rPr>
              <a:t>//</a:t>
            </a:r>
            <a:r>
              <a:rPr lang="en-US" sz="2400" dirty="0" err="1" smtClean="0">
                <a:solidFill>
                  <a:srgbClr val="0070C0"/>
                </a:solidFill>
              </a:rPr>
              <a:t>các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phép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tính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//</a:t>
            </a:r>
            <a:r>
              <a:rPr lang="en-US" sz="2400" dirty="0" err="1" smtClean="0">
                <a:solidFill>
                  <a:srgbClr val="0070C0"/>
                </a:solidFill>
              </a:rPr>
              <a:t>không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thay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</a:rPr>
              <a:t> x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}</a:t>
            </a:r>
            <a:endParaRPr lang="en-US" sz="2400" dirty="0">
              <a:solidFill>
                <a:srgbClr val="0070C0"/>
              </a:solidFill>
              <a:sym typeface="Wingdings" pitchFamily="2" charset="2"/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7617" y="2819400"/>
            <a:ext cx="35205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if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BTĐK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{   x= </a:t>
            </a:r>
            <a:r>
              <a:rPr lang="en-US" sz="2400" dirty="0" smtClean="0">
                <a:solidFill>
                  <a:srgbClr val="FF0000"/>
                </a:solidFill>
              </a:rPr>
              <a:t>a*b;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 do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{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 	//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phép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tính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	//</a:t>
            </a:r>
            <a:r>
              <a:rPr lang="en-US" sz="2400" dirty="0" err="1">
                <a:solidFill>
                  <a:srgbClr val="FF0000"/>
                </a:solidFill>
              </a:rPr>
              <a:t>không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thay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đổi</a:t>
            </a:r>
            <a:r>
              <a:rPr lang="en-US" sz="2400" dirty="0">
                <a:solidFill>
                  <a:srgbClr val="FF0000"/>
                </a:solidFill>
              </a:rPr>
              <a:t> x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</a:t>
            </a:r>
            <a:r>
              <a:rPr lang="en-US" sz="2400" dirty="0">
                <a:solidFill>
                  <a:srgbClr val="FF0000"/>
                </a:solidFill>
              </a:rPr>
              <a:t>} </a:t>
            </a:r>
            <a:r>
              <a:rPr lang="en-US" sz="2400" dirty="0" smtClean="0">
                <a:solidFill>
                  <a:srgbClr val="FF0000"/>
                </a:solidFill>
              </a:rPr>
              <a:t>while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BTĐK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}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Tinh chỉnh phát biểu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hay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dirty="0">
                <a:solidFill>
                  <a:srgbClr val="EC2C06"/>
                </a:solidFill>
              </a:rPr>
              <a:t>if (key &gt;a[i]) { ........ }  // </a:t>
            </a:r>
            <a:r>
              <a:rPr lang="en-US" dirty="0" err="1">
                <a:solidFill>
                  <a:srgbClr val="EC2C06"/>
                </a:solidFill>
              </a:rPr>
              <a:t>tình</a:t>
            </a:r>
            <a:r>
              <a:rPr lang="en-US" dirty="0">
                <a:solidFill>
                  <a:srgbClr val="EC2C06"/>
                </a:solidFill>
              </a:rPr>
              <a:t> </a:t>
            </a:r>
            <a:r>
              <a:rPr lang="en-US" dirty="0" err="1">
                <a:solidFill>
                  <a:srgbClr val="EC2C06"/>
                </a:solidFill>
              </a:rPr>
              <a:t>huống</a:t>
            </a:r>
            <a:r>
              <a:rPr lang="en-US" dirty="0">
                <a:solidFill>
                  <a:srgbClr val="EC2C06"/>
                </a:solidFill>
              </a:rPr>
              <a:t> </a:t>
            </a:r>
            <a:r>
              <a:rPr lang="en-US" dirty="0" err="1">
                <a:solidFill>
                  <a:srgbClr val="EC2C06"/>
                </a:solidFill>
              </a:rPr>
              <a:t>thường</a:t>
            </a:r>
            <a:r>
              <a:rPr lang="en-US" dirty="0">
                <a:solidFill>
                  <a:srgbClr val="EC2C06"/>
                </a:solidFill>
              </a:rPr>
              <a:t> </a:t>
            </a:r>
            <a:r>
              <a:rPr lang="en-US" dirty="0" err="1">
                <a:solidFill>
                  <a:srgbClr val="EC2C06"/>
                </a:solidFill>
              </a:rPr>
              <a:t>gặp</a:t>
            </a:r>
            <a:endParaRPr lang="en-US" dirty="0">
              <a:solidFill>
                <a:srgbClr val="EC2C06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en-US" dirty="0"/>
              <a:t>else if (key &lt; a[i]) { ...... }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else { ....}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	   </a:t>
            </a:r>
            <a:r>
              <a:rPr lang="en-US" sz="2600" dirty="0"/>
              <a:t>if ( </a:t>
            </a:r>
            <a:r>
              <a:rPr lang="en-US" sz="2600" b="1" dirty="0">
                <a:solidFill>
                  <a:srgbClr val="000099"/>
                </a:solidFill>
              </a:rPr>
              <a:t>x!=0</a:t>
            </a:r>
            <a:r>
              <a:rPr lang="en-US" sz="2600" dirty="0"/>
              <a:t> &amp;&amp; f(x) !=0 ) { ...... }</a:t>
            </a:r>
          </a:p>
          <a:p>
            <a:pPr algn="just"/>
            <a:endParaRPr lang="vi-VN" dirty="0">
              <a:solidFill>
                <a:srgbClr val="EC2C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38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Tinh chỉnh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(a&amp;&amp;b)||(a&amp;&amp;c)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EC2C06"/>
                </a:solidFill>
                <a:sym typeface="Wingdings" pitchFamily="2" charset="2"/>
              </a:rPr>
              <a:t>a&amp;&amp;(b||c)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(a||b) &amp;&amp; (a||c)  </a:t>
            </a:r>
            <a:r>
              <a:rPr lang="en-US" b="1" dirty="0">
                <a:solidFill>
                  <a:srgbClr val="EC2C06"/>
                </a:solidFill>
                <a:sym typeface="Wingdings" pitchFamily="2" charset="2"/>
              </a:rPr>
              <a:t>a || (b&amp;&amp;c)</a:t>
            </a:r>
          </a:p>
          <a:p>
            <a:pPr lvl="1">
              <a:lnSpc>
                <a:spcPct val="90000"/>
              </a:lnSpc>
            </a:pPr>
            <a:endParaRPr lang="en-US" sz="2200" b="1" dirty="0"/>
          </a:p>
          <a:p>
            <a:pPr>
              <a:lnSpc>
                <a:spcPct val="80000"/>
              </a:lnSpc>
            </a:pPr>
            <a:r>
              <a:rPr lang="en-US" sz="2600" dirty="0" err="1"/>
              <a:t>Cải</a:t>
            </a:r>
            <a:r>
              <a:rPr lang="en-US" sz="2600" dirty="0"/>
              <a:t> </a:t>
            </a:r>
            <a:r>
              <a:rPr lang="en-US" sz="2600" dirty="0" err="1"/>
              <a:t>tiến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cờ</a:t>
            </a:r>
            <a:r>
              <a:rPr lang="en-US" sz="2600" dirty="0"/>
              <a:t> (flag)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if (x&gt;y) flag= 1;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else flag=0;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		</a:t>
            </a:r>
            <a:r>
              <a:rPr lang="en-US" b="1" dirty="0">
                <a:solidFill>
                  <a:srgbClr val="EC2C06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EC2C06"/>
                </a:solidFill>
                <a:sym typeface="Wingdings" pitchFamily="2" charset="2"/>
              </a:rPr>
              <a:t> flag = x&gt;y</a:t>
            </a:r>
            <a:r>
              <a:rPr lang="en-US" dirty="0" smtClean="0">
                <a:solidFill>
                  <a:srgbClr val="EC2C06"/>
                </a:solidFill>
                <a:sym typeface="Wingdings" pitchFamily="2" charset="2"/>
              </a:rPr>
              <a:t>;</a:t>
            </a:r>
            <a:endParaRPr lang="en-US" dirty="0">
              <a:solidFill>
                <a:srgbClr val="EC2C06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bit </a:t>
            </a:r>
            <a:r>
              <a:rPr lang="en-US" sz="2800" dirty="0" err="1"/>
              <a:t>t</a:t>
            </a:r>
            <a:r>
              <a:rPr lang="en-US" sz="2600" dirty="0" err="1"/>
              <a:t>ính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</a:t>
            </a:r>
            <a:r>
              <a:rPr lang="en-US" sz="2600" dirty="0" err="1"/>
              <a:t>nhanh</a:t>
            </a:r>
            <a:r>
              <a:rPr lang="en-US" sz="2600" dirty="0"/>
              <a:t> </a:t>
            </a:r>
            <a:r>
              <a:rPr lang="en-US" sz="2600" dirty="0" err="1"/>
              <a:t>hơn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x+x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2*x  </a:t>
            </a:r>
            <a:r>
              <a:rPr lang="en-US" dirty="0">
                <a:solidFill>
                  <a:srgbClr val="EC2C06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EC2C06"/>
                </a:solidFill>
              </a:rPr>
              <a:t> </a:t>
            </a:r>
            <a:r>
              <a:rPr lang="en-US" b="1" dirty="0">
                <a:solidFill>
                  <a:srgbClr val="EC2C06"/>
                </a:solidFill>
              </a:rPr>
              <a:t>x&lt;&lt;</a:t>
            </a:r>
            <a:r>
              <a:rPr lang="en-US" b="1" dirty="0" smtClean="0">
                <a:solidFill>
                  <a:srgbClr val="EC2C06"/>
                </a:solidFill>
              </a:rPr>
              <a:t>1 (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smtClean="0"/>
              <a:t>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2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Tinh chỉnh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tránh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ép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Tránh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chép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.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pointer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560" y="3428999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Node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data, index;…	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 visit ( Node p)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{ 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 (“%d\n”, </a:t>
            </a:r>
            <a:r>
              <a:rPr lang="en-US" dirty="0" err="1">
                <a:solidFill>
                  <a:srgbClr val="0070C0"/>
                </a:solidFill>
              </a:rPr>
              <a:t>p.data</a:t>
            </a:r>
            <a:r>
              <a:rPr lang="en-US" dirty="0">
                <a:solidFill>
                  <a:srgbClr val="0070C0"/>
                </a:solidFill>
              </a:rPr>
              <a:t>);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429000"/>
            <a:ext cx="35637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Node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data, index;…	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 visit ( Node* p)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{ 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 (“%d\n”, p-&gt;data);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1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Tinh chỉnh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sang </a:t>
            </a:r>
            <a:r>
              <a:rPr lang="en-US" dirty="0" smtClean="0"/>
              <a:t>#define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1">
              <a:buFont typeface="Wingdings" pitchFamily="2" charset="2"/>
              <a:buNone/>
            </a:pPr>
            <a:endParaRPr lang="en-US" sz="1600" dirty="0"/>
          </a:p>
          <a:p>
            <a:pPr lvl="1">
              <a:buFont typeface="Wingdings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max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{  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return a&gt;b ? a : b; 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#define max(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a,b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 ((a) &gt; (b)) ? (a) : (b)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2075</TotalTime>
  <Words>332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OK1</vt:lpstr>
      <vt:lpstr>TINH CHỈNH MÃ NGUỒN</vt:lpstr>
      <vt:lpstr>Nội dung</vt:lpstr>
      <vt:lpstr>Tinh chỉnh vòng lặp</vt:lpstr>
      <vt:lpstr>Tinh chỉnh phát biểu điều khiển</vt:lpstr>
      <vt:lpstr>Tinh chỉnh biểu thức</vt:lpstr>
      <vt:lpstr>Tinh chỉnh hàm</vt:lpstr>
      <vt:lpstr>Tinh chỉnh hàm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163</cp:revision>
  <dcterms:created xsi:type="dcterms:W3CDTF">2016-11-10T08:19:54Z</dcterms:created>
  <dcterms:modified xsi:type="dcterms:W3CDTF">2016-12-10T04:19:02Z</dcterms:modified>
</cp:coreProperties>
</file>