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9dc350ecd_0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9dc350ec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9dc350ecd_0_1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9dc350ec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9dc350ecd_0_2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9dc350ecd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9dc350ecd_0_2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9dc350ecd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9dc350ecd_0_1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9dc350ec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9dc350ecd_0_1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9dc350ec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9dc350ecd_0_1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9dc350ec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9dc350ecd_0_1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9dc350ec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9dc350ecd_0_1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9dc350ec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9dc350ecd_0_1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9dc350ec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rgbClr val="A4C2F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Design </a:t>
            </a:r>
            <a:endParaRPr/>
          </a:p>
        </p:txBody>
      </p:sp>
      <p:sp>
        <p:nvSpPr>
          <p:cNvPr id="86" name="Google Shape;86;p13"/>
          <p:cNvSpPr txBox="1"/>
          <p:nvPr>
            <p:ph idx="1" type="subTitle"/>
          </p:nvPr>
        </p:nvSpPr>
        <p:spPr>
          <a:xfrm>
            <a:off x="598100" y="2715947"/>
            <a:ext cx="8222100" cy="12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Daphne Williams </a:t>
            </a:r>
            <a:endParaRPr/>
          </a:p>
          <a:p>
            <a:pPr indent="0" lvl="0" marL="0" rtl="0" algn="l">
              <a:spcBef>
                <a:spcPts val="0"/>
              </a:spcBef>
              <a:spcAft>
                <a:spcPts val="0"/>
              </a:spcAft>
              <a:buNone/>
            </a:pPr>
            <a:r>
              <a:rPr lang="en"/>
              <a:t>Shane Trentham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idx="1" type="body"/>
          </p:nvPr>
        </p:nvSpPr>
        <p:spPr>
          <a:xfrm>
            <a:off x="311700" y="1216875"/>
            <a:ext cx="5181600" cy="3696000"/>
          </a:xfrm>
          <a:prstGeom prst="rect">
            <a:avLst/>
          </a:prstGeom>
        </p:spPr>
        <p:txBody>
          <a:bodyPr anchorCtr="0" anchor="t" bIns="91425" lIns="91425" spcFirstLastPara="1" rIns="91425" wrap="square" tIns="91425">
            <a:noAutofit/>
          </a:bodyPr>
          <a:lstStyle/>
          <a:p>
            <a:pPr indent="-317500" lvl="0" marL="622300" rtl="0" algn="l">
              <a:spcBef>
                <a:spcPts val="0"/>
              </a:spcBef>
              <a:spcAft>
                <a:spcPts val="0"/>
              </a:spcAft>
              <a:buClr>
                <a:srgbClr val="2A3990"/>
              </a:buClr>
              <a:buSzPts val="1400"/>
              <a:buFont typeface="Arial"/>
              <a:buChar char="●"/>
            </a:pPr>
            <a:r>
              <a:rPr lang="en" sz="1600"/>
              <a:t>From the home screen, the user will have the ability to add rest days to any day of the week or to the current day.</a:t>
            </a:r>
            <a:r>
              <a:rPr lang="en" sz="1600">
                <a:solidFill>
                  <a:srgbClr val="2A3990"/>
                </a:solidFill>
              </a:rPr>
              <a:t>​</a:t>
            </a:r>
            <a:endParaRPr sz="1600">
              <a:solidFill>
                <a:srgbClr val="2A3990"/>
              </a:solidFill>
            </a:endParaRPr>
          </a:p>
          <a:p>
            <a:pPr indent="-317500" lvl="0" marL="622300" rtl="0" algn="l">
              <a:spcBef>
                <a:spcPts val="0"/>
              </a:spcBef>
              <a:spcAft>
                <a:spcPts val="0"/>
              </a:spcAft>
              <a:buClr>
                <a:srgbClr val="2A3990"/>
              </a:buClr>
              <a:buSzPts val="1400"/>
              <a:buFont typeface="Arial"/>
              <a:buChar char="●"/>
            </a:pPr>
            <a:r>
              <a:rPr lang="en" sz="1600"/>
              <a:t>The current day option resets each day while the manually selected days will remain until the user chooses to change them.</a:t>
            </a:r>
            <a:r>
              <a:rPr lang="en" sz="1600">
                <a:solidFill>
                  <a:srgbClr val="2A3990"/>
                </a:solidFill>
              </a:rPr>
              <a:t>​</a:t>
            </a:r>
            <a:endParaRPr sz="1600">
              <a:solidFill>
                <a:srgbClr val="2A3990"/>
              </a:solidFill>
            </a:endParaRPr>
          </a:p>
          <a:p>
            <a:pPr indent="-317500" lvl="0" marL="622300" rtl="0" algn="l">
              <a:spcBef>
                <a:spcPts val="0"/>
              </a:spcBef>
              <a:spcAft>
                <a:spcPts val="0"/>
              </a:spcAft>
              <a:buClr>
                <a:srgbClr val="2A3990"/>
              </a:buClr>
              <a:buSzPts val="1400"/>
              <a:buFont typeface="Arial"/>
              <a:buChar char="●"/>
            </a:pPr>
            <a:r>
              <a:rPr lang="en" sz="1600"/>
              <a:t>Multiple days can be rest days as long as there isn't a routine set to that day; if there is, the user will be unable to set the rest day to that particular day.</a:t>
            </a:r>
            <a:r>
              <a:rPr lang="en" sz="1600">
                <a:solidFill>
                  <a:srgbClr val="2A3990"/>
                </a:solidFill>
              </a:rPr>
              <a:t>​</a:t>
            </a:r>
            <a:endParaRPr sz="1600">
              <a:solidFill>
                <a:srgbClr val="2A3990"/>
              </a:solidFill>
            </a:endParaRPr>
          </a:p>
          <a:p>
            <a:pPr indent="-317500" lvl="0" marL="622300" rtl="0" algn="l">
              <a:spcBef>
                <a:spcPts val="0"/>
              </a:spcBef>
              <a:spcAft>
                <a:spcPts val="0"/>
              </a:spcAft>
              <a:buClr>
                <a:srgbClr val="2A3990"/>
              </a:buClr>
              <a:buSzPts val="1400"/>
              <a:buFont typeface="Arial"/>
              <a:buChar char="●"/>
            </a:pPr>
            <a:r>
              <a:rPr lang="en" sz="1600"/>
              <a:t>This information will create and initialize a RestDay object that will be stored in the database. </a:t>
            </a:r>
            <a:r>
              <a:rPr lang="en" sz="1600">
                <a:solidFill>
                  <a:srgbClr val="2A3990"/>
                </a:solidFill>
              </a:rPr>
              <a:t>​</a:t>
            </a:r>
            <a:endParaRPr sz="1600">
              <a:solidFill>
                <a:srgbClr val="2A3990"/>
              </a:solidFill>
            </a:endParaRPr>
          </a:p>
          <a:p>
            <a:pPr indent="0" lvl="0" marL="0" rtl="0" algn="l">
              <a:spcBef>
                <a:spcPts val="0"/>
              </a:spcBef>
              <a:spcAft>
                <a:spcPts val="1200"/>
              </a:spcAft>
              <a:buNone/>
            </a:pPr>
            <a:r>
              <a:t/>
            </a:r>
            <a:endParaRPr sz="1600"/>
          </a:p>
        </p:txBody>
      </p:sp>
      <p:sp>
        <p:nvSpPr>
          <p:cNvPr id="148" name="Google Shape;14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Rest Days</a:t>
            </a:r>
            <a:endParaRPr/>
          </a:p>
        </p:txBody>
      </p:sp>
      <p:pic>
        <p:nvPicPr>
          <p:cNvPr id="149" name="Google Shape;149;p22"/>
          <p:cNvPicPr preferRelativeResize="0"/>
          <p:nvPr/>
        </p:nvPicPr>
        <p:blipFill>
          <a:blip r:embed="rId3">
            <a:alphaModFix/>
          </a:blip>
          <a:stretch>
            <a:fillRect/>
          </a:stretch>
        </p:blipFill>
        <p:spPr>
          <a:xfrm>
            <a:off x="5586400" y="1017800"/>
            <a:ext cx="3245911" cy="382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idx="1" type="body"/>
          </p:nvPr>
        </p:nvSpPr>
        <p:spPr>
          <a:xfrm>
            <a:off x="311700" y="1229975"/>
            <a:ext cx="39798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2A3990"/>
              </a:buClr>
              <a:buSzPts val="1600"/>
              <a:buFont typeface="Verdana"/>
              <a:buChar char="●"/>
            </a:pPr>
            <a:r>
              <a:rPr lang="en" sz="1600"/>
              <a:t>User Table - holds information about the user</a:t>
            </a:r>
            <a:r>
              <a:rPr lang="en" sz="1600">
                <a:solidFill>
                  <a:srgbClr val="2A3990"/>
                </a:solidFill>
              </a:rPr>
              <a:t>​</a:t>
            </a:r>
            <a:endParaRPr sz="1600">
              <a:solidFill>
                <a:srgbClr val="2A3990"/>
              </a:solidFill>
            </a:endParaRPr>
          </a:p>
          <a:p>
            <a:pPr indent="-330200" lvl="1" marL="914400" rtl="0" algn="l">
              <a:spcBef>
                <a:spcPts val="0"/>
              </a:spcBef>
              <a:spcAft>
                <a:spcPts val="0"/>
              </a:spcAft>
              <a:buClr>
                <a:srgbClr val="000000"/>
              </a:buClr>
              <a:buSzPts val="1600"/>
              <a:buFont typeface="Arial"/>
              <a:buChar char="○"/>
            </a:pPr>
            <a:r>
              <a:rPr lang="en" sz="1500"/>
              <a:t>Primary Key: UserId</a:t>
            </a:r>
            <a:r>
              <a:rPr lang="en" sz="1500">
                <a:solidFill>
                  <a:srgbClr val="2A3990"/>
                </a:solidFill>
              </a:rPr>
              <a:t>​</a:t>
            </a:r>
            <a:endParaRPr sz="1500">
              <a:solidFill>
                <a:srgbClr val="2A3990"/>
              </a:solidFill>
            </a:endParaRPr>
          </a:p>
          <a:p>
            <a:pPr indent="-330200" lvl="0" marL="457200" rtl="0" algn="l">
              <a:spcBef>
                <a:spcPts val="0"/>
              </a:spcBef>
              <a:spcAft>
                <a:spcPts val="0"/>
              </a:spcAft>
              <a:buClr>
                <a:srgbClr val="2A3990"/>
              </a:buClr>
              <a:buSzPts val="1600"/>
              <a:buFont typeface="Verdana"/>
              <a:buChar char="●"/>
            </a:pPr>
            <a:r>
              <a:rPr lang="en" sz="1600"/>
              <a:t>PredeterminedRoutine Table</a:t>
            </a:r>
            <a:r>
              <a:rPr lang="en" sz="1600">
                <a:solidFill>
                  <a:srgbClr val="2A3990"/>
                </a:solidFill>
              </a:rPr>
              <a:t>​</a:t>
            </a:r>
            <a:endParaRPr sz="1600">
              <a:solidFill>
                <a:srgbClr val="2A3990"/>
              </a:solidFill>
            </a:endParaRPr>
          </a:p>
          <a:p>
            <a:pPr indent="-330200" lvl="1" marL="914400" rtl="0" algn="l">
              <a:spcBef>
                <a:spcPts val="0"/>
              </a:spcBef>
              <a:spcAft>
                <a:spcPts val="0"/>
              </a:spcAft>
              <a:buClr>
                <a:srgbClr val="000000"/>
              </a:buClr>
              <a:buSzPts val="1600"/>
              <a:buFont typeface="Arial"/>
              <a:buChar char="○"/>
            </a:pPr>
            <a:r>
              <a:rPr lang="en" sz="1500"/>
              <a:t>Primary Key: ID</a:t>
            </a:r>
            <a:r>
              <a:rPr lang="en" sz="1500">
                <a:solidFill>
                  <a:srgbClr val="2A3990"/>
                </a:solidFill>
              </a:rPr>
              <a:t>​</a:t>
            </a:r>
            <a:endParaRPr sz="1500">
              <a:solidFill>
                <a:srgbClr val="2A3990"/>
              </a:solidFill>
            </a:endParaRPr>
          </a:p>
          <a:p>
            <a:pPr indent="-330200" lvl="1" marL="914400" rtl="0" algn="l">
              <a:spcBef>
                <a:spcPts val="0"/>
              </a:spcBef>
              <a:spcAft>
                <a:spcPts val="0"/>
              </a:spcAft>
              <a:buClr>
                <a:srgbClr val="000000"/>
              </a:buClr>
              <a:buSzPts val="1600"/>
              <a:buFont typeface="Arial"/>
              <a:buChar char="○"/>
            </a:pPr>
            <a:r>
              <a:rPr lang="en" sz="1500"/>
              <a:t>Foreign Key: PredeterminedWorkouts</a:t>
            </a:r>
            <a:r>
              <a:rPr lang="en" sz="1500">
                <a:solidFill>
                  <a:srgbClr val="2A3990"/>
                </a:solidFill>
              </a:rPr>
              <a:t>​</a:t>
            </a:r>
            <a:endParaRPr sz="1500">
              <a:solidFill>
                <a:srgbClr val="2A3990"/>
              </a:solidFill>
            </a:endParaRPr>
          </a:p>
          <a:p>
            <a:pPr indent="-330200" lvl="0" marL="457200" rtl="0" algn="l">
              <a:spcBef>
                <a:spcPts val="0"/>
              </a:spcBef>
              <a:spcAft>
                <a:spcPts val="0"/>
              </a:spcAft>
              <a:buClr>
                <a:srgbClr val="2A3990"/>
              </a:buClr>
              <a:buSzPts val="1600"/>
              <a:buFont typeface="Verdana"/>
              <a:buChar char="●"/>
            </a:pPr>
            <a:r>
              <a:rPr lang="en" sz="1600"/>
              <a:t>PredeterminedWorkout Table</a:t>
            </a:r>
            <a:r>
              <a:rPr lang="en" sz="1600">
                <a:solidFill>
                  <a:srgbClr val="2A3990"/>
                </a:solidFill>
              </a:rPr>
              <a:t>​</a:t>
            </a:r>
            <a:endParaRPr sz="1600">
              <a:solidFill>
                <a:srgbClr val="2A3990"/>
              </a:solidFill>
            </a:endParaRPr>
          </a:p>
          <a:p>
            <a:pPr indent="-330200" lvl="1" marL="914400" rtl="0" algn="l">
              <a:spcBef>
                <a:spcPts val="0"/>
              </a:spcBef>
              <a:spcAft>
                <a:spcPts val="0"/>
              </a:spcAft>
              <a:buClr>
                <a:srgbClr val="000000"/>
              </a:buClr>
              <a:buSzPts val="1600"/>
              <a:buFont typeface="Arial"/>
              <a:buChar char="○"/>
            </a:pPr>
            <a:r>
              <a:rPr lang="en" sz="1500"/>
              <a:t>Primary Key: ID</a:t>
            </a:r>
            <a:r>
              <a:rPr lang="en" sz="1500">
                <a:solidFill>
                  <a:srgbClr val="2A3990"/>
                </a:solidFill>
              </a:rPr>
              <a:t>​</a:t>
            </a:r>
            <a:endParaRPr sz="1500">
              <a:solidFill>
                <a:srgbClr val="2A3990"/>
              </a:solidFill>
            </a:endParaRPr>
          </a:p>
          <a:p>
            <a:pPr indent="-330200" lvl="1" marL="914400" rtl="0" algn="l">
              <a:spcBef>
                <a:spcPts val="0"/>
              </a:spcBef>
              <a:spcAft>
                <a:spcPts val="0"/>
              </a:spcAft>
              <a:buClr>
                <a:srgbClr val="000000"/>
              </a:buClr>
              <a:buSzPts val="1600"/>
              <a:buFont typeface="Arial"/>
              <a:buChar char="○"/>
            </a:pPr>
            <a:r>
              <a:rPr lang="en" sz="1500"/>
              <a:t>Foreign Key: Exercises </a:t>
            </a:r>
            <a:r>
              <a:rPr lang="en" sz="1500">
                <a:solidFill>
                  <a:srgbClr val="2A3990"/>
                </a:solidFill>
              </a:rPr>
              <a:t>​</a:t>
            </a:r>
            <a:endParaRPr sz="1500">
              <a:solidFill>
                <a:srgbClr val="2A3990"/>
              </a:solidFill>
            </a:endParaRPr>
          </a:p>
          <a:p>
            <a:pPr indent="0" lvl="0" marL="0" rtl="0" algn="l">
              <a:spcBef>
                <a:spcPts val="0"/>
              </a:spcBef>
              <a:spcAft>
                <a:spcPts val="1200"/>
              </a:spcAft>
              <a:buNone/>
            </a:pPr>
            <a:r>
              <a:t/>
            </a:r>
            <a:endParaRPr sz="1600"/>
          </a:p>
        </p:txBody>
      </p:sp>
      <p:sp>
        <p:nvSpPr>
          <p:cNvPr id="155" name="Google Shape;155;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ERD Diagram</a:t>
            </a:r>
            <a:endParaRPr/>
          </a:p>
        </p:txBody>
      </p:sp>
      <p:pic>
        <p:nvPicPr>
          <p:cNvPr id="156" name="Google Shape;156;p23"/>
          <p:cNvPicPr preferRelativeResize="0"/>
          <p:nvPr/>
        </p:nvPicPr>
        <p:blipFill>
          <a:blip r:embed="rId3">
            <a:alphaModFix/>
          </a:blip>
          <a:stretch>
            <a:fillRect/>
          </a:stretch>
        </p:blipFill>
        <p:spPr>
          <a:xfrm>
            <a:off x="5040100" y="1017797"/>
            <a:ext cx="3344127" cy="35675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idx="1" type="body"/>
          </p:nvPr>
        </p:nvSpPr>
        <p:spPr>
          <a:xfrm>
            <a:off x="311700" y="1229975"/>
            <a:ext cx="3979800" cy="3339000"/>
          </a:xfrm>
          <a:prstGeom prst="rect">
            <a:avLst/>
          </a:prstGeom>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Clr>
                <a:srgbClr val="2A3990"/>
              </a:buClr>
              <a:buSzPts val="1700"/>
              <a:buFont typeface="Verdana"/>
              <a:buChar char="●"/>
            </a:pPr>
            <a:r>
              <a:rPr lang="en" sz="1700"/>
              <a:t>SavedWorkouts Table</a:t>
            </a:r>
            <a:r>
              <a:rPr lang="en" sz="1700">
                <a:solidFill>
                  <a:srgbClr val="2A3990"/>
                </a:solidFill>
              </a:rPr>
              <a:t>​</a:t>
            </a:r>
            <a:endParaRPr sz="1700">
              <a:solidFill>
                <a:srgbClr val="2A3990"/>
              </a:solidFill>
            </a:endParaRPr>
          </a:p>
          <a:p>
            <a:pPr indent="-336550" lvl="1" marL="914400" rtl="0" algn="l">
              <a:lnSpc>
                <a:spcPct val="115000"/>
              </a:lnSpc>
              <a:spcBef>
                <a:spcPts val="0"/>
              </a:spcBef>
              <a:spcAft>
                <a:spcPts val="0"/>
              </a:spcAft>
              <a:buClr>
                <a:srgbClr val="000000"/>
              </a:buClr>
              <a:buSzPts val="1700"/>
              <a:buFont typeface="Arial"/>
              <a:buChar char="○"/>
            </a:pPr>
            <a:r>
              <a:rPr lang="en" sz="1600"/>
              <a:t>Foreign Key: UserId</a:t>
            </a:r>
            <a:r>
              <a:rPr lang="en" sz="1600">
                <a:solidFill>
                  <a:srgbClr val="2A3990"/>
                </a:solidFill>
              </a:rPr>
              <a:t>​</a:t>
            </a:r>
            <a:endParaRPr sz="1600">
              <a:solidFill>
                <a:srgbClr val="2A3990"/>
              </a:solidFill>
            </a:endParaRPr>
          </a:p>
          <a:p>
            <a:pPr indent="-336550" lvl="0" marL="457200" rtl="0" algn="l">
              <a:lnSpc>
                <a:spcPct val="115000"/>
              </a:lnSpc>
              <a:spcBef>
                <a:spcPts val="0"/>
              </a:spcBef>
              <a:spcAft>
                <a:spcPts val="0"/>
              </a:spcAft>
              <a:buClr>
                <a:srgbClr val="2A3990"/>
              </a:buClr>
              <a:buSzPts val="1700"/>
              <a:buFont typeface="Verdana"/>
              <a:buChar char="●"/>
            </a:pPr>
            <a:r>
              <a:rPr lang="en" sz="1700"/>
              <a:t>UserCreatedRoutine Table</a:t>
            </a:r>
            <a:r>
              <a:rPr lang="en" sz="1700">
                <a:solidFill>
                  <a:srgbClr val="2A3990"/>
                </a:solidFill>
              </a:rPr>
              <a:t>​</a:t>
            </a:r>
            <a:endParaRPr sz="1700">
              <a:solidFill>
                <a:srgbClr val="2A3990"/>
              </a:solidFill>
            </a:endParaRPr>
          </a:p>
          <a:p>
            <a:pPr indent="-336550" lvl="1" marL="914400" rtl="0" algn="l">
              <a:lnSpc>
                <a:spcPct val="115000"/>
              </a:lnSpc>
              <a:spcBef>
                <a:spcPts val="0"/>
              </a:spcBef>
              <a:spcAft>
                <a:spcPts val="0"/>
              </a:spcAft>
              <a:buClr>
                <a:srgbClr val="000000"/>
              </a:buClr>
              <a:buSzPts val="1700"/>
              <a:buFont typeface="Arial"/>
              <a:buChar char="○"/>
            </a:pPr>
            <a:r>
              <a:rPr lang="en" sz="1600"/>
              <a:t>Primary Key: ID</a:t>
            </a:r>
            <a:r>
              <a:rPr lang="en" sz="1600">
                <a:solidFill>
                  <a:srgbClr val="2A3990"/>
                </a:solidFill>
              </a:rPr>
              <a:t>​</a:t>
            </a:r>
            <a:endParaRPr sz="1600">
              <a:solidFill>
                <a:srgbClr val="2A3990"/>
              </a:solidFill>
            </a:endParaRPr>
          </a:p>
          <a:p>
            <a:pPr indent="-336550" lvl="1" marL="914400" rtl="0" algn="l">
              <a:lnSpc>
                <a:spcPct val="115000"/>
              </a:lnSpc>
              <a:spcBef>
                <a:spcPts val="0"/>
              </a:spcBef>
              <a:spcAft>
                <a:spcPts val="0"/>
              </a:spcAft>
              <a:buClr>
                <a:srgbClr val="000000"/>
              </a:buClr>
              <a:buSzPts val="1700"/>
              <a:buFont typeface="Arial"/>
              <a:buChar char="○"/>
            </a:pPr>
            <a:r>
              <a:rPr lang="en" sz="1600"/>
              <a:t>Foreign Key: UserCreatedWorkout</a:t>
            </a:r>
            <a:r>
              <a:rPr lang="en" sz="1600">
                <a:solidFill>
                  <a:srgbClr val="2A3990"/>
                </a:solidFill>
              </a:rPr>
              <a:t>​</a:t>
            </a:r>
            <a:endParaRPr sz="1600">
              <a:solidFill>
                <a:srgbClr val="2A3990"/>
              </a:solidFill>
            </a:endParaRPr>
          </a:p>
          <a:p>
            <a:pPr indent="-314325" lvl="0" marL="457200" rtl="0" algn="l">
              <a:lnSpc>
                <a:spcPct val="115000"/>
              </a:lnSpc>
              <a:spcBef>
                <a:spcPts val="0"/>
              </a:spcBef>
              <a:spcAft>
                <a:spcPts val="0"/>
              </a:spcAft>
              <a:buClr>
                <a:srgbClr val="2A3990"/>
              </a:buClr>
              <a:buSzPts val="1350"/>
              <a:buFont typeface="Arial"/>
              <a:buChar char="●"/>
            </a:pPr>
            <a:r>
              <a:rPr lang="en" sz="1700"/>
              <a:t>UserCreatedWorkout Table</a:t>
            </a:r>
            <a:r>
              <a:rPr lang="en" sz="1700">
                <a:solidFill>
                  <a:srgbClr val="2A3990"/>
                </a:solidFill>
              </a:rPr>
              <a:t>​</a:t>
            </a:r>
            <a:endParaRPr sz="1700">
              <a:solidFill>
                <a:srgbClr val="2A3990"/>
              </a:solidFill>
            </a:endParaRPr>
          </a:p>
          <a:p>
            <a:pPr indent="-314325" lvl="1" marL="914400" rtl="0" algn="l">
              <a:lnSpc>
                <a:spcPct val="115000"/>
              </a:lnSpc>
              <a:spcBef>
                <a:spcPts val="0"/>
              </a:spcBef>
              <a:spcAft>
                <a:spcPts val="0"/>
              </a:spcAft>
              <a:buClr>
                <a:srgbClr val="000000"/>
              </a:buClr>
              <a:buSzPts val="1350"/>
              <a:buFont typeface="Arial"/>
              <a:buChar char="○"/>
            </a:pPr>
            <a:r>
              <a:rPr lang="en" sz="1600"/>
              <a:t>Primary Key: ID</a:t>
            </a:r>
            <a:r>
              <a:rPr lang="en" sz="1600">
                <a:solidFill>
                  <a:srgbClr val="2A3990"/>
                </a:solidFill>
              </a:rPr>
              <a:t>​</a:t>
            </a:r>
            <a:endParaRPr sz="1600">
              <a:solidFill>
                <a:srgbClr val="2A3990"/>
              </a:solidFill>
            </a:endParaRPr>
          </a:p>
          <a:p>
            <a:pPr indent="-314325" lvl="1" marL="914400" rtl="0" algn="l">
              <a:lnSpc>
                <a:spcPct val="115000"/>
              </a:lnSpc>
              <a:spcBef>
                <a:spcPts val="0"/>
              </a:spcBef>
              <a:spcAft>
                <a:spcPts val="0"/>
              </a:spcAft>
              <a:buClr>
                <a:srgbClr val="000000"/>
              </a:buClr>
              <a:buSzPts val="1350"/>
              <a:buFont typeface="Arial"/>
              <a:buChar char="○"/>
            </a:pPr>
            <a:r>
              <a:rPr lang="en" sz="1600"/>
              <a:t>Foreign Key: Exercises </a:t>
            </a:r>
            <a:r>
              <a:rPr lang="en" sz="1600">
                <a:solidFill>
                  <a:srgbClr val="2A3990"/>
                </a:solidFill>
              </a:rPr>
              <a:t>​</a:t>
            </a:r>
            <a:endParaRPr sz="1600"/>
          </a:p>
          <a:p>
            <a:pPr indent="0" lvl="0" marL="0" rtl="0" algn="l">
              <a:lnSpc>
                <a:spcPct val="115000"/>
              </a:lnSpc>
              <a:spcBef>
                <a:spcPts val="0"/>
              </a:spcBef>
              <a:spcAft>
                <a:spcPts val="1200"/>
              </a:spcAft>
              <a:buNone/>
            </a:pPr>
            <a:r>
              <a:t/>
            </a:r>
            <a:endParaRPr sz="1600"/>
          </a:p>
        </p:txBody>
      </p:sp>
      <p:sp>
        <p:nvSpPr>
          <p:cNvPr id="162" name="Google Shape;162;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ERD Diagram</a:t>
            </a:r>
            <a:endParaRPr/>
          </a:p>
        </p:txBody>
      </p:sp>
      <p:pic>
        <p:nvPicPr>
          <p:cNvPr id="163" name="Google Shape;163;p24"/>
          <p:cNvPicPr preferRelativeResize="0"/>
          <p:nvPr/>
        </p:nvPicPr>
        <p:blipFill>
          <a:blip r:embed="rId3">
            <a:alphaModFix/>
          </a:blip>
          <a:stretch>
            <a:fillRect/>
          </a:stretch>
        </p:blipFill>
        <p:spPr>
          <a:xfrm>
            <a:off x="5040100" y="1017797"/>
            <a:ext cx="3344127" cy="35675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idx="1" type="body"/>
          </p:nvPr>
        </p:nvSpPr>
        <p:spPr>
          <a:xfrm>
            <a:off x="311700" y="1229975"/>
            <a:ext cx="3979800" cy="3339000"/>
          </a:xfrm>
          <a:prstGeom prst="rect">
            <a:avLst/>
          </a:prstGeom>
        </p:spPr>
        <p:txBody>
          <a:bodyPr anchorCtr="0" anchor="t" bIns="91425" lIns="91425" spcFirstLastPara="1" rIns="91425" wrap="square" tIns="91425">
            <a:normAutofit/>
          </a:bodyPr>
          <a:lstStyle/>
          <a:p>
            <a:pPr indent="-346075" lvl="0" marL="457200" rtl="0" algn="l">
              <a:spcBef>
                <a:spcPts val="0"/>
              </a:spcBef>
              <a:spcAft>
                <a:spcPts val="0"/>
              </a:spcAft>
              <a:buClr>
                <a:srgbClr val="2A3990"/>
              </a:buClr>
              <a:buSzPts val="1850"/>
              <a:buFont typeface="Verdana"/>
              <a:buChar char="●"/>
            </a:pPr>
            <a:r>
              <a:rPr lang="en" sz="1850"/>
              <a:t>DailyStats Table</a:t>
            </a:r>
            <a:r>
              <a:rPr lang="en" sz="1850">
                <a:solidFill>
                  <a:srgbClr val="2A3990"/>
                </a:solidFill>
              </a:rPr>
              <a:t>​</a:t>
            </a:r>
            <a:endParaRPr sz="1850">
              <a:solidFill>
                <a:srgbClr val="2A3990"/>
              </a:solidFill>
            </a:endParaRPr>
          </a:p>
          <a:p>
            <a:pPr indent="-346075" lvl="1" marL="914400" rtl="0" algn="l">
              <a:spcBef>
                <a:spcPts val="0"/>
              </a:spcBef>
              <a:spcAft>
                <a:spcPts val="0"/>
              </a:spcAft>
              <a:buClr>
                <a:srgbClr val="000000"/>
              </a:buClr>
              <a:buSzPts val="1850"/>
              <a:buFont typeface="Arial"/>
              <a:buChar char="○"/>
            </a:pPr>
            <a:r>
              <a:rPr lang="en" sz="1600"/>
              <a:t>Foreign Key: UserId</a:t>
            </a:r>
            <a:r>
              <a:rPr lang="en" sz="1600">
                <a:solidFill>
                  <a:srgbClr val="2A3990"/>
                </a:solidFill>
              </a:rPr>
              <a:t>​</a:t>
            </a:r>
            <a:endParaRPr sz="1600">
              <a:solidFill>
                <a:srgbClr val="2A3990"/>
              </a:solidFill>
            </a:endParaRPr>
          </a:p>
          <a:p>
            <a:pPr indent="-346075" lvl="0" marL="457200" rtl="0" algn="l">
              <a:spcBef>
                <a:spcPts val="0"/>
              </a:spcBef>
              <a:spcAft>
                <a:spcPts val="0"/>
              </a:spcAft>
              <a:buClr>
                <a:srgbClr val="2A3990"/>
              </a:buClr>
              <a:buSzPts val="1850"/>
              <a:buFont typeface="Verdana"/>
              <a:buChar char="●"/>
            </a:pPr>
            <a:r>
              <a:rPr lang="en" sz="1850"/>
              <a:t>WeeklyStats Table</a:t>
            </a:r>
            <a:r>
              <a:rPr lang="en" sz="1850">
                <a:solidFill>
                  <a:srgbClr val="2A3990"/>
                </a:solidFill>
              </a:rPr>
              <a:t>​</a:t>
            </a:r>
            <a:endParaRPr sz="1850">
              <a:solidFill>
                <a:srgbClr val="2A3990"/>
              </a:solidFill>
            </a:endParaRPr>
          </a:p>
          <a:p>
            <a:pPr indent="-346075" lvl="1" marL="914400" rtl="0" algn="l">
              <a:spcBef>
                <a:spcPts val="0"/>
              </a:spcBef>
              <a:spcAft>
                <a:spcPts val="0"/>
              </a:spcAft>
              <a:buClr>
                <a:srgbClr val="000000"/>
              </a:buClr>
              <a:buSzPts val="1850"/>
              <a:buFont typeface="Arial"/>
              <a:buChar char="○"/>
            </a:pPr>
            <a:r>
              <a:rPr lang="en" sz="1600"/>
              <a:t>Primary Key: UserID</a:t>
            </a:r>
            <a:r>
              <a:rPr lang="en" sz="1600">
                <a:solidFill>
                  <a:srgbClr val="2A3990"/>
                </a:solidFill>
              </a:rPr>
              <a:t>​</a:t>
            </a:r>
            <a:endParaRPr sz="1600">
              <a:solidFill>
                <a:srgbClr val="2A3990"/>
              </a:solidFill>
            </a:endParaRPr>
          </a:p>
          <a:p>
            <a:pPr indent="0" lvl="0" marL="0" rtl="0" algn="l">
              <a:spcBef>
                <a:spcPts val="0"/>
              </a:spcBef>
              <a:spcAft>
                <a:spcPts val="0"/>
              </a:spcAft>
              <a:buNone/>
            </a:pPr>
            <a:r>
              <a:t/>
            </a:r>
            <a:endParaRPr sz="1600"/>
          </a:p>
          <a:p>
            <a:pPr indent="0" lvl="0" marL="0" rtl="0" algn="l">
              <a:spcBef>
                <a:spcPts val="0"/>
              </a:spcBef>
              <a:spcAft>
                <a:spcPts val="1200"/>
              </a:spcAft>
              <a:buNone/>
            </a:pPr>
            <a:r>
              <a:t/>
            </a:r>
            <a:endParaRPr sz="1600"/>
          </a:p>
        </p:txBody>
      </p:sp>
      <p:sp>
        <p:nvSpPr>
          <p:cNvPr id="169" name="Google Shape;16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ERD Diagram</a:t>
            </a:r>
            <a:endParaRPr/>
          </a:p>
        </p:txBody>
      </p:sp>
      <p:pic>
        <p:nvPicPr>
          <p:cNvPr id="170" name="Google Shape;170;p25"/>
          <p:cNvPicPr preferRelativeResize="0"/>
          <p:nvPr/>
        </p:nvPicPr>
        <p:blipFill>
          <a:blip r:embed="rId3">
            <a:alphaModFix/>
          </a:blip>
          <a:stretch>
            <a:fillRect/>
          </a:stretch>
        </p:blipFill>
        <p:spPr>
          <a:xfrm>
            <a:off x="5040100" y="1017797"/>
            <a:ext cx="3344127" cy="3567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nvSpPr>
        <p:spPr>
          <a:xfrm>
            <a:off x="332500" y="327800"/>
            <a:ext cx="6600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1"/>
                </a:solidFill>
                <a:latin typeface="Roboto"/>
                <a:ea typeface="Roboto"/>
                <a:cs typeface="Roboto"/>
                <a:sym typeface="Roboto"/>
              </a:rPr>
              <a:t>Class Diagram</a:t>
            </a:r>
            <a:endParaRPr sz="2600">
              <a:solidFill>
                <a:schemeClr val="dk1"/>
              </a:solidFill>
              <a:latin typeface="Roboto"/>
              <a:ea typeface="Roboto"/>
              <a:cs typeface="Roboto"/>
              <a:sym typeface="Roboto"/>
            </a:endParaRPr>
          </a:p>
        </p:txBody>
      </p:sp>
      <p:sp>
        <p:nvSpPr>
          <p:cNvPr id="92" name="Google Shape;92;p14"/>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93" name="Google Shape;93;p14"/>
          <p:cNvPicPr preferRelativeResize="0"/>
          <p:nvPr/>
        </p:nvPicPr>
        <p:blipFill>
          <a:blip r:embed="rId3">
            <a:alphaModFix/>
          </a:blip>
          <a:stretch>
            <a:fillRect/>
          </a:stretch>
        </p:blipFill>
        <p:spPr>
          <a:xfrm>
            <a:off x="519950" y="1146575"/>
            <a:ext cx="8104100" cy="364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311700" y="1229975"/>
            <a:ext cx="4123500" cy="3521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Sign up or login. If the user chooses sign up, they will need a unique username, email, and password combination. </a:t>
            </a:r>
            <a:endParaRPr/>
          </a:p>
          <a:p>
            <a:pPr indent="-317500" lvl="0" marL="457200" rtl="0" algn="l">
              <a:spcBef>
                <a:spcPts val="0"/>
              </a:spcBef>
              <a:spcAft>
                <a:spcPts val="0"/>
              </a:spcAft>
              <a:buSzPts val="1400"/>
              <a:buChar char="●"/>
            </a:pPr>
            <a:r>
              <a:rPr lang="en"/>
              <a:t>Checks with the database for combination.</a:t>
            </a:r>
            <a:endParaRPr/>
          </a:p>
          <a:p>
            <a:pPr indent="-317500" lvl="0" marL="457200" rtl="0" algn="l">
              <a:spcBef>
                <a:spcPts val="0"/>
              </a:spcBef>
              <a:spcAft>
                <a:spcPts val="0"/>
              </a:spcAft>
              <a:buSzPts val="1400"/>
              <a:buChar char="●"/>
            </a:pPr>
            <a:r>
              <a:rPr lang="en"/>
              <a:t>Once valid entries, they will enter other properties needed for account, a User object will be created and it will be stored in the database (UserTable).</a:t>
            </a:r>
            <a:endParaRPr/>
          </a:p>
          <a:p>
            <a:pPr indent="-317500" lvl="0" marL="457200" rtl="0" algn="l">
              <a:spcBef>
                <a:spcPts val="0"/>
              </a:spcBef>
              <a:spcAft>
                <a:spcPts val="0"/>
              </a:spcAft>
              <a:buSzPts val="1400"/>
              <a:buChar char="●"/>
            </a:pPr>
            <a:r>
              <a:rPr lang="en"/>
              <a:t>This will be the new opening screen for the application. </a:t>
            </a:r>
            <a:endParaRPr/>
          </a:p>
          <a:p>
            <a:pPr indent="-317500" lvl="0" marL="457200" rtl="0" algn="l">
              <a:spcBef>
                <a:spcPts val="0"/>
              </a:spcBef>
              <a:spcAft>
                <a:spcPts val="0"/>
              </a:spcAft>
              <a:buSzPts val="1400"/>
              <a:buChar char="●"/>
            </a:pPr>
            <a:r>
              <a:rPr lang="en"/>
              <a:t>This page will display the users health data, </a:t>
            </a:r>
            <a:r>
              <a:rPr lang="en"/>
              <a:t>all workouts/workout information, </a:t>
            </a:r>
            <a:r>
              <a:rPr lang="en"/>
              <a:t>statistics, and rest days.</a:t>
            </a:r>
            <a:endParaRPr/>
          </a:p>
        </p:txBody>
      </p:sp>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Startup/Profile Creation</a:t>
            </a:r>
            <a:endParaRPr/>
          </a:p>
        </p:txBody>
      </p:sp>
      <p:pic>
        <p:nvPicPr>
          <p:cNvPr id="100" name="Google Shape;100;p15"/>
          <p:cNvPicPr preferRelativeResize="0"/>
          <p:nvPr/>
        </p:nvPicPr>
        <p:blipFill>
          <a:blip r:embed="rId3">
            <a:alphaModFix/>
          </a:blip>
          <a:stretch>
            <a:fillRect/>
          </a:stretch>
        </p:blipFill>
        <p:spPr>
          <a:xfrm>
            <a:off x="4587600" y="1170200"/>
            <a:ext cx="4404001" cy="308451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311700" y="1229975"/>
            <a:ext cx="3979800" cy="3339000"/>
          </a:xfrm>
          <a:prstGeom prst="rect">
            <a:avLst/>
          </a:prstGeom>
        </p:spPr>
        <p:txBody>
          <a:bodyPr anchorCtr="0" anchor="t" bIns="91425" lIns="91425" spcFirstLastPara="1" rIns="91425" wrap="square" tIns="91425">
            <a:normAutofit lnSpcReduction="10000"/>
          </a:bodyPr>
          <a:lstStyle/>
          <a:p>
            <a:pPr indent="-330200" lvl="0" marL="774700" rtl="0" algn="l">
              <a:lnSpc>
                <a:spcPct val="115000"/>
              </a:lnSpc>
              <a:spcBef>
                <a:spcPts val="0"/>
              </a:spcBef>
              <a:spcAft>
                <a:spcPts val="0"/>
              </a:spcAft>
              <a:buClr>
                <a:srgbClr val="2A3990"/>
              </a:buClr>
              <a:buSzPts val="1600"/>
              <a:buFont typeface="Arial"/>
              <a:buChar char="●"/>
            </a:pPr>
            <a:r>
              <a:rPr lang="en" sz="1600"/>
              <a:t>LoginPage</a:t>
            </a:r>
            <a:r>
              <a:rPr lang="en" sz="1600">
                <a:solidFill>
                  <a:srgbClr val="2A3990"/>
                </a:solidFill>
              </a:rPr>
              <a:t>​</a:t>
            </a:r>
            <a:endParaRPr sz="1600">
              <a:solidFill>
                <a:srgbClr val="2A3990"/>
              </a:solidFill>
            </a:endParaRPr>
          </a:p>
          <a:p>
            <a:pPr indent="-330200" lvl="0" marL="1460500" rtl="0" algn="l">
              <a:lnSpc>
                <a:spcPct val="115000"/>
              </a:lnSpc>
              <a:spcBef>
                <a:spcPts val="0"/>
              </a:spcBef>
              <a:spcAft>
                <a:spcPts val="0"/>
              </a:spcAft>
              <a:buClr>
                <a:srgbClr val="2A3990"/>
              </a:buClr>
              <a:buSzPts val="1600"/>
              <a:buFont typeface="Arial"/>
              <a:buChar char="○"/>
            </a:pPr>
            <a:r>
              <a:rPr lang="en" sz="1600"/>
              <a:t>Enter Username</a:t>
            </a:r>
            <a:r>
              <a:rPr lang="en" sz="1600">
                <a:solidFill>
                  <a:srgbClr val="2A3990"/>
                </a:solidFill>
              </a:rPr>
              <a:t>​</a:t>
            </a:r>
            <a:endParaRPr sz="1600">
              <a:solidFill>
                <a:srgbClr val="2A3990"/>
              </a:solidFill>
            </a:endParaRPr>
          </a:p>
          <a:p>
            <a:pPr indent="-330200" lvl="0" marL="1460500" rtl="0" algn="l">
              <a:lnSpc>
                <a:spcPct val="115000"/>
              </a:lnSpc>
              <a:spcBef>
                <a:spcPts val="0"/>
              </a:spcBef>
              <a:spcAft>
                <a:spcPts val="0"/>
              </a:spcAft>
              <a:buClr>
                <a:srgbClr val="2A3990"/>
              </a:buClr>
              <a:buSzPts val="1600"/>
              <a:buFont typeface="Arial"/>
              <a:buChar char="○"/>
            </a:pPr>
            <a:r>
              <a:rPr lang="en" sz="1600"/>
              <a:t>Enter Password</a:t>
            </a:r>
            <a:r>
              <a:rPr lang="en" sz="1600">
                <a:solidFill>
                  <a:srgbClr val="2A3990"/>
                </a:solidFill>
              </a:rPr>
              <a:t>​</a:t>
            </a:r>
            <a:endParaRPr sz="1600">
              <a:solidFill>
                <a:srgbClr val="2A3990"/>
              </a:solidFill>
            </a:endParaRPr>
          </a:p>
          <a:p>
            <a:pPr indent="-330200" lvl="0" marL="1460500" rtl="0" algn="l">
              <a:lnSpc>
                <a:spcPct val="115000"/>
              </a:lnSpc>
              <a:spcBef>
                <a:spcPts val="0"/>
              </a:spcBef>
              <a:spcAft>
                <a:spcPts val="0"/>
              </a:spcAft>
              <a:buClr>
                <a:srgbClr val="2A3990"/>
              </a:buClr>
              <a:buSzPts val="1600"/>
              <a:buFont typeface="Arial"/>
              <a:buChar char="○"/>
            </a:pPr>
            <a:r>
              <a:rPr lang="en" sz="1600"/>
              <a:t>Outputs Error if the login fails</a:t>
            </a:r>
            <a:r>
              <a:rPr lang="en" sz="1600">
                <a:solidFill>
                  <a:srgbClr val="2A3990"/>
                </a:solidFill>
              </a:rPr>
              <a:t>​</a:t>
            </a:r>
            <a:endParaRPr sz="1600">
              <a:solidFill>
                <a:srgbClr val="2A3990"/>
              </a:solidFill>
            </a:endParaRPr>
          </a:p>
          <a:p>
            <a:pPr indent="-330200" lvl="0" marL="1460500" rtl="0" algn="l">
              <a:lnSpc>
                <a:spcPct val="115000"/>
              </a:lnSpc>
              <a:spcBef>
                <a:spcPts val="0"/>
              </a:spcBef>
              <a:spcAft>
                <a:spcPts val="0"/>
              </a:spcAft>
              <a:buClr>
                <a:srgbClr val="2A3990"/>
              </a:buClr>
              <a:buSzPts val="1600"/>
              <a:buFont typeface="Arial"/>
              <a:buChar char="○"/>
            </a:pPr>
            <a:r>
              <a:rPr lang="en" sz="1600"/>
              <a:t>Sends username and encrypted password to server</a:t>
            </a:r>
            <a:r>
              <a:rPr lang="en" sz="1600">
                <a:solidFill>
                  <a:srgbClr val="2A3990"/>
                </a:solidFill>
              </a:rPr>
              <a:t>​</a:t>
            </a:r>
            <a:endParaRPr sz="1600">
              <a:solidFill>
                <a:srgbClr val="2A3990"/>
              </a:solidFill>
            </a:endParaRPr>
          </a:p>
          <a:p>
            <a:pPr indent="-330200" lvl="0" marL="952500" rtl="0" algn="l">
              <a:lnSpc>
                <a:spcPct val="115000"/>
              </a:lnSpc>
              <a:spcBef>
                <a:spcPts val="0"/>
              </a:spcBef>
              <a:spcAft>
                <a:spcPts val="0"/>
              </a:spcAft>
              <a:buClr>
                <a:srgbClr val="2A3990"/>
              </a:buClr>
              <a:buSzPts val="1600"/>
              <a:buFont typeface="Arial"/>
              <a:buChar char="●"/>
            </a:pPr>
            <a:r>
              <a:rPr lang="en" sz="1600"/>
              <a:t>Database</a:t>
            </a:r>
            <a:r>
              <a:rPr lang="en" sz="1600">
                <a:solidFill>
                  <a:srgbClr val="2A3990"/>
                </a:solidFill>
              </a:rPr>
              <a:t>​</a:t>
            </a:r>
            <a:endParaRPr sz="1600">
              <a:solidFill>
                <a:srgbClr val="2A3990"/>
              </a:solidFill>
            </a:endParaRPr>
          </a:p>
          <a:p>
            <a:pPr indent="-330200" lvl="0" marL="1460500" rtl="0" algn="l">
              <a:lnSpc>
                <a:spcPct val="115000"/>
              </a:lnSpc>
              <a:spcBef>
                <a:spcPts val="0"/>
              </a:spcBef>
              <a:spcAft>
                <a:spcPts val="0"/>
              </a:spcAft>
              <a:buClr>
                <a:srgbClr val="2A3990"/>
              </a:buClr>
              <a:buSzPts val="1600"/>
              <a:buFont typeface="Arial"/>
              <a:buChar char="○"/>
            </a:pPr>
            <a:r>
              <a:rPr lang="en" sz="1600"/>
              <a:t>Connects to the database</a:t>
            </a:r>
            <a:r>
              <a:rPr lang="en" sz="1600">
                <a:solidFill>
                  <a:srgbClr val="2A3990"/>
                </a:solidFill>
              </a:rPr>
              <a:t>​</a:t>
            </a:r>
            <a:endParaRPr sz="1600">
              <a:solidFill>
                <a:srgbClr val="2A3990"/>
              </a:solidFill>
            </a:endParaRPr>
          </a:p>
          <a:p>
            <a:pPr indent="-330200" lvl="0" marL="1460500" rtl="0" algn="l">
              <a:lnSpc>
                <a:spcPct val="115000"/>
              </a:lnSpc>
              <a:spcBef>
                <a:spcPts val="0"/>
              </a:spcBef>
              <a:spcAft>
                <a:spcPts val="0"/>
              </a:spcAft>
              <a:buClr>
                <a:srgbClr val="2A3990"/>
              </a:buClr>
              <a:buSzPts val="1600"/>
              <a:buFont typeface="Arial"/>
              <a:buChar char="○"/>
            </a:pPr>
            <a:r>
              <a:rPr lang="en" sz="1600"/>
              <a:t>Login/Logout User</a:t>
            </a:r>
            <a:endParaRPr sz="1600"/>
          </a:p>
          <a:p>
            <a:pPr indent="0" lvl="0" marL="0" rtl="0" algn="l">
              <a:spcBef>
                <a:spcPts val="0"/>
              </a:spcBef>
              <a:spcAft>
                <a:spcPts val="1200"/>
              </a:spcAft>
              <a:buNone/>
            </a:pPr>
            <a:r>
              <a:t/>
            </a:r>
            <a:endParaRPr sz="1600"/>
          </a:p>
        </p:txBody>
      </p:sp>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 In </a:t>
            </a:r>
            <a:endParaRPr/>
          </a:p>
        </p:txBody>
      </p:sp>
      <p:pic>
        <p:nvPicPr>
          <p:cNvPr id="107" name="Google Shape;107;p16"/>
          <p:cNvPicPr preferRelativeResize="0"/>
          <p:nvPr/>
        </p:nvPicPr>
        <p:blipFill>
          <a:blip r:embed="rId3">
            <a:alphaModFix/>
          </a:blip>
          <a:stretch>
            <a:fillRect/>
          </a:stretch>
        </p:blipFill>
        <p:spPr>
          <a:xfrm>
            <a:off x="4572000" y="2305498"/>
            <a:ext cx="4224326" cy="966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311700" y="1229975"/>
            <a:ext cx="39798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To add a workout to their profile, the user can choose to create their own or select from predetermined workouts; both are created from a list of Exercise objects with additional properties. </a:t>
            </a:r>
            <a:endParaRPr sz="1600"/>
          </a:p>
          <a:p>
            <a:pPr indent="-330200" lvl="0" marL="457200" rtl="0" algn="l">
              <a:spcBef>
                <a:spcPts val="0"/>
              </a:spcBef>
              <a:spcAft>
                <a:spcPts val="0"/>
              </a:spcAft>
              <a:buSzPts val="1600"/>
              <a:buChar char="●"/>
            </a:pPr>
            <a:r>
              <a:rPr lang="en" sz="1600"/>
              <a:t>If they choose to create, they will see a screen with muscle groups or types which, when chosen, will show all exercises of that group or type.</a:t>
            </a:r>
            <a:endParaRPr sz="1600"/>
          </a:p>
        </p:txBody>
      </p:sp>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Workout </a:t>
            </a:r>
            <a:endParaRPr/>
          </a:p>
        </p:txBody>
      </p:sp>
      <p:pic>
        <p:nvPicPr>
          <p:cNvPr id="114" name="Google Shape;114;p17"/>
          <p:cNvPicPr preferRelativeResize="0"/>
          <p:nvPr/>
        </p:nvPicPr>
        <p:blipFill>
          <a:blip r:embed="rId3">
            <a:alphaModFix/>
          </a:blip>
          <a:stretch>
            <a:fillRect/>
          </a:stretch>
        </p:blipFill>
        <p:spPr>
          <a:xfrm>
            <a:off x="4367700" y="1028705"/>
            <a:ext cx="4540799" cy="38122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idx="1" type="body"/>
          </p:nvPr>
        </p:nvSpPr>
        <p:spPr>
          <a:xfrm>
            <a:off x="215150" y="1229975"/>
            <a:ext cx="4105800" cy="37005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User c</a:t>
            </a:r>
            <a:r>
              <a:rPr lang="en" sz="1600"/>
              <a:t>an create supersets or add notes. </a:t>
            </a:r>
            <a:endParaRPr sz="1600"/>
          </a:p>
          <a:p>
            <a:pPr indent="-330200" lvl="0" marL="457200" rtl="0" algn="l">
              <a:spcBef>
                <a:spcPts val="0"/>
              </a:spcBef>
              <a:spcAft>
                <a:spcPts val="0"/>
              </a:spcAft>
              <a:buSzPts val="1600"/>
              <a:buChar char="●"/>
            </a:pPr>
            <a:r>
              <a:rPr lang="en" sz="1600"/>
              <a:t>Once done, they will need to name the routine and set a day to it, initializing the object and storing it in the SavedWorkouts table; they will return to home screen.</a:t>
            </a:r>
            <a:endParaRPr sz="1600"/>
          </a:p>
          <a:p>
            <a:pPr indent="-330200" lvl="0" marL="457200" rtl="0" algn="l">
              <a:spcBef>
                <a:spcPts val="0"/>
              </a:spcBef>
              <a:spcAft>
                <a:spcPts val="0"/>
              </a:spcAft>
              <a:buSzPts val="1600"/>
              <a:buChar char="●"/>
            </a:pPr>
            <a:r>
              <a:rPr lang="en" sz="1600"/>
              <a:t>User can edit or delete exercises from choosing to do so on the home screen. </a:t>
            </a:r>
            <a:endParaRPr sz="1600"/>
          </a:p>
          <a:p>
            <a:pPr indent="-330200" lvl="0" marL="457200" rtl="0" algn="l">
              <a:spcBef>
                <a:spcPts val="0"/>
              </a:spcBef>
              <a:spcAft>
                <a:spcPts val="0"/>
              </a:spcAft>
              <a:buSzPts val="1600"/>
              <a:buChar char="●"/>
            </a:pPr>
            <a:r>
              <a:rPr lang="en" sz="1600"/>
              <a:t>Editing will allow the user to add or remove exercises, rearrange the exercises, create supersets, or alter the day.</a:t>
            </a:r>
            <a:endParaRPr sz="1600"/>
          </a:p>
        </p:txBody>
      </p:sp>
      <p:sp>
        <p:nvSpPr>
          <p:cNvPr id="120" name="Google Shape;120;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Created Workout</a:t>
            </a:r>
            <a:endParaRPr/>
          </a:p>
        </p:txBody>
      </p:sp>
      <p:pic>
        <p:nvPicPr>
          <p:cNvPr id="121" name="Google Shape;121;p18"/>
          <p:cNvPicPr preferRelativeResize="0"/>
          <p:nvPr/>
        </p:nvPicPr>
        <p:blipFill>
          <a:blip r:embed="rId3">
            <a:alphaModFix/>
          </a:blip>
          <a:stretch>
            <a:fillRect/>
          </a:stretch>
        </p:blipFill>
        <p:spPr>
          <a:xfrm>
            <a:off x="4367688" y="1028705"/>
            <a:ext cx="4540812" cy="38122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idx="1" type="body"/>
          </p:nvPr>
        </p:nvSpPr>
        <p:spPr>
          <a:xfrm>
            <a:off x="311700" y="1229975"/>
            <a:ext cx="39798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Has the same features as a created workout but routines will be hard coded.</a:t>
            </a:r>
            <a:endParaRPr sz="1600"/>
          </a:p>
          <a:p>
            <a:pPr indent="-330200" lvl="0" marL="457200" rtl="0" algn="l">
              <a:spcBef>
                <a:spcPts val="0"/>
              </a:spcBef>
              <a:spcAft>
                <a:spcPts val="0"/>
              </a:spcAft>
              <a:buSzPts val="1600"/>
              <a:buChar char="●"/>
            </a:pPr>
            <a:r>
              <a:rPr lang="en" sz="1600"/>
              <a:t>Will be stored in the PredeterminedWorkout Table,</a:t>
            </a:r>
            <a:endParaRPr sz="1600"/>
          </a:p>
          <a:p>
            <a:pPr indent="-330200" lvl="0" marL="457200" rtl="0" algn="l">
              <a:spcBef>
                <a:spcPts val="0"/>
              </a:spcBef>
              <a:spcAft>
                <a:spcPts val="0"/>
              </a:spcAft>
              <a:buSzPts val="1600"/>
              <a:buChar char="●"/>
            </a:pPr>
            <a:r>
              <a:rPr lang="en" sz="1600"/>
              <a:t>The user will be able to add any combination of predetermined and manually created routines to their queue. </a:t>
            </a:r>
            <a:endParaRPr sz="1600"/>
          </a:p>
        </p:txBody>
      </p:sp>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Predetermined Workout</a:t>
            </a:r>
            <a:endParaRPr/>
          </a:p>
        </p:txBody>
      </p:sp>
      <p:pic>
        <p:nvPicPr>
          <p:cNvPr id="128" name="Google Shape;128;p19"/>
          <p:cNvPicPr preferRelativeResize="0"/>
          <p:nvPr/>
        </p:nvPicPr>
        <p:blipFill>
          <a:blip r:embed="rId3">
            <a:alphaModFix/>
          </a:blip>
          <a:stretch>
            <a:fillRect/>
          </a:stretch>
        </p:blipFill>
        <p:spPr>
          <a:xfrm>
            <a:off x="4367700" y="1028705"/>
            <a:ext cx="4540799" cy="38122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idx="1" type="body"/>
          </p:nvPr>
        </p:nvSpPr>
        <p:spPr>
          <a:xfrm>
            <a:off x="311700" y="1229975"/>
            <a:ext cx="41568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On the home screen the user will see the list of workouts they’ve chosen to add to their profile (created and predetermined) on the specified day due to the Workouts object.</a:t>
            </a:r>
            <a:endParaRPr sz="1600"/>
          </a:p>
          <a:p>
            <a:pPr indent="-330200" lvl="0" marL="457200" rtl="0" algn="l">
              <a:spcBef>
                <a:spcPts val="0"/>
              </a:spcBef>
              <a:spcAft>
                <a:spcPts val="0"/>
              </a:spcAft>
              <a:buSzPts val="1600"/>
              <a:buChar char="●"/>
            </a:pPr>
            <a:r>
              <a:rPr lang="en" sz="1600"/>
              <a:t>By selecting edit workouts from the home screen, they will be shown their Workouts object, a list of Workout[s], and will b</a:t>
            </a:r>
            <a:r>
              <a:rPr lang="en" sz="1600"/>
              <a:t>e able to add new routines at will, as well as delete them.</a:t>
            </a:r>
            <a:endParaRPr sz="1600"/>
          </a:p>
        </p:txBody>
      </p:sp>
      <p:sp>
        <p:nvSpPr>
          <p:cNvPr id="134" name="Google Shape;134;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Workouts</a:t>
            </a:r>
            <a:endParaRPr/>
          </a:p>
        </p:txBody>
      </p:sp>
      <p:pic>
        <p:nvPicPr>
          <p:cNvPr id="135" name="Google Shape;135;p20"/>
          <p:cNvPicPr preferRelativeResize="0"/>
          <p:nvPr/>
        </p:nvPicPr>
        <p:blipFill>
          <a:blip r:embed="rId3">
            <a:alphaModFix/>
          </a:blip>
          <a:stretch>
            <a:fillRect/>
          </a:stretch>
        </p:blipFill>
        <p:spPr>
          <a:xfrm>
            <a:off x="4620900" y="1170200"/>
            <a:ext cx="4370701" cy="25434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idx="1" type="body"/>
          </p:nvPr>
        </p:nvSpPr>
        <p:spPr>
          <a:xfrm>
            <a:off x="311700" y="1108750"/>
            <a:ext cx="4114200" cy="3751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2A3990"/>
              </a:buClr>
              <a:buSzPts val="1500"/>
              <a:buFont typeface="Arial"/>
              <a:buChar char="●"/>
            </a:pPr>
            <a:r>
              <a:rPr lang="en" sz="1500"/>
              <a:t>The user’s profile will show them both daily and weekly statistics to better track their progress. </a:t>
            </a:r>
            <a:r>
              <a:rPr lang="en" sz="1500">
                <a:solidFill>
                  <a:srgbClr val="2A3990"/>
                </a:solidFill>
              </a:rPr>
              <a:t>​</a:t>
            </a:r>
            <a:endParaRPr sz="1500">
              <a:solidFill>
                <a:srgbClr val="2A3990"/>
              </a:solidFill>
            </a:endParaRPr>
          </a:p>
          <a:p>
            <a:pPr indent="-323850" lvl="0" marL="457200" rtl="0" algn="l">
              <a:spcBef>
                <a:spcPts val="0"/>
              </a:spcBef>
              <a:spcAft>
                <a:spcPts val="0"/>
              </a:spcAft>
              <a:buClr>
                <a:srgbClr val="2A3990"/>
              </a:buClr>
              <a:buSzPts val="1500"/>
              <a:buFont typeface="Arial"/>
              <a:buChar char="●"/>
            </a:pPr>
            <a:r>
              <a:rPr lang="en" sz="1500"/>
              <a:t>The DailyStats uses data from the user’s profile and Workout, specifically their time spent active, the type of workout they performed, and their weight, to calculate the calories burned in the workout; each day a workout is performed, this data is taken and stored in the WeeklyStats list.</a:t>
            </a:r>
            <a:r>
              <a:rPr lang="en" sz="1500">
                <a:solidFill>
                  <a:srgbClr val="2A3990"/>
                </a:solidFill>
              </a:rPr>
              <a:t>​</a:t>
            </a:r>
            <a:endParaRPr sz="1500"/>
          </a:p>
          <a:p>
            <a:pPr indent="-323850" lvl="0" marL="457200" rtl="0" algn="l">
              <a:spcBef>
                <a:spcPts val="0"/>
              </a:spcBef>
              <a:spcAft>
                <a:spcPts val="0"/>
              </a:spcAft>
              <a:buClr>
                <a:srgbClr val="2A3990"/>
              </a:buClr>
              <a:buSzPts val="1500"/>
              <a:buFont typeface="Arial"/>
              <a:buChar char="●"/>
            </a:pPr>
            <a:r>
              <a:rPr lang="en" sz="1500"/>
              <a:t>The list of daily stats will be averaged each day, viewed in a graph, and stored in the database.</a:t>
            </a:r>
            <a:endParaRPr sz="1500"/>
          </a:p>
          <a:p>
            <a:pPr indent="0" lvl="0" marL="457200" rtl="0" algn="l">
              <a:spcBef>
                <a:spcPts val="0"/>
              </a:spcBef>
              <a:spcAft>
                <a:spcPts val="1200"/>
              </a:spcAft>
              <a:buNone/>
            </a:pPr>
            <a:r>
              <a:t/>
            </a:r>
            <a:endParaRPr sz="1500"/>
          </a:p>
        </p:txBody>
      </p:sp>
      <p:sp>
        <p:nvSpPr>
          <p:cNvPr id="141" name="Google Shape;141;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Statistics </a:t>
            </a:r>
            <a:endParaRPr/>
          </a:p>
        </p:txBody>
      </p:sp>
      <p:pic>
        <p:nvPicPr>
          <p:cNvPr id="142" name="Google Shape;142;p21"/>
          <p:cNvPicPr preferRelativeResize="0"/>
          <p:nvPr/>
        </p:nvPicPr>
        <p:blipFill>
          <a:blip r:embed="rId3">
            <a:alphaModFix/>
          </a:blip>
          <a:stretch>
            <a:fillRect/>
          </a:stretch>
        </p:blipFill>
        <p:spPr>
          <a:xfrm>
            <a:off x="4469775" y="1937225"/>
            <a:ext cx="4485500" cy="2094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