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76" r:id="rId2"/>
    <p:sldId id="283" r:id="rId3"/>
    <p:sldId id="284" r:id="rId4"/>
    <p:sldId id="285" r:id="rId5"/>
    <p:sldId id="286" r:id="rId6"/>
    <p:sldId id="288" r:id="rId7"/>
    <p:sldId id="316" r:id="rId8"/>
    <p:sldId id="290" r:id="rId9"/>
    <p:sldId id="325" r:id="rId10"/>
    <p:sldId id="291" r:id="rId11"/>
    <p:sldId id="292" r:id="rId12"/>
    <p:sldId id="293" r:id="rId13"/>
    <p:sldId id="294" r:id="rId14"/>
    <p:sldId id="295" r:id="rId15"/>
    <p:sldId id="296" r:id="rId16"/>
    <p:sldId id="299" r:id="rId17"/>
    <p:sldId id="321" r:id="rId18"/>
    <p:sldId id="297" r:id="rId19"/>
    <p:sldId id="298" r:id="rId20"/>
    <p:sldId id="318" r:id="rId21"/>
    <p:sldId id="319" r:id="rId22"/>
    <p:sldId id="320" r:id="rId23"/>
    <p:sldId id="300" r:id="rId24"/>
    <p:sldId id="301" r:id="rId25"/>
    <p:sldId id="302" r:id="rId26"/>
    <p:sldId id="303" r:id="rId27"/>
    <p:sldId id="304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22" r:id="rId39"/>
    <p:sldId id="323" r:id="rId40"/>
    <p:sldId id="324" r:id="rId41"/>
    <p:sldId id="326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42E0"/>
    <a:srgbClr val="FBB1AF"/>
    <a:srgbClr val="33CCCC"/>
    <a:srgbClr val="FFCC66"/>
    <a:srgbClr val="63ECEF"/>
    <a:srgbClr val="00CC99"/>
    <a:srgbClr val="56B0CC"/>
    <a:srgbClr val="CCECFF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69" autoAdjust="0"/>
    <p:restoredTop sz="94660"/>
  </p:normalViewPr>
  <p:slideViewPr>
    <p:cSldViewPr>
      <p:cViewPr varScale="1">
        <p:scale>
          <a:sx n="69" d="100"/>
          <a:sy n="69" d="100"/>
        </p:scale>
        <p:origin x="-15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C8B7C-F652-4144-8A57-8E9E01A757AC}" type="datetimeFigureOut">
              <a:rPr lang="es-ES" smtClean="0"/>
              <a:t>27/06/2014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8FAA3-A24D-48CA-808C-D3DA789D208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1942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dirty="0" smtClean="0"/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6419E0C-1F81-4B06-B5FF-319C18758BA5}" type="slidenum">
              <a:rPr lang="es-ES" smtClean="0"/>
              <a:pPr eaLnBrk="1" hangingPunct="1"/>
              <a:t>2</a:t>
            </a:fld>
            <a:endParaRPr lang="es-E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930900" y="6384925"/>
            <a:ext cx="2895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lvl1pPr>
          </a:lstStyle>
          <a:p>
            <a:r>
              <a:rPr lang="en-US" dirty="0"/>
              <a:t>Edit your company slogan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124200" y="6477000"/>
            <a:ext cx="18288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fld id="{416EE0AB-C83C-4DEA-8349-DC201FDA0E4C}" type="slidenum">
              <a:rPr lang="en-US"/>
              <a:pPr/>
              <a:t>‹Nº›</a:t>
            </a:fld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0" y="3962400"/>
            <a:ext cx="61722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s-ES" noProof="0" smtClean="0"/>
              <a:t>Haga clic para modificar el estilo de subtítulo del patrón</a:t>
            </a:r>
            <a:endParaRPr lang="en-US" noProof="0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3200400"/>
            <a:ext cx="6400800" cy="6826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noProof="0" smtClean="0"/>
              <a:t>Haga clic para modificar el estilo de título del patrón</a:t>
            </a:r>
            <a:endParaRPr lang="en-US" noProof="0" smtClean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www.themegallery.com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890150-B62F-47C1-9C30-E5125DA37F52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390760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62750" y="350838"/>
            <a:ext cx="2076450" cy="55927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3400" y="350838"/>
            <a:ext cx="6076950" cy="55927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www.themegallery.com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281E6D-22F5-4C03-B12D-8706EDE5DBFA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896203"/>
      </p:ext>
    </p:extLst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28800" y="350838"/>
            <a:ext cx="6934200" cy="56356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533400" y="1219200"/>
            <a:ext cx="8305800" cy="4724400"/>
          </a:xfrm>
        </p:spPr>
        <p:txBody>
          <a:bodyPr/>
          <a:lstStyle/>
          <a:p>
            <a:r>
              <a:rPr lang="es-ES" dirty="0" smtClean="0"/>
              <a:t>Haga clic en el icono para agregar una tabla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304800" y="65532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www.themegallery.com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971800" y="65532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90EE3BCE-8D35-49C0-8C21-3A60C57AAD68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96563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www.themegallery.com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5EA573-882A-4523-A9A7-87694F75E4A1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678975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www.themegallery.com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F97C2C-3179-4BE9-9D4F-37F68EA4B6B4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40257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33400" y="1219200"/>
            <a:ext cx="40767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0767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www.themegallery.com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DF315D-6EF0-4321-961E-59A111592E1E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704675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www.themegallery.com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EFB272-74BE-4532-A61B-553D8E8BF799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131457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www.themegallery.com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AD2CBB-0098-4772-8103-ADA523F66436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37619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www.themegallery.com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11FEF-926C-49C9-875F-DA28BB445B75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519981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www.themegallery.com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8975A-2B78-48F7-83D5-1C537D356BF9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598874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www.themegallery.com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F17E0-C353-4EE6-B01F-4946DB18CB6E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063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Rectangle 50"/>
          <p:cNvSpPr>
            <a:spLocks noChangeArrowheads="1"/>
          </p:cNvSpPr>
          <p:nvPr/>
        </p:nvSpPr>
        <p:spPr bwMode="gray">
          <a:xfrm>
            <a:off x="2133600" y="381000"/>
            <a:ext cx="7010400" cy="5334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32001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1075" name="Rectangle 51"/>
          <p:cNvSpPr>
            <a:spLocks noChangeArrowheads="1"/>
          </p:cNvSpPr>
          <p:nvPr/>
        </p:nvSpPr>
        <p:spPr bwMode="gray">
          <a:xfrm>
            <a:off x="1981200" y="457200"/>
            <a:ext cx="7162800" cy="3810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32001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19200"/>
            <a:ext cx="8305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304800" y="65532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5943600" y="63246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2971800" y="65532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126F5B3-ACD1-44DE-9627-761C813DB5A7}" type="slidenum">
              <a:rPr lang="en-US"/>
              <a:pPr/>
              <a:t>‹Nº›</a:t>
            </a:fld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828800" y="350838"/>
            <a:ext cx="69342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randomBar dir="vert"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3 Imagen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24944"/>
            <a:ext cx="3384550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Regalamos nuestra experiencia</a:t>
            </a:r>
            <a:endParaRPr lang="es-ES" dirty="0"/>
          </a:p>
        </p:txBody>
      </p:sp>
      <p:sp>
        <p:nvSpPr>
          <p:cNvPr id="6" name="1 Título"/>
          <p:cNvSpPr txBox="1">
            <a:spLocks/>
          </p:cNvSpPr>
          <p:nvPr/>
        </p:nvSpPr>
        <p:spPr bwMode="gray">
          <a:xfrm>
            <a:off x="2952923" y="2966219"/>
            <a:ext cx="5867549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s-ES" dirty="0" smtClean="0"/>
              <a:t>          </a:t>
            </a:r>
            <a:r>
              <a:rPr lang="es-ES" sz="4000" baseline="30000" dirty="0" smtClean="0"/>
              <a:t>®</a:t>
            </a:r>
            <a:r>
              <a:rPr lang="es-ES" dirty="0" smtClean="0"/>
              <a:t> 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Instructor I</a:t>
            </a:r>
            <a:b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de Gestión de Planes de </a:t>
            </a:r>
            <a:r>
              <a:rPr lang="es-E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Actividades</a:t>
            </a:r>
            <a:endParaRPr lang="es-E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2 Subtítulo"/>
          <p:cNvSpPr>
            <a:spLocks noGrp="1"/>
          </p:cNvSpPr>
          <p:nvPr/>
        </p:nvSpPr>
        <p:spPr bwMode="auto">
          <a:xfrm>
            <a:off x="4139952" y="4509120"/>
            <a:ext cx="3926879" cy="105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spcBef>
                <a:spcPct val="20000"/>
              </a:spcBef>
            </a:pPr>
            <a:r>
              <a:rPr lang="es-ES" sz="2000" dirty="0"/>
              <a:t>MSc. Donel Vázquez Zambrano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782" y="1484784"/>
            <a:ext cx="8763018" cy="392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1" name="3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49619C8-4F5D-45D7-AC6D-A135E5340E45}" type="slidenum">
              <a:rPr lang="es-MX" smtClean="0">
                <a:solidFill>
                  <a:schemeClr val="bg1"/>
                </a:solidFill>
              </a:rPr>
              <a:pPr eaLnBrk="1" hangingPunct="1"/>
              <a:t>10</a:t>
            </a:fld>
            <a:endParaRPr lang="es-MX" dirty="0" smtClean="0">
              <a:solidFill>
                <a:schemeClr val="bg1"/>
              </a:solidFill>
            </a:endParaRPr>
          </a:p>
        </p:txBody>
      </p:sp>
      <p:sp>
        <p:nvSpPr>
          <p:cNvPr id="10" name="9 Llamada con línea 1"/>
          <p:cNvSpPr/>
          <p:nvPr/>
        </p:nvSpPr>
        <p:spPr bwMode="auto">
          <a:xfrm>
            <a:off x="1346200" y="5487988"/>
            <a:ext cx="3513138" cy="885825"/>
          </a:xfrm>
          <a:prstGeom prst="borderCallout1">
            <a:avLst>
              <a:gd name="adj1" fmla="val -2264"/>
              <a:gd name="adj2" fmla="val 82588"/>
              <a:gd name="adj3" fmla="val -125069"/>
              <a:gd name="adj4" fmla="val 93252"/>
            </a:avLst>
          </a:prstGeom>
          <a:ln>
            <a:solidFill>
              <a:schemeClr val="accent1">
                <a:lumMod val="90000"/>
              </a:schemeClr>
            </a:solidFill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s-E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Tratamiento estadístico de la información</a:t>
            </a:r>
          </a:p>
        </p:txBody>
      </p:sp>
      <p:sp>
        <p:nvSpPr>
          <p:cNvPr id="11" name="1 Título"/>
          <p:cNvSpPr>
            <a:spLocks noGrp="1"/>
          </p:cNvSpPr>
          <p:nvPr>
            <p:ph type="title"/>
          </p:nvPr>
        </p:nvSpPr>
        <p:spPr>
          <a:xfrm>
            <a:off x="1828800" y="350838"/>
            <a:ext cx="6934200" cy="563562"/>
          </a:xfrm>
        </p:spPr>
        <p:txBody>
          <a:bodyPr/>
          <a:lstStyle/>
          <a:p>
            <a:r>
              <a:rPr lang="es-ES" sz="3600" dirty="0" smtClean="0"/>
              <a:t>Tecnología: </a:t>
            </a:r>
            <a:r>
              <a:rPr lang="es-ES" sz="2400" dirty="0" smtClean="0"/>
              <a:t>Vista de presentación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95042935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782" y="1484784"/>
            <a:ext cx="8763018" cy="392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5" name="3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92B42AD-BB41-41C4-9FEB-BBB6C8FEB39F}" type="slidenum">
              <a:rPr lang="es-MX" smtClean="0">
                <a:solidFill>
                  <a:schemeClr val="bg1"/>
                </a:solidFill>
              </a:rPr>
              <a:pPr eaLnBrk="1" hangingPunct="1"/>
              <a:t>11</a:t>
            </a:fld>
            <a:endParaRPr lang="es-MX" dirty="0" smtClean="0">
              <a:solidFill>
                <a:schemeClr val="bg1"/>
              </a:solidFill>
            </a:endParaRPr>
          </a:p>
        </p:txBody>
      </p:sp>
      <p:sp>
        <p:nvSpPr>
          <p:cNvPr id="11" name="10 Llamada con línea 1"/>
          <p:cNvSpPr/>
          <p:nvPr/>
        </p:nvSpPr>
        <p:spPr bwMode="auto">
          <a:xfrm>
            <a:off x="1705347" y="5157192"/>
            <a:ext cx="3514725" cy="885825"/>
          </a:xfrm>
          <a:prstGeom prst="borderCallout1">
            <a:avLst>
              <a:gd name="adj1" fmla="val -2264"/>
              <a:gd name="adj2" fmla="val 82588"/>
              <a:gd name="adj3" fmla="val -115685"/>
              <a:gd name="adj4" fmla="val 101530"/>
            </a:avLst>
          </a:prstGeom>
          <a:ln>
            <a:solidFill>
              <a:schemeClr val="accent1">
                <a:lumMod val="90000"/>
              </a:schemeClr>
            </a:solidFill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s-E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Vista previa de reporte básico de listados</a:t>
            </a:r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1828800" y="350838"/>
            <a:ext cx="6934200" cy="563562"/>
          </a:xfrm>
        </p:spPr>
        <p:txBody>
          <a:bodyPr/>
          <a:lstStyle/>
          <a:p>
            <a:r>
              <a:rPr lang="es-ES" sz="3600" dirty="0" smtClean="0"/>
              <a:t>Tecnología: </a:t>
            </a:r>
            <a:r>
              <a:rPr lang="es-ES" sz="2400" dirty="0" smtClean="0"/>
              <a:t>Vista de presentación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11556778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888" y="1676715"/>
            <a:ext cx="8350250" cy="3741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39" name="3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22D480B-FB6B-4ADD-8D84-9D183C43DF98}" type="slidenum">
              <a:rPr lang="es-MX" smtClean="0">
                <a:solidFill>
                  <a:schemeClr val="bg1"/>
                </a:solidFill>
              </a:rPr>
              <a:pPr eaLnBrk="1" hangingPunct="1"/>
              <a:t>12</a:t>
            </a:fld>
            <a:endParaRPr lang="es-MX" dirty="0" smtClean="0">
              <a:solidFill>
                <a:schemeClr val="bg1"/>
              </a:solidFill>
            </a:endParaRPr>
          </a:p>
        </p:txBody>
      </p:sp>
      <p:sp>
        <p:nvSpPr>
          <p:cNvPr id="10" name="9 Llamada con línea 1"/>
          <p:cNvSpPr/>
          <p:nvPr/>
        </p:nvSpPr>
        <p:spPr bwMode="auto">
          <a:xfrm>
            <a:off x="4799013" y="5589240"/>
            <a:ext cx="3514725" cy="885825"/>
          </a:xfrm>
          <a:prstGeom prst="borderCallout1">
            <a:avLst>
              <a:gd name="adj1" fmla="val -2264"/>
              <a:gd name="adj2" fmla="val 82588"/>
              <a:gd name="adj3" fmla="val -74890"/>
              <a:gd name="adj4" fmla="val 47362"/>
            </a:avLst>
          </a:prstGeom>
          <a:ln>
            <a:solidFill>
              <a:schemeClr val="accent1">
                <a:lumMod val="90000"/>
              </a:schemeClr>
            </a:solidFill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s-E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Vista previa de reporte modelo Instrucción 1</a:t>
            </a:r>
          </a:p>
        </p:txBody>
      </p:sp>
      <p:sp>
        <p:nvSpPr>
          <p:cNvPr id="11" name="1 Título"/>
          <p:cNvSpPr>
            <a:spLocks noGrp="1"/>
          </p:cNvSpPr>
          <p:nvPr>
            <p:ph type="title"/>
          </p:nvPr>
        </p:nvSpPr>
        <p:spPr>
          <a:xfrm>
            <a:off x="1828800" y="350838"/>
            <a:ext cx="6934200" cy="563562"/>
          </a:xfrm>
        </p:spPr>
        <p:txBody>
          <a:bodyPr/>
          <a:lstStyle/>
          <a:p>
            <a:r>
              <a:rPr lang="es-ES" sz="3600" dirty="0" smtClean="0"/>
              <a:t>Tecnología: </a:t>
            </a:r>
            <a:r>
              <a:rPr lang="es-ES" sz="2400" dirty="0" smtClean="0"/>
              <a:t>Vista de presentación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41847507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Arco"/>
          <p:cNvSpPr/>
          <p:nvPr/>
        </p:nvSpPr>
        <p:spPr bwMode="auto">
          <a:xfrm rot="4590871">
            <a:off x="5397533" y="2304237"/>
            <a:ext cx="1925008" cy="4246563"/>
          </a:xfrm>
          <a:prstGeom prst="arc">
            <a:avLst>
              <a:gd name="adj1" fmla="val 16200000"/>
              <a:gd name="adj2" fmla="val 19897155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17" name="16 Arco"/>
          <p:cNvSpPr/>
          <p:nvPr/>
        </p:nvSpPr>
        <p:spPr bwMode="auto">
          <a:xfrm rot="1843263">
            <a:off x="4793538" y="2976694"/>
            <a:ext cx="2349500" cy="3318682"/>
          </a:xfrm>
          <a:prstGeom prst="arc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5" name="4 Arco"/>
          <p:cNvSpPr/>
          <p:nvPr/>
        </p:nvSpPr>
        <p:spPr bwMode="auto">
          <a:xfrm rot="10490069">
            <a:off x="5945188" y="115888"/>
            <a:ext cx="2165350" cy="3000375"/>
          </a:xfrm>
          <a:prstGeom prst="arc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15366" name="3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8BBF648-E9CB-41FE-BFCC-35C1C3821E18}" type="slidenum">
              <a:rPr lang="es-MX" smtClean="0">
                <a:solidFill>
                  <a:schemeClr val="bg1"/>
                </a:solidFill>
              </a:rPr>
              <a:pPr eaLnBrk="1" hangingPunct="1"/>
              <a:t>13</a:t>
            </a:fld>
            <a:endParaRPr lang="es-MX" dirty="0" smtClean="0">
              <a:solidFill>
                <a:schemeClr val="bg1"/>
              </a:solidFill>
            </a:endParaRPr>
          </a:p>
        </p:txBody>
      </p:sp>
      <p:sp>
        <p:nvSpPr>
          <p:cNvPr id="15370" name="1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5699125" cy="4525963"/>
          </a:xfrm>
        </p:spPr>
        <p:txBody>
          <a:bodyPr/>
          <a:lstStyle/>
          <a:p>
            <a:pPr eaLnBrk="1" hangingPunct="1"/>
            <a:r>
              <a:rPr lang="es-ES" sz="2800" dirty="0" smtClean="0"/>
              <a:t>Servidor</a:t>
            </a:r>
          </a:p>
          <a:p>
            <a:pPr lvl="1" eaLnBrk="1" hangingPunct="1"/>
            <a:r>
              <a:rPr lang="es-ES" sz="2400" dirty="0" smtClean="0"/>
              <a:t>Escenario 1 (</a:t>
            </a:r>
            <a:r>
              <a:rPr lang="es-ES" sz="2000" b="1" dirty="0" smtClean="0"/>
              <a:t>Recomendado</a:t>
            </a:r>
            <a:r>
              <a:rPr lang="es-ES" sz="2400" dirty="0" smtClean="0"/>
              <a:t>):</a:t>
            </a:r>
          </a:p>
          <a:p>
            <a:pPr lvl="2" eaLnBrk="1" hangingPunct="1"/>
            <a:r>
              <a:rPr lang="es-ES" dirty="0" smtClean="0"/>
              <a:t>Servidor Aplicaciones.</a:t>
            </a:r>
          </a:p>
          <a:p>
            <a:pPr lvl="2" eaLnBrk="1" hangingPunct="1"/>
            <a:r>
              <a:rPr lang="es-ES" dirty="0" smtClean="0"/>
              <a:t>Servidor de Base de Datos.</a:t>
            </a:r>
          </a:p>
          <a:p>
            <a:pPr lvl="1" eaLnBrk="1" hangingPunct="1"/>
            <a:r>
              <a:rPr lang="es-ES" sz="2400" dirty="0" smtClean="0"/>
              <a:t>Escenario 2:</a:t>
            </a:r>
          </a:p>
          <a:p>
            <a:pPr lvl="2" eaLnBrk="1" hangingPunct="1"/>
            <a:r>
              <a:rPr lang="es-ES" dirty="0" smtClean="0"/>
              <a:t>Servidor de Aplicaciones, Base de Datos</a:t>
            </a:r>
            <a:br>
              <a:rPr lang="es-ES" dirty="0" smtClean="0"/>
            </a:br>
            <a:endParaRPr lang="es-ES" dirty="0" smtClean="0"/>
          </a:p>
          <a:p>
            <a:pPr eaLnBrk="1" hangingPunct="1"/>
            <a:r>
              <a:rPr lang="es-ES" sz="2800" dirty="0" smtClean="0"/>
              <a:t>Cliente (Cualquier escenario)</a:t>
            </a:r>
          </a:p>
          <a:p>
            <a:pPr lvl="1" eaLnBrk="1" hangingPunct="1"/>
            <a:r>
              <a:rPr lang="es-ES" sz="2400" dirty="0" smtClean="0"/>
              <a:t>Estación de trabajo con Navegador Web.</a:t>
            </a:r>
          </a:p>
          <a:p>
            <a:endParaRPr lang="es-ES" sz="2000" dirty="0" smtClean="0"/>
          </a:p>
        </p:txBody>
      </p:sp>
      <p:pic>
        <p:nvPicPr>
          <p:cNvPr id="153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975" y="2514600"/>
            <a:ext cx="666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72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338" y="1341438"/>
            <a:ext cx="666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73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538" y="3729038"/>
            <a:ext cx="6667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ás"/>
          <p:cNvSpPr/>
          <p:nvPr/>
        </p:nvSpPr>
        <p:spPr bwMode="auto">
          <a:xfrm>
            <a:off x="6510338" y="1798638"/>
            <a:ext cx="457200" cy="457200"/>
          </a:xfrm>
          <a:prstGeom prst="mathPlu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s-ES" dirty="0">
              <a:latin typeface="Arial" pitchFamily="34" charset="0"/>
            </a:endParaRPr>
          </a:p>
        </p:txBody>
      </p:sp>
      <p:sp>
        <p:nvSpPr>
          <p:cNvPr id="4" name="3 Igual que"/>
          <p:cNvSpPr/>
          <p:nvPr/>
        </p:nvSpPr>
        <p:spPr bwMode="auto">
          <a:xfrm>
            <a:off x="7812088" y="2997200"/>
            <a:ext cx="363537" cy="420688"/>
          </a:xfrm>
          <a:prstGeom prst="mathEqual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s-ES" dirty="0">
              <a:latin typeface="Arial" pitchFamily="34" charset="0"/>
            </a:endParaRPr>
          </a:p>
        </p:txBody>
      </p:sp>
      <p:pic>
        <p:nvPicPr>
          <p:cNvPr id="15376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638" y="4699992"/>
            <a:ext cx="990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1 Título"/>
          <p:cNvSpPr>
            <a:spLocks noGrp="1"/>
          </p:cNvSpPr>
          <p:nvPr>
            <p:ph type="title"/>
          </p:nvPr>
        </p:nvSpPr>
        <p:spPr>
          <a:xfrm>
            <a:off x="1828800" y="350838"/>
            <a:ext cx="6934200" cy="563562"/>
          </a:xfrm>
        </p:spPr>
        <p:txBody>
          <a:bodyPr/>
          <a:lstStyle/>
          <a:p>
            <a:r>
              <a:rPr lang="es-ES" sz="3600" dirty="0" smtClean="0"/>
              <a:t>Tecnología: </a:t>
            </a:r>
            <a:r>
              <a:rPr lang="es-ES" sz="2400" dirty="0" smtClean="0"/>
              <a:t>Vista de despliegue</a:t>
            </a:r>
            <a:endParaRPr lang="es-ES" sz="360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92280" y="5016650"/>
            <a:ext cx="1944216" cy="8719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1020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3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B44318D-0DDF-430C-81BC-D9F52B962AA4}" type="slidenum">
              <a:rPr lang="es-MX" smtClean="0">
                <a:solidFill>
                  <a:schemeClr val="bg1"/>
                </a:solidFill>
              </a:rPr>
              <a:pPr eaLnBrk="1" hangingPunct="1"/>
              <a:t>14</a:t>
            </a:fld>
            <a:endParaRPr lang="es-MX" dirty="0" smtClean="0">
              <a:solidFill>
                <a:schemeClr val="bg1"/>
              </a:solidFill>
            </a:endParaRPr>
          </a:p>
        </p:txBody>
      </p:sp>
      <p:sp>
        <p:nvSpPr>
          <p:cNvPr id="16390" name="1 Marcador de contenido"/>
          <p:cNvSpPr>
            <a:spLocks noGrp="1"/>
          </p:cNvSpPr>
          <p:nvPr>
            <p:ph idx="1"/>
          </p:nvPr>
        </p:nvSpPr>
        <p:spPr>
          <a:xfrm>
            <a:off x="323528" y="1124744"/>
            <a:ext cx="4186238" cy="4525963"/>
          </a:xfrm>
        </p:spPr>
        <p:txBody>
          <a:bodyPr/>
          <a:lstStyle/>
          <a:p>
            <a:pPr eaLnBrk="1" hangingPunct="1"/>
            <a:r>
              <a:rPr lang="es-ES_tradnl" sz="2800" dirty="0" smtClean="0"/>
              <a:t>Permite accesos a usuarios diversos a través del uso de la web</a:t>
            </a:r>
          </a:p>
          <a:p>
            <a:pPr eaLnBrk="1" hangingPunct="1"/>
            <a:r>
              <a:rPr lang="es-ES_tradnl" sz="2800" dirty="0" smtClean="0"/>
              <a:t>Permite coexistan datos de varias entidades en una misma base</a:t>
            </a:r>
          </a:p>
          <a:p>
            <a:pPr eaLnBrk="1" hangingPunct="1"/>
            <a:r>
              <a:rPr lang="es-ES_tradnl" sz="2800" dirty="0" smtClean="0"/>
              <a:t>Permite su uso en múltiples sistemas operativos</a:t>
            </a:r>
          </a:p>
          <a:p>
            <a:pPr lvl="1" eaLnBrk="1" hangingPunct="1"/>
            <a:endParaRPr lang="es-ES" sz="1800" dirty="0" smtClean="0"/>
          </a:p>
        </p:txBody>
      </p:sp>
      <p:sp>
        <p:nvSpPr>
          <p:cNvPr id="16391" name="1 Marcador de contenido"/>
          <p:cNvSpPr txBox="1">
            <a:spLocks/>
          </p:cNvSpPr>
          <p:nvPr/>
        </p:nvSpPr>
        <p:spPr bwMode="auto">
          <a:xfrm>
            <a:off x="4067944" y="1124744"/>
            <a:ext cx="418623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s-ES_tradnl" sz="2800" dirty="0"/>
              <a:t>Versión insipiente basado en experiencia limitada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s-ES" sz="2800" dirty="0"/>
              <a:t>Dependencia de la actualización de los datos por parte de las personas que interactúan con el sistema para tener una gestión adecuada</a:t>
            </a:r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1828800" y="350838"/>
            <a:ext cx="6934200" cy="563562"/>
          </a:xfrm>
        </p:spPr>
        <p:txBody>
          <a:bodyPr/>
          <a:lstStyle/>
          <a:p>
            <a:r>
              <a:rPr lang="es-ES" sz="3600" dirty="0" smtClean="0"/>
              <a:t>Ventajas y desventajas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408062609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3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259DE-A19C-4298-98D0-6C8C0F7F14F3}" type="slidenum">
              <a:rPr lang="es-MX" smtClean="0">
                <a:solidFill>
                  <a:schemeClr val="bg1"/>
                </a:solidFill>
              </a:rPr>
              <a:pPr eaLnBrk="1" hangingPunct="1"/>
              <a:t>15</a:t>
            </a:fld>
            <a:endParaRPr lang="es-MX" dirty="0" smtClean="0">
              <a:solidFill>
                <a:schemeClr val="bg1"/>
              </a:solidFill>
            </a:endParaRPr>
          </a:p>
        </p:txBody>
      </p:sp>
      <p:sp>
        <p:nvSpPr>
          <p:cNvPr id="17414" name="1 Marcador de contenido"/>
          <p:cNvSpPr>
            <a:spLocks noGrp="1"/>
          </p:cNvSpPr>
          <p:nvPr>
            <p:ph idx="1"/>
          </p:nvPr>
        </p:nvSpPr>
        <p:spPr>
          <a:xfrm>
            <a:off x="179512" y="1412875"/>
            <a:ext cx="4186238" cy="4525963"/>
          </a:xfrm>
        </p:spPr>
        <p:txBody>
          <a:bodyPr/>
          <a:lstStyle/>
          <a:p>
            <a:pPr eaLnBrk="1" hangingPunct="1"/>
            <a:r>
              <a:rPr lang="es-ES" sz="2800" dirty="0" smtClean="0"/>
              <a:t>Vista de calendario visual para la gestión de tareas en días, semanas o meses para mejor ilustración de la carga de trabajo y el uso del fondo de tiempo</a:t>
            </a:r>
            <a:endParaRPr lang="es-ES_tradnl" sz="2800" dirty="0" smtClean="0"/>
          </a:p>
        </p:txBody>
      </p:sp>
      <p:sp>
        <p:nvSpPr>
          <p:cNvPr id="17415" name="1 Marcador de contenido"/>
          <p:cNvSpPr txBox="1">
            <a:spLocks/>
          </p:cNvSpPr>
          <p:nvPr/>
        </p:nvSpPr>
        <p:spPr bwMode="auto">
          <a:xfrm>
            <a:off x="4438775" y="1412875"/>
            <a:ext cx="418623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s-ES" sz="2800" dirty="0"/>
              <a:t>Dependencia de tecnologías de la información en ocasiones deficientes en las </a:t>
            </a:r>
            <a:r>
              <a:rPr lang="es-ES" sz="2800" dirty="0" smtClean="0"/>
              <a:t>entidades</a:t>
            </a:r>
            <a:endParaRPr lang="es-ES" sz="2800" dirty="0"/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1828800" y="350838"/>
            <a:ext cx="6934200" cy="563562"/>
          </a:xfrm>
        </p:spPr>
        <p:txBody>
          <a:bodyPr/>
          <a:lstStyle/>
          <a:p>
            <a:r>
              <a:rPr lang="es-ES" sz="3600" dirty="0" smtClean="0"/>
              <a:t>Ventajas y desventajas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219401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3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A81CF42-8003-40E5-96C2-2CAC50125B64}" type="slidenum">
              <a:rPr lang="es-MX" smtClean="0">
                <a:solidFill>
                  <a:schemeClr val="bg1"/>
                </a:solidFill>
              </a:rPr>
              <a:pPr eaLnBrk="1" hangingPunct="1"/>
              <a:t>16</a:t>
            </a:fld>
            <a:endParaRPr lang="es-MX" dirty="0" smtClean="0">
              <a:solidFill>
                <a:schemeClr val="bg1"/>
              </a:solidFill>
            </a:endParaRPr>
          </a:p>
        </p:txBody>
      </p:sp>
      <p:sp>
        <p:nvSpPr>
          <p:cNvPr id="20486" name="1 Marcador de contenido"/>
          <p:cNvSpPr>
            <a:spLocks noGrp="1"/>
          </p:cNvSpPr>
          <p:nvPr>
            <p:ph idx="1"/>
          </p:nvPr>
        </p:nvSpPr>
        <p:spPr>
          <a:xfrm>
            <a:off x="1403648" y="1219200"/>
            <a:ext cx="7435552" cy="4724400"/>
          </a:xfrm>
        </p:spPr>
        <p:txBody>
          <a:bodyPr/>
          <a:lstStyle/>
          <a:p>
            <a:pPr eaLnBrk="1" hangingPunct="1"/>
            <a:r>
              <a:rPr lang="es-ES_tradnl" sz="3600" dirty="0" smtClean="0"/>
              <a:t>Basado en experiencias positivas</a:t>
            </a:r>
          </a:p>
          <a:p>
            <a:pPr marL="914400" lvl="2" indent="0" eaLnBrk="1" hangingPunct="1">
              <a:buNone/>
            </a:pPr>
            <a:r>
              <a:rPr lang="es-ES_tradnl" dirty="0" smtClean="0"/>
              <a:t>de sistemas de similar naturaleza u objetivo</a:t>
            </a:r>
          </a:p>
          <a:p>
            <a:pPr lvl="1" eaLnBrk="1" hangingPunct="1"/>
            <a:r>
              <a:rPr lang="es-ES_tradnl" dirty="0" smtClean="0"/>
              <a:t>MS Project y Outlook</a:t>
            </a:r>
          </a:p>
          <a:p>
            <a:pPr lvl="1" eaLnBrk="1" hangingPunct="1"/>
            <a:r>
              <a:rPr lang="es-ES_tradnl" dirty="0" err="1" smtClean="0"/>
              <a:t>Redmine</a:t>
            </a:r>
            <a:endParaRPr lang="es-ES_tradnl" dirty="0" smtClean="0"/>
          </a:p>
          <a:p>
            <a:pPr lvl="1" eaLnBrk="1" hangingPunct="1"/>
            <a:r>
              <a:rPr lang="es-ES_tradnl" dirty="0" smtClean="0"/>
              <a:t>Agenda Express</a:t>
            </a:r>
          </a:p>
          <a:p>
            <a:r>
              <a:rPr lang="es-ES_tradnl" sz="3600" dirty="0" smtClean="0"/>
              <a:t>Vista de calendario</a:t>
            </a:r>
          </a:p>
          <a:p>
            <a:pPr marL="914400" lvl="2" indent="0">
              <a:buNone/>
            </a:pPr>
            <a:r>
              <a:rPr lang="es-ES_tradnl" dirty="0" smtClean="0"/>
              <a:t>para la gestión y análisis tareas y uso de fondo de tiempo</a:t>
            </a:r>
          </a:p>
          <a:p>
            <a:r>
              <a:rPr lang="es-ES_tradnl" sz="3600" dirty="0" smtClean="0"/>
              <a:t>Notificación electrónica</a:t>
            </a:r>
            <a:endParaRPr lang="es-ES_tradnl" sz="3600" dirty="0"/>
          </a:p>
          <a:p>
            <a:pPr marL="914400" lvl="2" indent="0">
              <a:buNone/>
            </a:pPr>
            <a:r>
              <a:rPr lang="es-ES_tradnl" dirty="0" smtClean="0"/>
              <a:t>de correo para asuntos de interés</a:t>
            </a:r>
            <a:endParaRPr lang="es-ES_tradnl" dirty="0"/>
          </a:p>
          <a:p>
            <a:pPr marL="914400" lvl="2" indent="0">
              <a:buNone/>
            </a:pPr>
            <a:endParaRPr lang="es-ES_tradnl" dirty="0" smtClean="0"/>
          </a:p>
        </p:txBody>
      </p:sp>
      <p:sp>
        <p:nvSpPr>
          <p:cNvPr id="11" name="1 Título"/>
          <p:cNvSpPr>
            <a:spLocks noGrp="1"/>
          </p:cNvSpPr>
          <p:nvPr>
            <p:ph type="title"/>
          </p:nvPr>
        </p:nvSpPr>
        <p:spPr>
          <a:xfrm>
            <a:off x="1828799" y="350838"/>
            <a:ext cx="7315201" cy="563562"/>
          </a:xfrm>
        </p:spPr>
        <p:txBody>
          <a:bodyPr/>
          <a:lstStyle/>
          <a:p>
            <a:r>
              <a:rPr lang="es-ES" sz="3600" dirty="0" smtClean="0"/>
              <a:t>Interesante: </a:t>
            </a:r>
            <a:r>
              <a:rPr lang="es-ES" sz="2100" dirty="0" smtClean="0"/>
              <a:t>¿Qué distingue esta herramienta?</a:t>
            </a:r>
            <a:endParaRPr lang="es-ES" sz="2100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CF7F8"/>
              </a:clrFrom>
              <a:clrTo>
                <a:srgbClr val="FCF7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762992"/>
            <a:ext cx="1878968" cy="1873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40981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3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A81CF42-8003-40E5-96C2-2CAC50125B64}" type="slidenum">
              <a:rPr lang="es-MX" smtClean="0">
                <a:solidFill>
                  <a:schemeClr val="bg1"/>
                </a:solidFill>
              </a:rPr>
              <a:pPr eaLnBrk="1" hangingPunct="1"/>
              <a:t>17</a:t>
            </a:fld>
            <a:endParaRPr lang="es-MX" dirty="0" smtClean="0">
              <a:solidFill>
                <a:schemeClr val="bg1"/>
              </a:solidFill>
            </a:endParaRPr>
          </a:p>
        </p:txBody>
      </p:sp>
      <p:sp>
        <p:nvSpPr>
          <p:cNvPr id="20486" name="1 Marcador de contenido"/>
          <p:cNvSpPr>
            <a:spLocks noGrp="1"/>
          </p:cNvSpPr>
          <p:nvPr>
            <p:ph idx="1"/>
          </p:nvPr>
        </p:nvSpPr>
        <p:spPr>
          <a:xfrm>
            <a:off x="1475656" y="1219200"/>
            <a:ext cx="6558880" cy="4724400"/>
          </a:xfrm>
        </p:spPr>
        <p:txBody>
          <a:bodyPr/>
          <a:lstStyle/>
          <a:p>
            <a:pPr eaLnBrk="1" hangingPunct="1"/>
            <a:r>
              <a:rPr lang="es-ES_tradnl" sz="3600" dirty="0" smtClean="0"/>
              <a:t>Es multiplataforma</a:t>
            </a:r>
          </a:p>
          <a:p>
            <a:pPr marL="914400" lvl="2" indent="0" eaLnBrk="1" hangingPunct="1">
              <a:buNone/>
            </a:pPr>
            <a:r>
              <a:rPr lang="es-ES_tradnl" dirty="0" smtClean="0"/>
              <a:t>permitiendo su despliegue en cualquier servidor</a:t>
            </a:r>
          </a:p>
          <a:p>
            <a:r>
              <a:rPr lang="es-ES_tradnl" sz="3600" dirty="0" smtClean="0"/>
              <a:t>Basado en tecnologías libres</a:t>
            </a:r>
          </a:p>
          <a:p>
            <a:pPr marL="914400" lvl="2" indent="0">
              <a:buNone/>
            </a:pPr>
            <a:r>
              <a:rPr lang="es-ES_tradnl" dirty="0" smtClean="0"/>
              <a:t>para cumplir políticas del país</a:t>
            </a:r>
          </a:p>
          <a:p>
            <a:r>
              <a:rPr lang="es-ES_tradnl" sz="3600" dirty="0" smtClean="0"/>
              <a:t>Es un desarrollo local</a:t>
            </a:r>
          </a:p>
          <a:p>
            <a:pPr marL="914400" lvl="2" indent="0">
              <a:buNone/>
            </a:pPr>
            <a:r>
              <a:rPr lang="es-ES_tradnl" dirty="0" smtClean="0"/>
              <a:t>de manera que el soporte está garantizado</a:t>
            </a:r>
            <a:endParaRPr lang="es-ES_tradnl" dirty="0"/>
          </a:p>
          <a:p>
            <a:pPr marL="914400" lvl="2" indent="0">
              <a:buNone/>
            </a:pPr>
            <a:endParaRPr lang="es-ES_tradnl" dirty="0" smtClean="0"/>
          </a:p>
        </p:txBody>
      </p:sp>
      <p:sp>
        <p:nvSpPr>
          <p:cNvPr id="11" name="1 Título"/>
          <p:cNvSpPr>
            <a:spLocks noGrp="1"/>
          </p:cNvSpPr>
          <p:nvPr>
            <p:ph type="title"/>
          </p:nvPr>
        </p:nvSpPr>
        <p:spPr>
          <a:xfrm>
            <a:off x="1828799" y="350838"/>
            <a:ext cx="7315201" cy="563562"/>
          </a:xfrm>
        </p:spPr>
        <p:txBody>
          <a:bodyPr/>
          <a:lstStyle/>
          <a:p>
            <a:r>
              <a:rPr lang="es-ES" sz="3600" dirty="0" smtClean="0"/>
              <a:t>Interesante: </a:t>
            </a:r>
            <a:r>
              <a:rPr lang="es-ES" sz="2100" dirty="0" smtClean="0"/>
              <a:t>¿Qué distingue esta herramienta?</a:t>
            </a:r>
            <a:endParaRPr lang="es-ES" sz="21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CF7F8"/>
              </a:clrFrom>
              <a:clrTo>
                <a:srgbClr val="FCF7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762992"/>
            <a:ext cx="1878968" cy="1873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984739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98 Llamada con línea 1"/>
          <p:cNvSpPr/>
          <p:nvPr/>
        </p:nvSpPr>
        <p:spPr bwMode="auto">
          <a:xfrm>
            <a:off x="4848225" y="1316038"/>
            <a:ext cx="4122738" cy="1033462"/>
          </a:xfrm>
          <a:prstGeom prst="borderCallout1">
            <a:avLst>
              <a:gd name="adj1" fmla="val 97855"/>
              <a:gd name="adj2" fmla="val 12975"/>
              <a:gd name="adj3" fmla="val 159391"/>
              <a:gd name="adj4" fmla="val 38576"/>
            </a:avLst>
          </a:prstGeom>
          <a:ln>
            <a:solidFill>
              <a:schemeClr val="accent1">
                <a:lumMod val="90000"/>
              </a:schemeClr>
            </a:solidFill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s-E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Personas gestionan sus tareas para darles cumplimiento en el tiempo definido</a:t>
            </a:r>
          </a:p>
        </p:txBody>
      </p:sp>
      <p:sp>
        <p:nvSpPr>
          <p:cNvPr id="18436" name="5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F76AEC-9E12-4D0A-A623-D36808DB32C1}" type="slidenum">
              <a:rPr lang="es-MX" smtClean="0">
                <a:solidFill>
                  <a:schemeClr val="bg1"/>
                </a:solidFill>
              </a:rPr>
              <a:pPr eaLnBrk="1" hangingPunct="1"/>
              <a:t>18</a:t>
            </a:fld>
            <a:endParaRPr lang="es-MX" dirty="0" smtClean="0">
              <a:solidFill>
                <a:schemeClr val="bg1"/>
              </a:solidFill>
            </a:endParaRPr>
          </a:p>
        </p:txBody>
      </p:sp>
      <p:sp>
        <p:nvSpPr>
          <p:cNvPr id="18439" name="Text Box 3"/>
          <p:cNvSpPr txBox="1">
            <a:spLocks noChangeArrowheads="1"/>
          </p:cNvSpPr>
          <p:nvPr/>
        </p:nvSpPr>
        <p:spPr bwMode="auto">
          <a:xfrm>
            <a:off x="2182813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ES" dirty="0"/>
          </a:p>
        </p:txBody>
      </p:sp>
      <p:grpSp>
        <p:nvGrpSpPr>
          <p:cNvPr id="18440" name="Group 3"/>
          <p:cNvGrpSpPr>
            <a:grpSpLocks/>
          </p:cNvGrpSpPr>
          <p:nvPr/>
        </p:nvGrpSpPr>
        <p:grpSpPr bwMode="auto">
          <a:xfrm>
            <a:off x="1" y="3219450"/>
            <a:ext cx="9144000" cy="141288"/>
            <a:chOff x="0" y="1896"/>
            <a:chExt cx="5760" cy="120"/>
          </a:xfrm>
        </p:grpSpPr>
        <p:sp>
          <p:nvSpPr>
            <p:cNvPr id="18506" name="Rectangle 4"/>
            <p:cNvSpPr>
              <a:spLocks noChangeArrowheads="1"/>
            </p:cNvSpPr>
            <p:nvPr/>
          </p:nvSpPr>
          <p:spPr bwMode="gray">
            <a:xfrm>
              <a:off x="0" y="1896"/>
              <a:ext cx="5760" cy="4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ECECEC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18507" name="Rectangle 5"/>
            <p:cNvSpPr>
              <a:spLocks noChangeArrowheads="1"/>
            </p:cNvSpPr>
            <p:nvPr/>
          </p:nvSpPr>
          <p:spPr bwMode="gray">
            <a:xfrm>
              <a:off x="0" y="1942"/>
              <a:ext cx="5760" cy="74"/>
            </a:xfrm>
            <a:prstGeom prst="rect">
              <a:avLst/>
            </a:prstGeom>
            <a:gradFill rotWithShape="1">
              <a:gsLst>
                <a:gs pos="0">
                  <a:srgbClr val="CFCFCF"/>
                </a:gs>
                <a:gs pos="100000">
                  <a:srgbClr val="5F5F5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</p:grpSp>
      <p:grpSp>
        <p:nvGrpSpPr>
          <p:cNvPr id="18441" name="Group 6"/>
          <p:cNvGrpSpPr>
            <a:grpSpLocks/>
          </p:cNvGrpSpPr>
          <p:nvPr/>
        </p:nvGrpSpPr>
        <p:grpSpPr bwMode="auto">
          <a:xfrm rot="3877067">
            <a:off x="3926682" y="4310856"/>
            <a:ext cx="2273300" cy="858837"/>
            <a:chOff x="2290" y="2725"/>
            <a:chExt cx="1832" cy="713"/>
          </a:xfrm>
        </p:grpSpPr>
        <p:grpSp>
          <p:nvGrpSpPr>
            <p:cNvPr id="18500" name="Group 7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18504" name="Freeform 8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F5908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18505" name="Freeform 9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</p:grpSp>
        <p:grpSp>
          <p:nvGrpSpPr>
            <p:cNvPr id="18501" name="Group 10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18502" name="Freeform 11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F5908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18503" name="Freeform 12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</p:grpSp>
      </p:grpSp>
      <p:grpSp>
        <p:nvGrpSpPr>
          <p:cNvPr id="18442" name="Group 13"/>
          <p:cNvGrpSpPr>
            <a:grpSpLocks/>
          </p:cNvGrpSpPr>
          <p:nvPr/>
        </p:nvGrpSpPr>
        <p:grpSpPr bwMode="auto">
          <a:xfrm rot="-5400000">
            <a:off x="3779838" y="2686050"/>
            <a:ext cx="1270000" cy="1308100"/>
            <a:chOff x="2789" y="1625"/>
            <a:chExt cx="907" cy="907"/>
          </a:xfrm>
        </p:grpSpPr>
        <p:sp>
          <p:nvSpPr>
            <p:cNvPr id="18490" name="Oval 14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83A6A7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ES" dirty="0"/>
            </a:p>
          </p:txBody>
        </p:sp>
        <p:sp>
          <p:nvSpPr>
            <p:cNvPr id="18491" name="Oval 15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ES" dirty="0"/>
            </a:p>
          </p:txBody>
        </p:sp>
        <p:sp>
          <p:nvSpPr>
            <p:cNvPr id="18492" name="Oval 16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475A5A"/>
                </a:gs>
                <a:gs pos="50000">
                  <a:srgbClr val="83A6A7"/>
                </a:gs>
                <a:gs pos="100000">
                  <a:srgbClr val="475A5A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 dirty="0"/>
            </a:p>
          </p:txBody>
        </p:sp>
        <p:sp>
          <p:nvSpPr>
            <p:cNvPr id="18493" name="Oval 17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53696A"/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 dirty="0"/>
            </a:p>
          </p:txBody>
        </p:sp>
        <p:sp>
          <p:nvSpPr>
            <p:cNvPr id="18494" name="Oval 18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 dirty="0"/>
            </a:p>
          </p:txBody>
        </p:sp>
        <p:grpSp>
          <p:nvGrpSpPr>
            <p:cNvPr id="18495" name="Group 19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18496" name="Oval 20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s-ES" dirty="0"/>
              </a:p>
            </p:txBody>
          </p:sp>
          <p:sp>
            <p:nvSpPr>
              <p:cNvPr id="18497" name="Oval 21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s-ES" dirty="0"/>
              </a:p>
            </p:txBody>
          </p:sp>
          <p:sp>
            <p:nvSpPr>
              <p:cNvPr id="18498" name="Oval 22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s-ES" dirty="0"/>
              </a:p>
            </p:txBody>
          </p:sp>
          <p:sp>
            <p:nvSpPr>
              <p:cNvPr id="20566" name="Oval 23"/>
              <p:cNvSpPr>
                <a:spLocks noChangeArrowheads="1"/>
              </p:cNvSpPr>
              <p:nvPr/>
            </p:nvSpPr>
            <p:spPr bwMode="gray">
              <a:xfrm>
                <a:off x="4299" y="1899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>
                  <a:defRPr/>
                </a:pPr>
                <a:r>
                  <a:rPr lang="es-ES" sz="4800" b="1" cap="all" dirty="0" smtClean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</a:rPr>
                  <a:t>2</a:t>
                </a:r>
                <a:endParaRPr lang="es-ES" sz="48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endParaRPr>
              </a:p>
            </p:txBody>
          </p:sp>
        </p:grpSp>
      </p:grpSp>
      <p:grpSp>
        <p:nvGrpSpPr>
          <p:cNvPr id="18443" name="Group 24"/>
          <p:cNvGrpSpPr>
            <a:grpSpLocks/>
          </p:cNvGrpSpPr>
          <p:nvPr/>
        </p:nvGrpSpPr>
        <p:grpSpPr bwMode="auto">
          <a:xfrm rot="3877067">
            <a:off x="6426994" y="4377531"/>
            <a:ext cx="2273300" cy="858838"/>
            <a:chOff x="2290" y="2725"/>
            <a:chExt cx="1832" cy="713"/>
          </a:xfrm>
        </p:grpSpPr>
        <p:grpSp>
          <p:nvGrpSpPr>
            <p:cNvPr id="18484" name="Group 25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18488" name="Freeform 26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00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F5908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18489" name="Freeform 27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</p:grpSp>
        <p:grpSp>
          <p:nvGrpSpPr>
            <p:cNvPr id="18485" name="Group 28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18486" name="Freeform 29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6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F5908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18487" name="Freeform 30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</p:grpSp>
      </p:grpSp>
      <p:sp>
        <p:nvSpPr>
          <p:cNvPr id="18444" name="Oval 31"/>
          <p:cNvSpPr>
            <a:spLocks noChangeArrowheads="1"/>
          </p:cNvSpPr>
          <p:nvPr/>
        </p:nvSpPr>
        <p:spPr bwMode="gray">
          <a:xfrm>
            <a:off x="6089650" y="2541588"/>
            <a:ext cx="1524000" cy="156845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rgbClr val="3399FF"/>
              </a:gs>
              <a:gs pos="100000">
                <a:srgbClr val="FFFFFF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 dirty="0"/>
          </a:p>
        </p:txBody>
      </p:sp>
      <p:sp>
        <p:nvSpPr>
          <p:cNvPr id="18445" name="Oval 32"/>
          <p:cNvSpPr>
            <a:spLocks noChangeArrowheads="1"/>
          </p:cNvSpPr>
          <p:nvPr/>
        </p:nvSpPr>
        <p:spPr bwMode="gray">
          <a:xfrm>
            <a:off x="6089650" y="2541588"/>
            <a:ext cx="1524000" cy="1568450"/>
          </a:xfrm>
          <a:prstGeom prst="ellipse">
            <a:avLst/>
          </a:prstGeom>
          <a:gradFill rotWithShape="1">
            <a:gsLst>
              <a:gs pos="0">
                <a:srgbClr val="3399FF">
                  <a:alpha val="32001"/>
                </a:srgbClr>
              </a:gs>
              <a:gs pos="100000">
                <a:srgbClr val="000000">
                  <a:alpha val="89998"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 dirty="0"/>
          </a:p>
        </p:txBody>
      </p:sp>
      <p:sp>
        <p:nvSpPr>
          <p:cNvPr id="18446" name="Oval 33"/>
          <p:cNvSpPr>
            <a:spLocks noChangeArrowheads="1"/>
          </p:cNvSpPr>
          <p:nvPr/>
        </p:nvSpPr>
        <p:spPr bwMode="gray">
          <a:xfrm>
            <a:off x="6191250" y="2644775"/>
            <a:ext cx="1323975" cy="1362075"/>
          </a:xfrm>
          <a:prstGeom prst="ellipse">
            <a:avLst/>
          </a:prstGeom>
          <a:gradFill rotWithShape="1">
            <a:gsLst>
              <a:gs pos="0">
                <a:srgbClr val="1C538A"/>
              </a:gs>
              <a:gs pos="50000">
                <a:srgbClr val="3399FF"/>
              </a:gs>
              <a:gs pos="100000">
                <a:srgbClr val="1C538A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s-ES" dirty="0"/>
          </a:p>
        </p:txBody>
      </p:sp>
      <p:sp>
        <p:nvSpPr>
          <p:cNvPr id="18447" name="Oval 34"/>
          <p:cNvSpPr>
            <a:spLocks noChangeArrowheads="1"/>
          </p:cNvSpPr>
          <p:nvPr/>
        </p:nvSpPr>
        <p:spPr bwMode="gray">
          <a:xfrm>
            <a:off x="6192838" y="2647950"/>
            <a:ext cx="1323975" cy="1362075"/>
          </a:xfrm>
          <a:prstGeom prst="ellipse">
            <a:avLst/>
          </a:prstGeom>
          <a:gradFill rotWithShape="1">
            <a:gsLst>
              <a:gs pos="0">
                <a:srgbClr val="2061A2"/>
              </a:gs>
              <a:gs pos="100000">
                <a:srgbClr val="3399FF">
                  <a:alpha val="0"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s-ES" dirty="0"/>
          </a:p>
        </p:txBody>
      </p:sp>
      <p:sp>
        <p:nvSpPr>
          <p:cNvPr id="18448" name="Oval 35"/>
          <p:cNvSpPr>
            <a:spLocks noChangeArrowheads="1"/>
          </p:cNvSpPr>
          <p:nvPr/>
        </p:nvSpPr>
        <p:spPr bwMode="gray">
          <a:xfrm>
            <a:off x="6256338" y="2713038"/>
            <a:ext cx="1192212" cy="122555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s-ES" dirty="0"/>
          </a:p>
        </p:txBody>
      </p:sp>
      <p:grpSp>
        <p:nvGrpSpPr>
          <p:cNvPr id="18449" name="Group 36"/>
          <p:cNvGrpSpPr>
            <a:grpSpLocks/>
          </p:cNvGrpSpPr>
          <p:nvPr/>
        </p:nvGrpSpPr>
        <p:grpSpPr bwMode="auto">
          <a:xfrm rot="-5400000">
            <a:off x="6275388" y="2733675"/>
            <a:ext cx="1155700" cy="1187450"/>
            <a:chOff x="4166" y="1706"/>
            <a:chExt cx="1252" cy="1252"/>
          </a:xfrm>
        </p:grpSpPr>
        <p:sp>
          <p:nvSpPr>
            <p:cNvPr id="18480" name="Oval 37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ES" dirty="0"/>
            </a:p>
          </p:txBody>
        </p:sp>
        <p:sp>
          <p:nvSpPr>
            <p:cNvPr id="18481" name="Oval 38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ES" dirty="0"/>
            </a:p>
          </p:txBody>
        </p:sp>
        <p:sp>
          <p:nvSpPr>
            <p:cNvPr id="18482" name="Oval 39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ES" dirty="0"/>
            </a:p>
          </p:txBody>
        </p:sp>
        <p:sp>
          <p:nvSpPr>
            <p:cNvPr id="20550" name="Oval 40"/>
            <p:cNvSpPr>
              <a:spLocks noChangeArrowheads="1"/>
            </p:cNvSpPr>
            <p:nvPr/>
          </p:nvSpPr>
          <p:spPr bwMode="gray">
            <a:xfrm>
              <a:off x="4263" y="1901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>
                <a:defRPr/>
              </a:pPr>
              <a:r>
                <a:rPr lang="es-ES" sz="60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3</a:t>
              </a:r>
              <a:endParaRPr lang="es-E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</p:grpSp>
      <p:grpSp>
        <p:nvGrpSpPr>
          <p:cNvPr id="18450" name="Group 41"/>
          <p:cNvGrpSpPr>
            <a:grpSpLocks/>
          </p:cNvGrpSpPr>
          <p:nvPr/>
        </p:nvGrpSpPr>
        <p:grpSpPr bwMode="auto">
          <a:xfrm rot="3877067">
            <a:off x="1624807" y="4310856"/>
            <a:ext cx="2273300" cy="858837"/>
            <a:chOff x="2290" y="2725"/>
            <a:chExt cx="1832" cy="713"/>
          </a:xfrm>
        </p:grpSpPr>
        <p:grpSp>
          <p:nvGrpSpPr>
            <p:cNvPr id="18474" name="Group 42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18478" name="Freeform 43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F5908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18479" name="Freeform 44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</p:grpSp>
        <p:grpSp>
          <p:nvGrpSpPr>
            <p:cNvPr id="18475" name="Group 45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18476" name="Freeform 46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F5908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18477" name="Freeform 47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</p:grpSp>
      </p:grpSp>
      <p:grpSp>
        <p:nvGrpSpPr>
          <p:cNvPr id="18451" name="Group 48"/>
          <p:cNvGrpSpPr>
            <a:grpSpLocks/>
          </p:cNvGrpSpPr>
          <p:nvPr/>
        </p:nvGrpSpPr>
        <p:grpSpPr bwMode="auto">
          <a:xfrm rot="-5400000">
            <a:off x="1483518" y="2685257"/>
            <a:ext cx="1268413" cy="1308100"/>
            <a:chOff x="2789" y="1625"/>
            <a:chExt cx="907" cy="907"/>
          </a:xfrm>
        </p:grpSpPr>
        <p:sp>
          <p:nvSpPr>
            <p:cNvPr id="18464" name="Oval 49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83A6A7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ES" dirty="0"/>
            </a:p>
          </p:txBody>
        </p:sp>
        <p:sp>
          <p:nvSpPr>
            <p:cNvPr id="18465" name="Oval 50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ES" dirty="0"/>
            </a:p>
          </p:txBody>
        </p:sp>
        <p:sp>
          <p:nvSpPr>
            <p:cNvPr id="18466" name="Oval 51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475A5A"/>
                </a:gs>
                <a:gs pos="50000">
                  <a:srgbClr val="83A6A7"/>
                </a:gs>
                <a:gs pos="100000">
                  <a:srgbClr val="475A5A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 dirty="0"/>
            </a:p>
          </p:txBody>
        </p:sp>
        <p:sp>
          <p:nvSpPr>
            <p:cNvPr id="18467" name="Oval 52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53696A"/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 dirty="0"/>
            </a:p>
          </p:txBody>
        </p:sp>
        <p:sp>
          <p:nvSpPr>
            <p:cNvPr id="18468" name="Oval 53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 dirty="0"/>
            </a:p>
          </p:txBody>
        </p:sp>
        <p:grpSp>
          <p:nvGrpSpPr>
            <p:cNvPr id="18469" name="Group 54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18470" name="Oval 55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s-ES" dirty="0"/>
              </a:p>
            </p:txBody>
          </p:sp>
          <p:sp>
            <p:nvSpPr>
              <p:cNvPr id="18471" name="Oval 56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s-ES" dirty="0"/>
              </a:p>
            </p:txBody>
          </p:sp>
          <p:sp>
            <p:nvSpPr>
              <p:cNvPr id="18472" name="Oval 57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s-ES" dirty="0"/>
              </a:p>
            </p:txBody>
          </p:sp>
          <p:sp>
            <p:nvSpPr>
              <p:cNvPr id="20540" name="Oval 58"/>
              <p:cNvSpPr>
                <a:spLocks noChangeArrowheads="1"/>
              </p:cNvSpPr>
              <p:nvPr/>
            </p:nvSpPr>
            <p:spPr bwMode="gray">
              <a:xfrm>
                <a:off x="4300" y="1793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>
                  <a:defRPr/>
                </a:pPr>
                <a:r>
                  <a:rPr lang="es-ES" sz="4000" b="1" cap="all" dirty="0" smtClean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</a:rPr>
                  <a:t> 1</a:t>
                </a:r>
                <a:endParaRPr lang="es-ES" sz="40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endParaRPr>
              </a:p>
            </p:txBody>
          </p:sp>
        </p:grpSp>
      </p:grpSp>
      <p:sp>
        <p:nvSpPr>
          <p:cNvPr id="18452" name="Text Box 79"/>
          <p:cNvSpPr txBox="1">
            <a:spLocks noChangeArrowheads="1"/>
          </p:cNvSpPr>
          <p:nvPr/>
        </p:nvSpPr>
        <p:spPr bwMode="gray">
          <a:xfrm rot="3925970">
            <a:off x="1689100" y="4500563"/>
            <a:ext cx="16541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18453" name="Text Box 80"/>
          <p:cNvSpPr txBox="1">
            <a:spLocks noChangeArrowheads="1"/>
          </p:cNvSpPr>
          <p:nvPr/>
        </p:nvSpPr>
        <p:spPr bwMode="gray">
          <a:xfrm rot="3925970">
            <a:off x="2279650" y="4225925"/>
            <a:ext cx="1049338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 sz="1400" b="1" dirty="0"/>
              <a:t>Definición</a:t>
            </a:r>
          </a:p>
        </p:txBody>
      </p:sp>
      <p:sp>
        <p:nvSpPr>
          <p:cNvPr id="18454" name="Text Box 81"/>
          <p:cNvSpPr txBox="1">
            <a:spLocks noChangeArrowheads="1"/>
          </p:cNvSpPr>
          <p:nvPr/>
        </p:nvSpPr>
        <p:spPr bwMode="gray">
          <a:xfrm rot="3925970">
            <a:off x="4211637" y="4500563"/>
            <a:ext cx="12287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</a:rPr>
              <a:t>PLANES</a:t>
            </a:r>
          </a:p>
        </p:txBody>
      </p:sp>
      <p:sp>
        <p:nvSpPr>
          <p:cNvPr id="18455" name="Text Box 82"/>
          <p:cNvSpPr txBox="1">
            <a:spLocks noChangeArrowheads="1"/>
          </p:cNvSpPr>
          <p:nvPr/>
        </p:nvSpPr>
        <p:spPr bwMode="gray">
          <a:xfrm rot="3925970">
            <a:off x="4639470" y="4225131"/>
            <a:ext cx="9509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 sz="1400" b="1" dirty="0"/>
              <a:t>Creación</a:t>
            </a:r>
          </a:p>
        </p:txBody>
      </p:sp>
      <p:sp>
        <p:nvSpPr>
          <p:cNvPr id="18456" name="Text Box 83"/>
          <p:cNvSpPr txBox="1">
            <a:spLocks noChangeArrowheads="1"/>
          </p:cNvSpPr>
          <p:nvPr/>
        </p:nvSpPr>
        <p:spPr bwMode="gray">
          <a:xfrm rot="3925970">
            <a:off x="6700837" y="4643438"/>
            <a:ext cx="12223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</a:rPr>
              <a:t>TAREAS</a:t>
            </a:r>
          </a:p>
        </p:txBody>
      </p:sp>
      <p:sp>
        <p:nvSpPr>
          <p:cNvPr id="18457" name="Text Box 84"/>
          <p:cNvSpPr txBox="1">
            <a:spLocks noChangeArrowheads="1"/>
          </p:cNvSpPr>
          <p:nvPr/>
        </p:nvSpPr>
        <p:spPr bwMode="gray">
          <a:xfrm rot="3925970">
            <a:off x="7174707" y="4368006"/>
            <a:ext cx="8493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 sz="1400" b="1" dirty="0"/>
              <a:t>Gestión</a:t>
            </a:r>
          </a:p>
        </p:txBody>
      </p:sp>
      <p:sp>
        <p:nvSpPr>
          <p:cNvPr id="2" name="1 Redondear rectángulo de esquina diagonal"/>
          <p:cNvSpPr/>
          <p:nvPr/>
        </p:nvSpPr>
        <p:spPr bwMode="auto">
          <a:xfrm rot="3867234">
            <a:off x="2516982" y="3150394"/>
            <a:ext cx="1509712" cy="342900"/>
          </a:xfrm>
          <a:prstGeom prst="round2DiagRect">
            <a:avLst/>
          </a:prstGeom>
          <a:solidFill>
            <a:srgbClr val="FFE1A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/>
          <a:lstStyle/>
          <a:p>
            <a:pPr algn="ctr">
              <a:defRPr/>
            </a:pPr>
            <a:r>
              <a:rPr lang="es-ES" sz="1600" dirty="0">
                <a:latin typeface="Arial" pitchFamily="34" charset="0"/>
              </a:rPr>
              <a:t>Tributan</a:t>
            </a:r>
          </a:p>
        </p:txBody>
      </p:sp>
      <p:sp>
        <p:nvSpPr>
          <p:cNvPr id="96" name="95 Redondear rectángulo de esquina diagonal"/>
          <p:cNvSpPr/>
          <p:nvPr/>
        </p:nvSpPr>
        <p:spPr bwMode="auto">
          <a:xfrm rot="3867234">
            <a:off x="4815681" y="3148807"/>
            <a:ext cx="1509713" cy="342900"/>
          </a:xfrm>
          <a:prstGeom prst="round2DiagRect">
            <a:avLst/>
          </a:prstGeom>
          <a:solidFill>
            <a:srgbClr val="FFE1A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/>
          <a:lstStyle/>
          <a:p>
            <a:pPr algn="ctr">
              <a:defRPr/>
            </a:pPr>
            <a:r>
              <a:rPr lang="es-ES" sz="1600" dirty="0">
                <a:latin typeface="Arial" pitchFamily="34" charset="0"/>
              </a:rPr>
              <a:t>Contienen</a:t>
            </a:r>
          </a:p>
        </p:txBody>
      </p:sp>
      <p:sp>
        <p:nvSpPr>
          <p:cNvPr id="97" name="96 Llamada con línea 1"/>
          <p:cNvSpPr/>
          <p:nvPr/>
        </p:nvSpPr>
        <p:spPr bwMode="auto">
          <a:xfrm>
            <a:off x="654050" y="1316038"/>
            <a:ext cx="4122738" cy="1033462"/>
          </a:xfrm>
          <a:prstGeom prst="borderCallout1">
            <a:avLst>
              <a:gd name="adj1" fmla="val 97855"/>
              <a:gd name="adj2" fmla="val 12975"/>
              <a:gd name="adj3" fmla="val 166100"/>
              <a:gd name="adj4" fmla="val 26144"/>
            </a:avLst>
          </a:prstGeom>
          <a:ln>
            <a:solidFill>
              <a:schemeClr val="accent1">
                <a:lumMod val="90000"/>
              </a:schemeClr>
            </a:solidFill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s-E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Entidades definen (o desglosan) sus objetivos de trabajo para un periodo determinado</a:t>
            </a:r>
          </a:p>
        </p:txBody>
      </p:sp>
      <p:sp>
        <p:nvSpPr>
          <p:cNvPr id="98" name="97 Llamada con línea 1"/>
          <p:cNvSpPr/>
          <p:nvPr/>
        </p:nvSpPr>
        <p:spPr bwMode="auto">
          <a:xfrm>
            <a:off x="2987675" y="1316038"/>
            <a:ext cx="4389438" cy="1033462"/>
          </a:xfrm>
          <a:prstGeom prst="borderCallout1">
            <a:avLst>
              <a:gd name="adj1" fmla="val 97855"/>
              <a:gd name="adj2" fmla="val 12975"/>
              <a:gd name="adj3" fmla="val 166100"/>
              <a:gd name="adj4" fmla="val 26144"/>
            </a:avLst>
          </a:prstGeom>
          <a:ln>
            <a:solidFill>
              <a:schemeClr val="accent1">
                <a:lumMod val="90000"/>
              </a:schemeClr>
            </a:solidFill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s-E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Entidades crean planes de trabajo para cumplir objetivos definidos y centrados en la realización de tareas</a:t>
            </a:r>
          </a:p>
        </p:txBody>
      </p:sp>
      <p:sp>
        <p:nvSpPr>
          <p:cNvPr id="101" name="100 Llamada con línea 1"/>
          <p:cNvSpPr/>
          <p:nvPr/>
        </p:nvSpPr>
        <p:spPr bwMode="auto">
          <a:xfrm>
            <a:off x="1042988" y="4356100"/>
            <a:ext cx="4824412" cy="1520825"/>
          </a:xfrm>
          <a:prstGeom prst="borderCallout1">
            <a:avLst>
              <a:gd name="adj1" fmla="val 64932"/>
              <a:gd name="adj2" fmla="val 100285"/>
              <a:gd name="adj3" fmla="val 38137"/>
              <a:gd name="adj4" fmla="val 125312"/>
            </a:avLst>
          </a:prstGeom>
          <a:ln>
            <a:solidFill>
              <a:schemeClr val="accent1">
                <a:lumMod val="90000"/>
              </a:schemeClr>
            </a:solidFill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s-E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FUENTE PRIMARIA </a:t>
            </a:r>
            <a:r>
              <a:rPr lang="es-E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DATOS PARA EL </a:t>
            </a:r>
            <a:r>
              <a:rPr lang="es-E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</a:t>
            </a:r>
          </a:p>
        </p:txBody>
      </p:sp>
      <p:sp>
        <p:nvSpPr>
          <p:cNvPr id="77" name="1 Título"/>
          <p:cNvSpPr>
            <a:spLocks noGrp="1"/>
          </p:cNvSpPr>
          <p:nvPr>
            <p:ph type="title"/>
          </p:nvPr>
        </p:nvSpPr>
        <p:spPr>
          <a:xfrm>
            <a:off x="1828799" y="350838"/>
            <a:ext cx="7315201" cy="563562"/>
          </a:xfrm>
        </p:spPr>
        <p:txBody>
          <a:bodyPr/>
          <a:lstStyle/>
          <a:p>
            <a:r>
              <a:rPr lang="es-ES" sz="3600" dirty="0" smtClean="0"/>
              <a:t>Funcionalidades: </a:t>
            </a:r>
            <a:r>
              <a:rPr lang="es-ES" sz="2200" dirty="0" smtClean="0"/>
              <a:t>Relación de conceptos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22749366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99" grpId="1" animBg="1"/>
      <p:bldP spid="97" grpId="0" animBg="1"/>
      <p:bldP spid="97" grpId="1" animBg="1"/>
      <p:bldP spid="98" grpId="0" animBg="1"/>
      <p:bldP spid="98" grpId="1" animBg="1"/>
      <p:bldP spid="10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107504" y="1124744"/>
            <a:ext cx="8785124" cy="4929187"/>
            <a:chOff x="755428" y="1639317"/>
            <a:chExt cx="8785124" cy="4929187"/>
          </a:xfrm>
        </p:grpSpPr>
        <p:grpSp>
          <p:nvGrpSpPr>
            <p:cNvPr id="3" name="2 Grupo"/>
            <p:cNvGrpSpPr/>
            <p:nvPr/>
          </p:nvGrpSpPr>
          <p:grpSpPr>
            <a:xfrm>
              <a:off x="755428" y="1639317"/>
              <a:ext cx="6978650" cy="4929187"/>
              <a:chOff x="107504" y="1595438"/>
              <a:chExt cx="6978650" cy="4929187"/>
            </a:xfrm>
          </p:grpSpPr>
          <p:sp>
            <p:nvSpPr>
              <p:cNvPr id="19458" name="128 Elipse"/>
              <p:cNvSpPr>
                <a:spLocks noChangeArrowheads="1"/>
              </p:cNvSpPr>
              <p:nvPr/>
            </p:nvSpPr>
            <p:spPr bwMode="auto">
              <a:xfrm>
                <a:off x="3253929" y="3651250"/>
                <a:ext cx="758825" cy="793750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19459" name="10 Elipse"/>
              <p:cNvSpPr>
                <a:spLocks noChangeArrowheads="1"/>
              </p:cNvSpPr>
              <p:nvPr/>
            </p:nvSpPr>
            <p:spPr bwMode="auto">
              <a:xfrm>
                <a:off x="3815904" y="1952625"/>
                <a:ext cx="758825" cy="793750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128" name="127 Arco"/>
              <p:cNvSpPr/>
              <p:nvPr/>
            </p:nvSpPr>
            <p:spPr bwMode="auto">
              <a:xfrm rot="5400000" flipH="1">
                <a:off x="1685479" y="3435350"/>
                <a:ext cx="3959225" cy="2219325"/>
              </a:xfrm>
              <a:prstGeom prst="arc">
                <a:avLst>
                  <a:gd name="adj1" fmla="val 18317359"/>
                  <a:gd name="adj2" fmla="val 0"/>
                </a:avLst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s-ES" dirty="0"/>
              </a:p>
            </p:txBody>
          </p:sp>
          <p:sp>
            <p:nvSpPr>
              <p:cNvPr id="126" name="125 Arco"/>
              <p:cNvSpPr/>
              <p:nvPr/>
            </p:nvSpPr>
            <p:spPr bwMode="auto">
              <a:xfrm rot="6436679">
                <a:off x="2158554" y="2841626"/>
                <a:ext cx="3889375" cy="1397000"/>
              </a:xfrm>
              <a:prstGeom prst="arc">
                <a:avLst>
                  <a:gd name="adj1" fmla="val 17705791"/>
                  <a:gd name="adj2" fmla="val 21180630"/>
                </a:avLst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s-ES" dirty="0"/>
              </a:p>
            </p:txBody>
          </p:sp>
          <p:sp>
            <p:nvSpPr>
              <p:cNvPr id="124" name="123 Arco"/>
              <p:cNvSpPr/>
              <p:nvPr/>
            </p:nvSpPr>
            <p:spPr bwMode="auto">
              <a:xfrm rot="5614250" flipV="1">
                <a:off x="6088411" y="3517106"/>
                <a:ext cx="500062" cy="1495425"/>
              </a:xfrm>
              <a:prstGeom prst="arc">
                <a:avLst>
                  <a:gd name="adj1" fmla="val 16200000"/>
                  <a:gd name="adj2" fmla="val 1791672"/>
                </a:avLst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s-ES" dirty="0"/>
              </a:p>
            </p:txBody>
          </p:sp>
          <p:sp>
            <p:nvSpPr>
              <p:cNvPr id="125" name="124 Arco"/>
              <p:cNvSpPr/>
              <p:nvPr/>
            </p:nvSpPr>
            <p:spPr bwMode="auto">
              <a:xfrm flipH="1">
                <a:off x="5568504" y="3549650"/>
                <a:ext cx="1495425" cy="688975"/>
              </a:xfrm>
              <a:prstGeom prst="arc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s-ES" dirty="0"/>
              </a:p>
            </p:txBody>
          </p:sp>
          <p:sp>
            <p:nvSpPr>
              <p:cNvPr id="122" name="121 Arco"/>
              <p:cNvSpPr/>
              <p:nvPr/>
            </p:nvSpPr>
            <p:spPr bwMode="auto">
              <a:xfrm rot="9260150">
                <a:off x="5047804" y="3130550"/>
                <a:ext cx="1241425" cy="2157413"/>
              </a:xfrm>
              <a:prstGeom prst="arc">
                <a:avLst>
                  <a:gd name="adj1" fmla="val 16689238"/>
                  <a:gd name="adj2" fmla="val 1415708"/>
                </a:avLst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s-ES" dirty="0"/>
              </a:p>
            </p:txBody>
          </p:sp>
          <p:sp>
            <p:nvSpPr>
              <p:cNvPr id="119" name="118 Arco"/>
              <p:cNvSpPr/>
              <p:nvPr/>
            </p:nvSpPr>
            <p:spPr bwMode="auto">
              <a:xfrm rot="6436679">
                <a:off x="1534667" y="5051425"/>
                <a:ext cx="914400" cy="914400"/>
              </a:xfrm>
              <a:prstGeom prst="arc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s-ES" dirty="0"/>
              </a:p>
            </p:txBody>
          </p:sp>
          <p:sp>
            <p:nvSpPr>
              <p:cNvPr id="120" name="119 Arco"/>
              <p:cNvSpPr/>
              <p:nvPr/>
            </p:nvSpPr>
            <p:spPr bwMode="auto">
              <a:xfrm>
                <a:off x="1487042" y="4832350"/>
                <a:ext cx="914400" cy="914400"/>
              </a:xfrm>
              <a:prstGeom prst="arc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s-ES" dirty="0"/>
              </a:p>
            </p:txBody>
          </p:sp>
          <p:sp>
            <p:nvSpPr>
              <p:cNvPr id="10" name="9 Arco"/>
              <p:cNvSpPr/>
              <p:nvPr/>
            </p:nvSpPr>
            <p:spPr bwMode="auto">
              <a:xfrm>
                <a:off x="1826767" y="1998663"/>
                <a:ext cx="914400" cy="914400"/>
              </a:xfrm>
              <a:prstGeom prst="arc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s-ES" dirty="0"/>
              </a:p>
            </p:txBody>
          </p:sp>
          <p:grpSp>
            <p:nvGrpSpPr>
              <p:cNvPr id="19473" name="5 Grupo"/>
              <p:cNvGrpSpPr>
                <a:grpSpLocks/>
              </p:cNvGrpSpPr>
              <p:nvPr/>
            </p:nvGrpSpPr>
            <p:grpSpPr bwMode="auto">
              <a:xfrm>
                <a:off x="404367" y="1952625"/>
                <a:ext cx="4616450" cy="1541463"/>
                <a:chOff x="1691682" y="2099257"/>
                <a:chExt cx="4617215" cy="1542284"/>
              </a:xfrm>
            </p:grpSpPr>
            <p:grpSp>
              <p:nvGrpSpPr>
                <p:cNvPr id="19512" name="77 Grupo"/>
                <p:cNvGrpSpPr>
                  <a:grpSpLocks/>
                </p:cNvGrpSpPr>
                <p:nvPr/>
              </p:nvGrpSpPr>
              <p:grpSpPr bwMode="auto">
                <a:xfrm rot="-5400000">
                  <a:off x="2663791" y="1127148"/>
                  <a:ext cx="792087" cy="2736306"/>
                  <a:chOff x="2932264" y="646395"/>
                  <a:chExt cx="1099148" cy="3182775"/>
                </a:xfrm>
              </p:grpSpPr>
              <p:sp>
                <p:nvSpPr>
                  <p:cNvPr id="79" name="78 Hexágono"/>
                  <p:cNvSpPr/>
                  <p:nvPr/>
                </p:nvSpPr>
                <p:spPr>
                  <a:xfrm rot="5400000">
                    <a:off x="2544894" y="1471690"/>
                    <a:ext cx="2302996" cy="652409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</p:spPr>
                <p:style>
                  <a:ln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3">
                    <a:schemeClr val="accent5">
                      <a:hueOff val="2605621"/>
                      <a:satOff val="8957"/>
                      <a:lumOff val="-42981"/>
                      <a:alphaOff val="0"/>
                    </a:schemeClr>
                  </a:fillRef>
                  <a:effectRef idx="2">
                    <a:schemeClr val="accent5">
                      <a:hueOff val="2605621"/>
                      <a:satOff val="8957"/>
                      <a:lumOff val="-42981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pPr algn="ctr">
                      <a:defRPr/>
                    </a:pPr>
                    <a:r>
                      <a:rPr lang="es-ES" dirty="0"/>
                      <a:t>OBJETIVOS</a:t>
                    </a:r>
                  </a:p>
                </p:txBody>
              </p:sp>
              <p:sp>
                <p:nvSpPr>
                  <p:cNvPr id="80" name="Hexágono 4"/>
                  <p:cNvSpPr/>
                  <p:nvPr/>
                </p:nvSpPr>
                <p:spPr>
                  <a:xfrm>
                    <a:off x="2922758" y="2792413"/>
                    <a:ext cx="903675" cy="1036071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lIns="76200" tIns="76200" rIns="76200" bIns="76200" spcCol="1270" anchor="ctr"/>
                  <a:lstStyle/>
                  <a:p>
                    <a:pPr algn="ctr" defTabSz="889000">
                      <a:lnSpc>
                        <a:spcPct val="90000"/>
                      </a:lnSpc>
                      <a:spcAft>
                        <a:spcPct val="35000"/>
                      </a:spcAft>
                      <a:defRPr/>
                    </a:pPr>
                    <a:endParaRPr lang="es-ES" sz="2000" dirty="0"/>
                  </a:p>
                </p:txBody>
              </p:sp>
            </p:grpSp>
            <p:grpSp>
              <p:nvGrpSpPr>
                <p:cNvPr id="19513" name="80 Grupo"/>
                <p:cNvGrpSpPr>
                  <a:grpSpLocks/>
                </p:cNvGrpSpPr>
                <p:nvPr/>
              </p:nvGrpSpPr>
              <p:grpSpPr bwMode="auto">
                <a:xfrm rot="-5400000">
                  <a:off x="4531366" y="1542090"/>
                  <a:ext cx="818757" cy="2736305"/>
                  <a:chOff x="2932264" y="646396"/>
                  <a:chExt cx="1136157" cy="3182774"/>
                </a:xfrm>
              </p:grpSpPr>
              <p:sp>
                <p:nvSpPr>
                  <p:cNvPr id="82" name="81 Hexágono"/>
                  <p:cNvSpPr/>
                  <p:nvPr/>
                </p:nvSpPr>
                <p:spPr>
                  <a:xfrm rot="5400000">
                    <a:off x="2581562" y="1472375"/>
                    <a:ext cx="2302998" cy="652409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</p:spPr>
                <p:style>
                  <a:ln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3">
                    <a:schemeClr val="accent5">
                      <a:hueOff val="2605621"/>
                      <a:satOff val="8957"/>
                      <a:lumOff val="-42981"/>
                      <a:alphaOff val="0"/>
                    </a:schemeClr>
                  </a:fillRef>
                  <a:effectRef idx="2">
                    <a:schemeClr val="accent5">
                      <a:hueOff val="2605621"/>
                      <a:satOff val="8957"/>
                      <a:lumOff val="-42981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pPr algn="ctr">
                      <a:defRPr/>
                    </a:pPr>
                    <a:r>
                      <a:rPr lang="es-ES" dirty="0"/>
                      <a:t>PLANES</a:t>
                    </a:r>
                  </a:p>
                </p:txBody>
              </p:sp>
              <p:sp>
                <p:nvSpPr>
                  <p:cNvPr id="83" name="Hexágono 4"/>
                  <p:cNvSpPr/>
                  <p:nvPr/>
                </p:nvSpPr>
                <p:spPr>
                  <a:xfrm>
                    <a:off x="2932978" y="2793097"/>
                    <a:ext cx="901470" cy="1036072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lIns="76200" tIns="76200" rIns="76200" bIns="76200" spcCol="1270" anchor="ctr"/>
                  <a:lstStyle/>
                  <a:p>
                    <a:pPr algn="ctr" defTabSz="889000">
                      <a:lnSpc>
                        <a:spcPct val="90000"/>
                      </a:lnSpc>
                      <a:spcAft>
                        <a:spcPct val="35000"/>
                      </a:spcAft>
                      <a:defRPr/>
                    </a:pPr>
                    <a:endParaRPr lang="es-ES" sz="2000" dirty="0"/>
                  </a:p>
                </p:txBody>
              </p:sp>
            </p:grpSp>
            <p:sp>
              <p:nvSpPr>
                <p:cNvPr id="86" name="Hexágono 4"/>
                <p:cNvSpPr/>
                <p:nvPr/>
              </p:nvSpPr>
              <p:spPr bwMode="auto">
                <a:xfrm rot="16200000">
                  <a:off x="3586558" y="2870563"/>
                  <a:ext cx="651222" cy="890735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lIns="76200" tIns="76200" rIns="76200" bIns="76200" spcCol="1270" anchor="ctr"/>
                <a:lstStyle/>
                <a:p>
                  <a:pPr algn="ctr" defTabSz="889000">
                    <a:lnSpc>
                      <a:spcPct val="90000"/>
                    </a:lnSpc>
                    <a:spcAft>
                      <a:spcPct val="35000"/>
                    </a:spcAft>
                    <a:defRPr/>
                  </a:pPr>
                  <a:endParaRPr lang="es-ES" sz="2000" dirty="0"/>
                </a:p>
              </p:txBody>
            </p:sp>
          </p:grpSp>
          <p:grpSp>
            <p:nvGrpSpPr>
              <p:cNvPr id="19474" name="3 Grupo"/>
              <p:cNvGrpSpPr>
                <a:grpSpLocks/>
              </p:cNvGrpSpPr>
              <p:nvPr/>
            </p:nvGrpSpPr>
            <p:grpSpPr bwMode="auto">
              <a:xfrm>
                <a:off x="107504" y="4760913"/>
                <a:ext cx="5057775" cy="1584325"/>
                <a:chOff x="810997" y="3861046"/>
                <a:chExt cx="5057150" cy="1584177"/>
              </a:xfrm>
            </p:grpSpPr>
            <p:grpSp>
              <p:nvGrpSpPr>
                <p:cNvPr id="19503" name="86 Grupo"/>
                <p:cNvGrpSpPr>
                  <a:grpSpLocks/>
                </p:cNvGrpSpPr>
                <p:nvPr/>
              </p:nvGrpSpPr>
              <p:grpSpPr bwMode="auto">
                <a:xfrm rot="-5400000">
                  <a:off x="1711098" y="2960945"/>
                  <a:ext cx="936104" cy="2736305"/>
                  <a:chOff x="2932264" y="646396"/>
                  <a:chExt cx="1298994" cy="3182774"/>
                </a:xfrm>
              </p:grpSpPr>
              <p:sp>
                <p:nvSpPr>
                  <p:cNvPr id="88" name="87 Hexágono"/>
                  <p:cNvSpPr/>
                  <p:nvPr/>
                </p:nvSpPr>
                <p:spPr>
                  <a:xfrm rot="5400000">
                    <a:off x="2753169" y="1472484"/>
                    <a:ext cx="2304178" cy="652001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</p:spPr>
                <p:style>
                  <a:ln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3">
                    <a:schemeClr val="accent5">
                      <a:hueOff val="2605621"/>
                      <a:satOff val="8957"/>
                      <a:lumOff val="-42981"/>
                      <a:alphaOff val="0"/>
                    </a:schemeClr>
                  </a:fillRef>
                  <a:effectRef idx="2">
                    <a:schemeClr val="accent5">
                      <a:hueOff val="2605621"/>
                      <a:satOff val="8957"/>
                      <a:lumOff val="-42981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pPr algn="ctr">
                      <a:defRPr/>
                    </a:pPr>
                    <a:r>
                      <a:rPr lang="es-ES" dirty="0"/>
                      <a:t>GRUPOS</a:t>
                    </a:r>
                  </a:p>
                </p:txBody>
              </p:sp>
              <p:sp>
                <p:nvSpPr>
                  <p:cNvPr id="89" name="Hexágono 4"/>
                  <p:cNvSpPr/>
                  <p:nvPr/>
                </p:nvSpPr>
                <p:spPr>
                  <a:xfrm>
                    <a:off x="2931662" y="2791792"/>
                    <a:ext cx="903109" cy="1037618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lIns="76200" tIns="76200" rIns="76200" bIns="76200" spcCol="1270" anchor="ctr"/>
                  <a:lstStyle/>
                  <a:p>
                    <a:pPr algn="ctr" defTabSz="889000">
                      <a:lnSpc>
                        <a:spcPct val="90000"/>
                      </a:lnSpc>
                      <a:spcAft>
                        <a:spcPct val="35000"/>
                      </a:spcAft>
                      <a:defRPr/>
                    </a:pPr>
                    <a:endParaRPr lang="es-ES" sz="2000" dirty="0"/>
                  </a:p>
                </p:txBody>
              </p:sp>
            </p:grpSp>
            <p:grpSp>
              <p:nvGrpSpPr>
                <p:cNvPr id="19504" name="92 Grupo"/>
                <p:cNvGrpSpPr>
                  <a:grpSpLocks/>
                </p:cNvGrpSpPr>
                <p:nvPr/>
              </p:nvGrpSpPr>
              <p:grpSpPr bwMode="auto">
                <a:xfrm rot="-5400000">
                  <a:off x="1799691" y="3681027"/>
                  <a:ext cx="792087" cy="2736306"/>
                  <a:chOff x="2932264" y="646395"/>
                  <a:chExt cx="1099148" cy="3182775"/>
                </a:xfrm>
              </p:grpSpPr>
              <p:sp>
                <p:nvSpPr>
                  <p:cNvPr id="94" name="93 Hexágono"/>
                  <p:cNvSpPr/>
                  <p:nvPr/>
                </p:nvSpPr>
                <p:spPr>
                  <a:xfrm rot="5400000">
                    <a:off x="2544515" y="1471656"/>
                    <a:ext cx="2304178" cy="652001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</p:spPr>
                <p:style>
                  <a:ln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3">
                    <a:schemeClr val="accent5">
                      <a:hueOff val="2605621"/>
                      <a:satOff val="8957"/>
                      <a:lumOff val="-42981"/>
                      <a:alphaOff val="0"/>
                    </a:schemeClr>
                  </a:fillRef>
                  <a:effectRef idx="2">
                    <a:schemeClr val="accent5">
                      <a:hueOff val="2605621"/>
                      <a:satOff val="8957"/>
                      <a:lumOff val="-42981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pPr algn="ctr">
                      <a:defRPr/>
                    </a:pPr>
                    <a:r>
                      <a:rPr lang="es-ES" dirty="0"/>
                      <a:t>HORARIOS</a:t>
                    </a:r>
                  </a:p>
                </p:txBody>
              </p:sp>
              <p:sp>
                <p:nvSpPr>
                  <p:cNvPr id="95" name="Hexágono 4"/>
                  <p:cNvSpPr/>
                  <p:nvPr/>
                </p:nvSpPr>
                <p:spPr>
                  <a:xfrm>
                    <a:off x="2923454" y="2790964"/>
                    <a:ext cx="903109" cy="1037618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lIns="76200" tIns="76200" rIns="76200" bIns="76200" spcCol="1270" anchor="ctr"/>
                  <a:lstStyle/>
                  <a:p>
                    <a:pPr algn="ctr" defTabSz="889000">
                      <a:lnSpc>
                        <a:spcPct val="90000"/>
                      </a:lnSpc>
                      <a:spcAft>
                        <a:spcPct val="35000"/>
                      </a:spcAft>
                      <a:defRPr/>
                    </a:pPr>
                    <a:endParaRPr lang="es-ES" sz="2000" dirty="0"/>
                  </a:p>
                </p:txBody>
              </p:sp>
            </p:grpSp>
            <p:grpSp>
              <p:nvGrpSpPr>
                <p:cNvPr id="19505" name="101 Grupo"/>
                <p:cNvGrpSpPr>
                  <a:grpSpLocks/>
                </p:cNvGrpSpPr>
                <p:nvPr/>
              </p:nvGrpSpPr>
              <p:grpSpPr bwMode="auto">
                <a:xfrm rot="-5400000">
                  <a:off x="3959934" y="3176971"/>
                  <a:ext cx="792087" cy="3024338"/>
                  <a:chOff x="2932264" y="311367"/>
                  <a:chExt cx="1099148" cy="3517803"/>
                </a:xfrm>
              </p:grpSpPr>
              <p:sp>
                <p:nvSpPr>
                  <p:cNvPr id="103" name="102 Hexágono"/>
                  <p:cNvSpPr/>
                  <p:nvPr/>
                </p:nvSpPr>
                <p:spPr>
                  <a:xfrm rot="5400000">
                    <a:off x="2544915" y="1138066"/>
                    <a:ext cx="2304177" cy="652001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</p:spPr>
                <p:style>
                  <a:ln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3">
                    <a:schemeClr val="accent5">
                      <a:hueOff val="2605621"/>
                      <a:satOff val="8957"/>
                      <a:lumOff val="-42981"/>
                      <a:alphaOff val="0"/>
                    </a:schemeClr>
                  </a:fillRef>
                  <a:effectRef idx="2">
                    <a:schemeClr val="accent5">
                      <a:hueOff val="2605621"/>
                      <a:satOff val="8957"/>
                      <a:lumOff val="-42981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pPr algn="ctr">
                      <a:defRPr/>
                    </a:pPr>
                    <a:r>
                      <a:rPr lang="es-ES" dirty="0"/>
                      <a:t>PERSONAS</a:t>
                    </a:r>
                  </a:p>
                </p:txBody>
              </p:sp>
              <p:sp>
                <p:nvSpPr>
                  <p:cNvPr id="104" name="Hexágono 4"/>
                  <p:cNvSpPr/>
                  <p:nvPr/>
                </p:nvSpPr>
                <p:spPr>
                  <a:xfrm>
                    <a:off x="2923855" y="2791552"/>
                    <a:ext cx="903109" cy="1037618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lIns="76200" tIns="76200" rIns="76200" bIns="76200" spcCol="1270" anchor="ctr"/>
                  <a:lstStyle/>
                  <a:p>
                    <a:pPr algn="ctr" defTabSz="889000">
                      <a:lnSpc>
                        <a:spcPct val="90000"/>
                      </a:lnSpc>
                      <a:spcAft>
                        <a:spcPct val="35000"/>
                      </a:spcAft>
                      <a:defRPr/>
                    </a:pPr>
                    <a:endParaRPr lang="es-ES" sz="2000" dirty="0"/>
                  </a:p>
                </p:txBody>
              </p:sp>
            </p:grpSp>
          </p:grpSp>
          <p:sp>
            <p:nvSpPr>
              <p:cNvPr id="134" name="133 Redondear rectángulo de esquina diagonal"/>
              <p:cNvSpPr/>
              <p:nvPr/>
            </p:nvSpPr>
            <p:spPr bwMode="auto">
              <a:xfrm rot="20332308">
                <a:off x="4476304" y="4894263"/>
                <a:ext cx="974725" cy="342900"/>
              </a:xfrm>
              <a:prstGeom prst="round2DiagRect">
                <a:avLst/>
              </a:prstGeom>
              <a:solidFill>
                <a:srgbClr val="FFE1AB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algn="ctr">
                  <a:defRPr/>
                </a:pPr>
                <a:r>
                  <a:rPr lang="es-ES" sz="1200" dirty="0">
                    <a:latin typeface="Arial" pitchFamily="34" charset="0"/>
                  </a:rPr>
                  <a:t>Requieren</a:t>
                </a:r>
              </a:p>
            </p:txBody>
          </p:sp>
          <p:sp>
            <p:nvSpPr>
              <p:cNvPr id="132" name="131 Redondear rectángulo de esquina diagonal"/>
              <p:cNvSpPr/>
              <p:nvPr/>
            </p:nvSpPr>
            <p:spPr bwMode="auto">
              <a:xfrm rot="383568">
                <a:off x="2298254" y="3813175"/>
                <a:ext cx="1122363" cy="344488"/>
              </a:xfrm>
              <a:prstGeom prst="round2DiagRect">
                <a:avLst/>
              </a:prstGeom>
              <a:solidFill>
                <a:srgbClr val="FFE1AB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algn="ctr">
                  <a:defRPr/>
                </a:pPr>
                <a:r>
                  <a:rPr lang="es-ES" sz="1200" dirty="0">
                    <a:latin typeface="Arial" pitchFamily="34" charset="0"/>
                  </a:rPr>
                  <a:t>Desglosan</a:t>
                </a:r>
              </a:p>
            </p:txBody>
          </p:sp>
          <p:sp>
            <p:nvSpPr>
              <p:cNvPr id="130" name="129 Redondear rectángulo de esquina diagonal"/>
              <p:cNvSpPr/>
              <p:nvPr/>
            </p:nvSpPr>
            <p:spPr bwMode="auto">
              <a:xfrm rot="19440083">
                <a:off x="2422079" y="1671638"/>
                <a:ext cx="1122363" cy="344487"/>
              </a:xfrm>
              <a:prstGeom prst="round2DiagRect">
                <a:avLst/>
              </a:prstGeom>
              <a:solidFill>
                <a:srgbClr val="FFE1AB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algn="ctr">
                  <a:defRPr/>
                </a:pPr>
                <a:r>
                  <a:rPr lang="es-ES" sz="1200" dirty="0">
                    <a:latin typeface="Arial" pitchFamily="34" charset="0"/>
                  </a:rPr>
                  <a:t>Tributan</a:t>
                </a:r>
              </a:p>
            </p:txBody>
          </p:sp>
          <p:sp>
            <p:nvSpPr>
              <p:cNvPr id="133" name="132 Redondear rectángulo de esquina diagonal"/>
              <p:cNvSpPr/>
              <p:nvPr/>
            </p:nvSpPr>
            <p:spPr bwMode="auto">
              <a:xfrm rot="19440083">
                <a:off x="4293742" y="1673225"/>
                <a:ext cx="1122362" cy="342900"/>
              </a:xfrm>
              <a:prstGeom prst="round2DiagRect">
                <a:avLst/>
              </a:prstGeom>
              <a:solidFill>
                <a:srgbClr val="FFE1AB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algn="ctr">
                  <a:defRPr/>
                </a:pPr>
                <a:r>
                  <a:rPr lang="es-ES" sz="1200" dirty="0">
                    <a:latin typeface="Arial" pitchFamily="34" charset="0"/>
                  </a:rPr>
                  <a:t>Desglosan</a:t>
                </a:r>
              </a:p>
            </p:txBody>
          </p:sp>
          <p:sp>
            <p:nvSpPr>
              <p:cNvPr id="135" name="134 Redondear rectángulo de esquina diagonal"/>
              <p:cNvSpPr/>
              <p:nvPr/>
            </p:nvSpPr>
            <p:spPr bwMode="auto">
              <a:xfrm rot="20332308">
                <a:off x="5358954" y="4333875"/>
                <a:ext cx="927100" cy="342900"/>
              </a:xfrm>
              <a:prstGeom prst="round2DiagRect">
                <a:avLst/>
              </a:prstGeom>
              <a:solidFill>
                <a:srgbClr val="FFE1AB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algn="ctr">
                  <a:defRPr/>
                </a:pPr>
                <a:r>
                  <a:rPr lang="es-ES" sz="1200" dirty="0">
                    <a:latin typeface="Arial" pitchFamily="34" charset="0"/>
                  </a:rPr>
                  <a:t>Requieren</a:t>
                </a:r>
              </a:p>
            </p:txBody>
          </p:sp>
          <p:sp>
            <p:nvSpPr>
              <p:cNvPr id="136" name="135 Redondear rectángulo de esquina diagonal"/>
              <p:cNvSpPr/>
              <p:nvPr/>
            </p:nvSpPr>
            <p:spPr bwMode="auto">
              <a:xfrm rot="1630578">
                <a:off x="5479604" y="3529013"/>
                <a:ext cx="815975" cy="342900"/>
              </a:xfrm>
              <a:prstGeom prst="round2DiagRect">
                <a:avLst/>
              </a:prstGeom>
              <a:solidFill>
                <a:srgbClr val="FFE1AB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algn="ctr">
                  <a:defRPr/>
                </a:pPr>
                <a:r>
                  <a:rPr lang="es-ES" sz="1200" dirty="0">
                    <a:latin typeface="Arial" pitchFamily="34" charset="0"/>
                  </a:rPr>
                  <a:t>Tienen</a:t>
                </a:r>
              </a:p>
            </p:txBody>
          </p:sp>
          <p:sp>
            <p:nvSpPr>
              <p:cNvPr id="138" name="137 Redondear rectángulo de esquina diagonal"/>
              <p:cNvSpPr/>
              <p:nvPr/>
            </p:nvSpPr>
            <p:spPr bwMode="auto">
              <a:xfrm rot="21144230">
                <a:off x="3455542" y="4630738"/>
                <a:ext cx="973137" cy="344487"/>
              </a:xfrm>
              <a:prstGeom prst="round2DiagRect">
                <a:avLst/>
              </a:prstGeom>
              <a:solidFill>
                <a:srgbClr val="FFE1AB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algn="ctr">
                  <a:defRPr/>
                </a:pPr>
                <a:r>
                  <a:rPr lang="es-ES" sz="1200" dirty="0">
                    <a:latin typeface="Arial" pitchFamily="34" charset="0"/>
                  </a:rPr>
                  <a:t>Requieren</a:t>
                </a:r>
              </a:p>
            </p:txBody>
          </p:sp>
          <p:sp>
            <p:nvSpPr>
              <p:cNvPr id="139" name="138 Redondear rectángulo de esquina diagonal"/>
              <p:cNvSpPr/>
              <p:nvPr/>
            </p:nvSpPr>
            <p:spPr bwMode="auto">
              <a:xfrm rot="19440083">
                <a:off x="2144267" y="4525963"/>
                <a:ext cx="1011237" cy="344487"/>
              </a:xfrm>
              <a:prstGeom prst="round2DiagRect">
                <a:avLst/>
              </a:prstGeom>
              <a:solidFill>
                <a:srgbClr val="FFE1AB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algn="ctr">
                  <a:defRPr/>
                </a:pPr>
                <a:r>
                  <a:rPr lang="es-ES" sz="1200" dirty="0">
                    <a:latin typeface="Arial" pitchFamily="34" charset="0"/>
                  </a:rPr>
                  <a:t>Pertenecen</a:t>
                </a:r>
              </a:p>
            </p:txBody>
          </p:sp>
          <p:sp>
            <p:nvSpPr>
              <p:cNvPr id="140" name="139 Redondear rectángulo de esquina diagonal"/>
              <p:cNvSpPr/>
              <p:nvPr/>
            </p:nvSpPr>
            <p:spPr bwMode="auto">
              <a:xfrm rot="1630578">
                <a:off x="2152204" y="5870575"/>
                <a:ext cx="817563" cy="342900"/>
              </a:xfrm>
              <a:prstGeom prst="round2DiagRect">
                <a:avLst/>
              </a:prstGeom>
              <a:solidFill>
                <a:srgbClr val="FFE1AB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algn="ctr">
                  <a:defRPr/>
                </a:pPr>
                <a:r>
                  <a:rPr lang="es-ES" sz="1200" dirty="0">
                    <a:latin typeface="Arial" pitchFamily="34" charset="0"/>
                  </a:rPr>
                  <a:t>Rigen</a:t>
                </a:r>
              </a:p>
            </p:txBody>
          </p:sp>
          <p:sp>
            <p:nvSpPr>
              <p:cNvPr id="137" name="136 Redondear rectángulo de esquina diagonal"/>
              <p:cNvSpPr/>
              <p:nvPr/>
            </p:nvSpPr>
            <p:spPr bwMode="auto">
              <a:xfrm rot="1630578">
                <a:off x="5000928" y="2534313"/>
                <a:ext cx="817563" cy="342900"/>
              </a:xfrm>
              <a:prstGeom prst="round2DiagRect">
                <a:avLst/>
              </a:prstGeom>
              <a:solidFill>
                <a:srgbClr val="FFE1AB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algn="ctr">
                  <a:defRPr/>
                </a:pPr>
                <a:r>
                  <a:rPr lang="es-ES" sz="1200" dirty="0">
                    <a:latin typeface="Arial" pitchFamily="34" charset="0"/>
                  </a:rPr>
                  <a:t>Tienen</a:t>
                </a:r>
              </a:p>
            </p:txBody>
          </p:sp>
        </p:grpSp>
        <p:grpSp>
          <p:nvGrpSpPr>
            <p:cNvPr id="4" name="3 Grupo"/>
            <p:cNvGrpSpPr/>
            <p:nvPr/>
          </p:nvGrpSpPr>
          <p:grpSpPr>
            <a:xfrm>
              <a:off x="4427214" y="2814758"/>
              <a:ext cx="5113338" cy="3422554"/>
              <a:chOff x="4371975" y="2816448"/>
              <a:chExt cx="5113338" cy="3422554"/>
            </a:xfrm>
          </p:grpSpPr>
          <p:sp>
            <p:nvSpPr>
              <p:cNvPr id="123" name="122 Arco"/>
              <p:cNvSpPr/>
              <p:nvPr/>
            </p:nvSpPr>
            <p:spPr bwMode="auto">
              <a:xfrm rot="13379171" flipV="1">
                <a:off x="5365583" y="2942402"/>
                <a:ext cx="3592610" cy="3296600"/>
              </a:xfrm>
              <a:prstGeom prst="arc">
                <a:avLst>
                  <a:gd name="adj1" fmla="val 16689238"/>
                  <a:gd name="adj2" fmla="val 1415708"/>
                </a:avLst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s-ES" dirty="0"/>
              </a:p>
            </p:txBody>
          </p:sp>
          <p:grpSp>
            <p:nvGrpSpPr>
              <p:cNvPr id="19475" name="4 Grupo"/>
              <p:cNvGrpSpPr>
                <a:grpSpLocks/>
              </p:cNvGrpSpPr>
              <p:nvPr/>
            </p:nvGrpSpPr>
            <p:grpSpPr bwMode="auto">
              <a:xfrm>
                <a:off x="4371975" y="2816448"/>
                <a:ext cx="5113338" cy="2844800"/>
                <a:chOff x="4427982" y="2526648"/>
                <a:chExt cx="5112569" cy="2844515"/>
              </a:xfrm>
            </p:grpSpPr>
            <p:grpSp>
              <p:nvGrpSpPr>
                <p:cNvPr id="19488" name="89 Grupo"/>
                <p:cNvGrpSpPr>
                  <a:grpSpLocks/>
                </p:cNvGrpSpPr>
                <p:nvPr/>
              </p:nvGrpSpPr>
              <p:grpSpPr bwMode="auto">
                <a:xfrm rot="-5400000">
                  <a:off x="5400091" y="2600907"/>
                  <a:ext cx="792087" cy="2736306"/>
                  <a:chOff x="2932264" y="646395"/>
                  <a:chExt cx="1099148" cy="3182775"/>
                </a:xfrm>
              </p:grpSpPr>
              <p:sp>
                <p:nvSpPr>
                  <p:cNvPr id="91" name="90 Hexágono"/>
                  <p:cNvSpPr/>
                  <p:nvPr/>
                </p:nvSpPr>
                <p:spPr>
                  <a:xfrm rot="5400000">
                    <a:off x="2544977" y="1472455"/>
                    <a:ext cx="2304115" cy="651997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</p:spPr>
                <p:style>
                  <a:ln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3">
                    <a:schemeClr val="accent5">
                      <a:hueOff val="2605621"/>
                      <a:satOff val="8957"/>
                      <a:lumOff val="-42981"/>
                      <a:alphaOff val="0"/>
                    </a:schemeClr>
                  </a:fillRef>
                  <a:effectRef idx="2">
                    <a:schemeClr val="accent5">
                      <a:hueOff val="2605621"/>
                      <a:satOff val="8957"/>
                      <a:lumOff val="-42981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pPr algn="ctr">
                      <a:defRPr/>
                    </a:pPr>
                    <a:r>
                      <a:rPr lang="es-ES" dirty="0"/>
                      <a:t>TAREAS</a:t>
                    </a:r>
                  </a:p>
                </p:txBody>
              </p:sp>
              <p:sp>
                <p:nvSpPr>
                  <p:cNvPr id="92" name="Hexágono 4"/>
                  <p:cNvSpPr/>
                  <p:nvPr/>
                </p:nvSpPr>
                <p:spPr>
                  <a:xfrm>
                    <a:off x="2923890" y="2791734"/>
                    <a:ext cx="903104" cy="1037590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lIns="76200" tIns="76200" rIns="76200" bIns="76200" spcCol="1270" anchor="ctr"/>
                  <a:lstStyle/>
                  <a:p>
                    <a:pPr algn="ctr" defTabSz="889000">
                      <a:lnSpc>
                        <a:spcPct val="90000"/>
                      </a:lnSpc>
                      <a:spcAft>
                        <a:spcPct val="35000"/>
                      </a:spcAft>
                      <a:defRPr/>
                    </a:pPr>
                    <a:endParaRPr lang="es-ES" sz="2000" dirty="0"/>
                  </a:p>
                </p:txBody>
              </p:sp>
            </p:grpSp>
            <p:grpSp>
              <p:nvGrpSpPr>
                <p:cNvPr id="19489" name="104 Grupo"/>
                <p:cNvGrpSpPr>
                  <a:grpSpLocks/>
                </p:cNvGrpSpPr>
                <p:nvPr/>
              </p:nvGrpSpPr>
              <p:grpSpPr bwMode="auto">
                <a:xfrm rot="-5400000">
                  <a:off x="7414791" y="1663276"/>
                  <a:ext cx="902351" cy="2629096"/>
                  <a:chOff x="2932264" y="771097"/>
                  <a:chExt cx="1252157" cy="3058073"/>
                </a:xfrm>
              </p:grpSpPr>
              <p:sp>
                <p:nvSpPr>
                  <p:cNvPr id="106" name="105 Hexágono"/>
                  <p:cNvSpPr/>
                  <p:nvPr/>
                </p:nvSpPr>
                <p:spPr>
                  <a:xfrm rot="5400000">
                    <a:off x="2706364" y="1597528"/>
                    <a:ext cx="2304117" cy="651997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</p:spPr>
                <p:style>
                  <a:ln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3">
                    <a:schemeClr val="accent5">
                      <a:hueOff val="2605621"/>
                      <a:satOff val="8957"/>
                      <a:lumOff val="-42981"/>
                      <a:alphaOff val="0"/>
                    </a:schemeClr>
                  </a:fillRef>
                  <a:effectRef idx="2">
                    <a:schemeClr val="accent5">
                      <a:hueOff val="2605621"/>
                      <a:satOff val="8957"/>
                      <a:lumOff val="-42981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pPr algn="ctr">
                      <a:defRPr/>
                    </a:pPr>
                    <a:r>
                      <a:rPr lang="es-ES" dirty="0"/>
                      <a:t>TIPO</a:t>
                    </a:r>
                  </a:p>
                </p:txBody>
              </p:sp>
              <p:sp>
                <p:nvSpPr>
                  <p:cNvPr id="107" name="Hexágono 4"/>
                  <p:cNvSpPr/>
                  <p:nvPr/>
                </p:nvSpPr>
                <p:spPr>
                  <a:xfrm>
                    <a:off x="2942103" y="2791263"/>
                    <a:ext cx="900900" cy="1037591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lIns="76200" tIns="76200" rIns="76200" bIns="76200" spcCol="1270" anchor="ctr"/>
                  <a:lstStyle/>
                  <a:p>
                    <a:pPr algn="ctr" defTabSz="889000">
                      <a:lnSpc>
                        <a:spcPct val="90000"/>
                      </a:lnSpc>
                      <a:spcAft>
                        <a:spcPct val="35000"/>
                      </a:spcAft>
                      <a:defRPr/>
                    </a:pPr>
                    <a:endParaRPr lang="es-ES" sz="2000" dirty="0"/>
                  </a:p>
                </p:txBody>
              </p:sp>
            </p:grpSp>
            <p:grpSp>
              <p:nvGrpSpPr>
                <p:cNvPr id="19490" name="107 Grupo"/>
                <p:cNvGrpSpPr>
                  <a:grpSpLocks/>
                </p:cNvGrpSpPr>
                <p:nvPr/>
              </p:nvGrpSpPr>
              <p:grpSpPr bwMode="auto">
                <a:xfrm rot="-5400000">
                  <a:off x="7820854" y="2303578"/>
                  <a:ext cx="846818" cy="2521596"/>
                  <a:chOff x="2932264" y="896138"/>
                  <a:chExt cx="1175096" cy="2933032"/>
                </a:xfrm>
              </p:grpSpPr>
              <p:sp>
                <p:nvSpPr>
                  <p:cNvPr id="109" name="108 Hexágono"/>
                  <p:cNvSpPr/>
                  <p:nvPr/>
                </p:nvSpPr>
                <p:spPr>
                  <a:xfrm rot="5400000">
                    <a:off x="2620517" y="1722206"/>
                    <a:ext cx="2304116" cy="651996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</p:spPr>
                <p:style>
                  <a:ln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3">
                    <a:schemeClr val="accent5">
                      <a:hueOff val="2605621"/>
                      <a:satOff val="8957"/>
                      <a:lumOff val="-42981"/>
                      <a:alphaOff val="0"/>
                    </a:schemeClr>
                  </a:fillRef>
                  <a:effectRef idx="2">
                    <a:schemeClr val="accent5">
                      <a:hueOff val="2605621"/>
                      <a:satOff val="8957"/>
                      <a:lumOff val="-42981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pPr algn="ctr">
                      <a:defRPr/>
                    </a:pPr>
                    <a:r>
                      <a:rPr lang="es-ES" dirty="0"/>
                      <a:t>ESTADO</a:t>
                    </a:r>
                  </a:p>
                </p:txBody>
              </p:sp>
              <p:sp>
                <p:nvSpPr>
                  <p:cNvPr id="110" name="Hexágono 4"/>
                  <p:cNvSpPr/>
                  <p:nvPr/>
                </p:nvSpPr>
                <p:spPr>
                  <a:xfrm>
                    <a:off x="2933350" y="2792242"/>
                    <a:ext cx="900900" cy="1037591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lIns="76200" tIns="76200" rIns="76200" bIns="76200" spcCol="1270" anchor="ctr"/>
                  <a:lstStyle/>
                  <a:p>
                    <a:pPr algn="ctr" defTabSz="889000">
                      <a:lnSpc>
                        <a:spcPct val="90000"/>
                      </a:lnSpc>
                      <a:spcAft>
                        <a:spcPct val="35000"/>
                      </a:spcAft>
                      <a:defRPr/>
                    </a:pPr>
                    <a:endParaRPr lang="es-ES" sz="2000" dirty="0"/>
                  </a:p>
                </p:txBody>
              </p:sp>
            </p:grpSp>
            <p:grpSp>
              <p:nvGrpSpPr>
                <p:cNvPr id="19491" name="110 Grupo"/>
                <p:cNvGrpSpPr>
                  <a:grpSpLocks/>
                </p:cNvGrpSpPr>
                <p:nvPr/>
              </p:nvGrpSpPr>
              <p:grpSpPr bwMode="auto">
                <a:xfrm rot="-5400000">
                  <a:off x="7884367" y="3017164"/>
                  <a:ext cx="792089" cy="2520279"/>
                  <a:chOff x="2932264" y="897669"/>
                  <a:chExt cx="1099150" cy="2931501"/>
                </a:xfrm>
              </p:grpSpPr>
              <p:sp>
                <p:nvSpPr>
                  <p:cNvPr id="112" name="111 Hexágono"/>
                  <p:cNvSpPr/>
                  <p:nvPr/>
                </p:nvSpPr>
                <p:spPr>
                  <a:xfrm rot="5400000">
                    <a:off x="2545392" y="1723390"/>
                    <a:ext cx="2304117" cy="651996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</p:spPr>
                <p:style>
                  <a:ln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3">
                    <a:schemeClr val="accent5">
                      <a:hueOff val="2605621"/>
                      <a:satOff val="8957"/>
                      <a:lumOff val="-42981"/>
                      <a:alphaOff val="0"/>
                    </a:schemeClr>
                  </a:fillRef>
                  <a:effectRef idx="2">
                    <a:schemeClr val="accent5">
                      <a:hueOff val="2605621"/>
                      <a:satOff val="8957"/>
                      <a:lumOff val="-42981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pPr algn="ctr">
                      <a:defRPr/>
                    </a:pPr>
                    <a:r>
                      <a:rPr lang="es-ES" dirty="0"/>
                      <a:t>LOCAL</a:t>
                    </a:r>
                  </a:p>
                </p:txBody>
              </p:sp>
              <p:sp>
                <p:nvSpPr>
                  <p:cNvPr id="113" name="Hexágono 4"/>
                  <p:cNvSpPr/>
                  <p:nvPr/>
                </p:nvSpPr>
                <p:spPr>
                  <a:xfrm>
                    <a:off x="2924307" y="2791579"/>
                    <a:ext cx="903103" cy="1037591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lIns="76200" tIns="76200" rIns="76200" bIns="76200" spcCol="1270" anchor="ctr"/>
                  <a:lstStyle/>
                  <a:p>
                    <a:pPr algn="ctr" defTabSz="889000">
                      <a:lnSpc>
                        <a:spcPct val="90000"/>
                      </a:lnSpc>
                      <a:spcAft>
                        <a:spcPct val="35000"/>
                      </a:spcAft>
                      <a:defRPr/>
                    </a:pPr>
                    <a:endParaRPr lang="es-ES" sz="2000" dirty="0"/>
                  </a:p>
                </p:txBody>
              </p:sp>
            </p:grpSp>
            <p:grpSp>
              <p:nvGrpSpPr>
                <p:cNvPr id="19492" name="113 Grupo"/>
                <p:cNvGrpSpPr>
                  <a:grpSpLocks/>
                </p:cNvGrpSpPr>
                <p:nvPr/>
              </p:nvGrpSpPr>
              <p:grpSpPr bwMode="auto">
                <a:xfrm rot="-5400000">
                  <a:off x="7488323" y="3606967"/>
                  <a:ext cx="792087" cy="2736306"/>
                  <a:chOff x="2932264" y="646395"/>
                  <a:chExt cx="1099148" cy="3182775"/>
                </a:xfrm>
              </p:grpSpPr>
              <p:sp>
                <p:nvSpPr>
                  <p:cNvPr id="115" name="114 Hexágono"/>
                  <p:cNvSpPr/>
                  <p:nvPr/>
                </p:nvSpPr>
                <p:spPr>
                  <a:xfrm rot="5400000">
                    <a:off x="2544541" y="1473158"/>
                    <a:ext cx="2304115" cy="651997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</p:spPr>
                <p:style>
                  <a:ln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3">
                    <a:schemeClr val="accent5">
                      <a:hueOff val="2605621"/>
                      <a:satOff val="8957"/>
                      <a:lumOff val="-42981"/>
                      <a:alphaOff val="0"/>
                    </a:schemeClr>
                  </a:fillRef>
                  <a:effectRef idx="2">
                    <a:schemeClr val="accent5">
                      <a:hueOff val="2605621"/>
                      <a:satOff val="8957"/>
                      <a:lumOff val="-42981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pPr algn="ctr">
                      <a:defRPr/>
                    </a:pPr>
                    <a:r>
                      <a:rPr lang="es-ES" dirty="0"/>
                      <a:t>RECURSOS</a:t>
                    </a:r>
                  </a:p>
                </p:txBody>
              </p:sp>
              <p:sp>
                <p:nvSpPr>
                  <p:cNvPr id="116" name="Hexágono 4"/>
                  <p:cNvSpPr/>
                  <p:nvPr/>
                </p:nvSpPr>
                <p:spPr>
                  <a:xfrm>
                    <a:off x="2923455" y="2792437"/>
                    <a:ext cx="903104" cy="1037590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lIns="76200" tIns="76200" rIns="76200" bIns="76200" spcCol="1270" anchor="ctr"/>
                  <a:lstStyle/>
                  <a:p>
                    <a:pPr algn="ctr" defTabSz="889000">
                      <a:lnSpc>
                        <a:spcPct val="90000"/>
                      </a:lnSpc>
                      <a:spcAft>
                        <a:spcPct val="35000"/>
                      </a:spcAft>
                      <a:defRPr/>
                    </a:pPr>
                    <a:endParaRPr lang="es-ES" sz="2000" dirty="0"/>
                  </a:p>
                </p:txBody>
              </p:sp>
            </p:grpSp>
          </p:grpSp>
        </p:grpSp>
      </p:grpSp>
      <p:sp>
        <p:nvSpPr>
          <p:cNvPr id="19469" name="5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8D3063-E79B-40E5-B348-BF3026FF5677}" type="slidenum">
              <a:rPr lang="es-MX" smtClean="0">
                <a:solidFill>
                  <a:schemeClr val="bg1"/>
                </a:solidFill>
              </a:rPr>
              <a:pPr eaLnBrk="1" hangingPunct="1"/>
              <a:t>19</a:t>
            </a:fld>
            <a:endParaRPr lang="es-MX" dirty="0" smtClean="0">
              <a:solidFill>
                <a:schemeClr val="bg1"/>
              </a:solidFill>
            </a:endParaRPr>
          </a:p>
        </p:txBody>
      </p:sp>
      <p:sp>
        <p:nvSpPr>
          <p:cNvPr id="19472" name="Text Box 3"/>
          <p:cNvSpPr txBox="1">
            <a:spLocks noChangeArrowheads="1"/>
          </p:cNvSpPr>
          <p:nvPr/>
        </p:nvSpPr>
        <p:spPr bwMode="auto">
          <a:xfrm>
            <a:off x="2182813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ES" dirty="0"/>
          </a:p>
        </p:txBody>
      </p:sp>
      <p:sp>
        <p:nvSpPr>
          <p:cNvPr id="64" name="1 Título"/>
          <p:cNvSpPr>
            <a:spLocks noGrp="1"/>
          </p:cNvSpPr>
          <p:nvPr>
            <p:ph type="title"/>
          </p:nvPr>
        </p:nvSpPr>
        <p:spPr>
          <a:xfrm>
            <a:off x="1828799" y="350838"/>
            <a:ext cx="7315201" cy="563562"/>
          </a:xfrm>
        </p:spPr>
        <p:txBody>
          <a:bodyPr/>
          <a:lstStyle/>
          <a:p>
            <a:r>
              <a:rPr lang="es-ES" sz="3600" dirty="0" smtClean="0"/>
              <a:t>Funcionalidades: </a:t>
            </a:r>
            <a:r>
              <a:rPr lang="es-ES" sz="2200" dirty="0" smtClean="0"/>
              <a:t>Relación de conceptos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163053733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ES" sz="3600" dirty="0" smtClean="0"/>
              <a:t>	Agenda</a:t>
            </a:r>
          </a:p>
        </p:txBody>
      </p:sp>
      <p:sp>
        <p:nvSpPr>
          <p:cNvPr id="4099" name="5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D339959-5433-43F0-A4B3-549D396808CD}" type="slidenum">
              <a:rPr lang="es-MX" smtClean="0">
                <a:solidFill>
                  <a:schemeClr val="bg1"/>
                </a:solidFill>
              </a:rPr>
              <a:pPr eaLnBrk="1" hangingPunct="1"/>
              <a:t>2</a:t>
            </a:fld>
            <a:endParaRPr lang="es-MX" dirty="0" smtClean="0">
              <a:solidFill>
                <a:schemeClr val="bg1"/>
              </a:solidFill>
            </a:endParaRPr>
          </a:p>
        </p:txBody>
      </p:sp>
      <p:sp>
        <p:nvSpPr>
          <p:cNvPr id="4102" name="Text Box 3"/>
          <p:cNvSpPr txBox="1">
            <a:spLocks noChangeArrowheads="1"/>
          </p:cNvSpPr>
          <p:nvPr/>
        </p:nvSpPr>
        <p:spPr bwMode="auto">
          <a:xfrm>
            <a:off x="2182813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ES" dirty="0"/>
          </a:p>
        </p:txBody>
      </p:sp>
      <p:sp>
        <p:nvSpPr>
          <p:cNvPr id="11" name="AutoShape 46"/>
          <p:cNvSpPr>
            <a:spLocks noChangeArrowheads="1"/>
          </p:cNvSpPr>
          <p:nvPr/>
        </p:nvSpPr>
        <p:spPr bwMode="ltGray">
          <a:xfrm rot="5400000">
            <a:off x="-2511771" y="1223740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2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0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 dirty="0"/>
          </a:p>
        </p:txBody>
      </p:sp>
      <p:sp>
        <p:nvSpPr>
          <p:cNvPr id="12" name="AutoShape 47"/>
          <p:cNvSpPr>
            <a:spLocks noChangeArrowheads="1"/>
          </p:cNvSpPr>
          <p:nvPr/>
        </p:nvSpPr>
        <p:spPr bwMode="ltGray">
          <a:xfrm rot="5400000" flipH="1">
            <a:off x="-2106140" y="1659508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4"/>
                  <a:pt x="10855" y="10769"/>
                  <a:pt x="10855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rgbClr val="9942E0"/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s-ES" dirty="0"/>
          </a:p>
        </p:txBody>
      </p:sp>
      <p:sp>
        <p:nvSpPr>
          <p:cNvPr id="4105" name="AutoShape 48"/>
          <p:cNvSpPr>
            <a:spLocks noChangeArrowheads="1"/>
          </p:cNvSpPr>
          <p:nvPr/>
        </p:nvSpPr>
        <p:spPr bwMode="gray">
          <a:xfrm>
            <a:off x="1733229" y="484800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s-ES" b="1" dirty="0"/>
              <a:t>Intercambio de ideas</a:t>
            </a:r>
          </a:p>
        </p:txBody>
      </p:sp>
      <p:sp>
        <p:nvSpPr>
          <p:cNvPr id="4106" name="AutoShape 49"/>
          <p:cNvSpPr>
            <a:spLocks noChangeArrowheads="1"/>
          </p:cNvSpPr>
          <p:nvPr/>
        </p:nvSpPr>
        <p:spPr bwMode="gray">
          <a:xfrm>
            <a:off x="2228529" y="4020915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s-ES" b="1" dirty="0" smtClean="0"/>
              <a:t>Principales funcionalidades</a:t>
            </a:r>
            <a:endParaRPr lang="es-ES" b="1" dirty="0"/>
          </a:p>
        </p:txBody>
      </p:sp>
      <p:sp>
        <p:nvSpPr>
          <p:cNvPr id="4107" name="AutoShape 50"/>
          <p:cNvSpPr>
            <a:spLocks noChangeArrowheads="1"/>
          </p:cNvSpPr>
          <p:nvPr/>
        </p:nvSpPr>
        <p:spPr bwMode="gray">
          <a:xfrm>
            <a:off x="2349179" y="3208115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s-ES" b="1" dirty="0"/>
              <a:t>Tecnologías, ventajas y desventajas</a:t>
            </a:r>
          </a:p>
        </p:txBody>
      </p:sp>
      <p:sp>
        <p:nvSpPr>
          <p:cNvPr id="4108" name="AutoShape 51"/>
          <p:cNvSpPr>
            <a:spLocks noChangeArrowheads="1"/>
          </p:cNvSpPr>
          <p:nvPr/>
        </p:nvSpPr>
        <p:spPr bwMode="gray">
          <a:xfrm>
            <a:off x="2196779" y="233975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s-ES" b="1" dirty="0"/>
              <a:t>Presentación del </a:t>
            </a:r>
            <a:r>
              <a:rPr lang="es-ES" b="1" dirty="0" smtClean="0"/>
              <a:t>Zentro</a:t>
            </a:r>
            <a:r>
              <a:rPr lang="es-ES" b="1" baseline="30000" dirty="0" smtClean="0"/>
              <a:t>®</a:t>
            </a:r>
            <a:r>
              <a:rPr lang="es-ES" b="1" dirty="0" smtClean="0"/>
              <a:t> </a:t>
            </a:r>
            <a:r>
              <a:rPr lang="es-ES" b="1" dirty="0" smtClean="0"/>
              <a:t>Instructor I</a:t>
            </a:r>
            <a:endParaRPr lang="es-ES" b="1" dirty="0"/>
          </a:p>
        </p:txBody>
      </p:sp>
      <p:sp>
        <p:nvSpPr>
          <p:cNvPr id="4109" name="AutoShape 52"/>
          <p:cNvSpPr>
            <a:spLocks noChangeArrowheads="1"/>
          </p:cNvSpPr>
          <p:nvPr/>
        </p:nvSpPr>
        <p:spPr bwMode="gray">
          <a:xfrm>
            <a:off x="1676079" y="1569815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s-ES" b="1" dirty="0" smtClean="0"/>
              <a:t>Alcance del sistema</a:t>
            </a:r>
            <a:endParaRPr lang="es-ES" b="1" dirty="0"/>
          </a:p>
        </p:txBody>
      </p:sp>
      <p:grpSp>
        <p:nvGrpSpPr>
          <p:cNvPr id="4110" name="Group 53"/>
          <p:cNvGrpSpPr>
            <a:grpSpLocks/>
          </p:cNvGrpSpPr>
          <p:nvPr/>
        </p:nvGrpSpPr>
        <p:grpSpPr bwMode="auto">
          <a:xfrm>
            <a:off x="1358579" y="1658715"/>
            <a:ext cx="381000" cy="381000"/>
            <a:chOff x="2078" y="1680"/>
            <a:chExt cx="1615" cy="1615"/>
          </a:xfrm>
        </p:grpSpPr>
        <p:sp>
          <p:nvSpPr>
            <p:cNvPr id="4140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4141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21" name="Oval 5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s-ES" dirty="0"/>
            </a:p>
          </p:txBody>
        </p:sp>
        <p:sp>
          <p:nvSpPr>
            <p:cNvPr id="4143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ES" dirty="0"/>
            </a:p>
          </p:txBody>
        </p:sp>
        <p:sp>
          <p:nvSpPr>
            <p:cNvPr id="23" name="Oval 5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s-ES" dirty="0"/>
            </a:p>
          </p:txBody>
        </p:sp>
        <p:sp>
          <p:nvSpPr>
            <p:cNvPr id="4145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 dirty="0"/>
            </a:p>
          </p:txBody>
        </p:sp>
      </p:grpSp>
      <p:grpSp>
        <p:nvGrpSpPr>
          <p:cNvPr id="4111" name="Group 60"/>
          <p:cNvGrpSpPr>
            <a:grpSpLocks/>
          </p:cNvGrpSpPr>
          <p:nvPr/>
        </p:nvGrpSpPr>
        <p:grpSpPr bwMode="auto">
          <a:xfrm>
            <a:off x="1891979" y="2446115"/>
            <a:ext cx="381000" cy="381000"/>
            <a:chOff x="2078" y="1680"/>
            <a:chExt cx="1615" cy="1615"/>
          </a:xfrm>
        </p:grpSpPr>
        <p:sp>
          <p:nvSpPr>
            <p:cNvPr id="4134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4135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28" name="Oval 6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s-ES" dirty="0"/>
            </a:p>
          </p:txBody>
        </p:sp>
        <p:sp>
          <p:nvSpPr>
            <p:cNvPr id="4137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ES" dirty="0"/>
            </a:p>
          </p:txBody>
        </p:sp>
        <p:sp>
          <p:nvSpPr>
            <p:cNvPr id="30" name="Oval 6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s-ES" dirty="0"/>
            </a:p>
          </p:txBody>
        </p:sp>
        <p:sp>
          <p:nvSpPr>
            <p:cNvPr id="4139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 dirty="0"/>
            </a:p>
          </p:txBody>
        </p:sp>
      </p:grpSp>
      <p:grpSp>
        <p:nvGrpSpPr>
          <p:cNvPr id="4112" name="Group 67"/>
          <p:cNvGrpSpPr>
            <a:grpSpLocks/>
          </p:cNvGrpSpPr>
          <p:nvPr/>
        </p:nvGrpSpPr>
        <p:grpSpPr bwMode="auto">
          <a:xfrm>
            <a:off x="2044379" y="3284315"/>
            <a:ext cx="381000" cy="381000"/>
            <a:chOff x="2078" y="1680"/>
            <a:chExt cx="1615" cy="1615"/>
          </a:xfrm>
        </p:grpSpPr>
        <p:sp>
          <p:nvSpPr>
            <p:cNvPr id="4128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4129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35" name="Oval 7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s-ES" dirty="0"/>
            </a:p>
          </p:txBody>
        </p:sp>
        <p:sp>
          <p:nvSpPr>
            <p:cNvPr id="4131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ES" dirty="0"/>
            </a:p>
          </p:txBody>
        </p:sp>
        <p:sp>
          <p:nvSpPr>
            <p:cNvPr id="37" name="Oval 7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s-ES" dirty="0"/>
            </a:p>
          </p:txBody>
        </p:sp>
        <p:sp>
          <p:nvSpPr>
            <p:cNvPr id="4133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 dirty="0"/>
            </a:p>
          </p:txBody>
        </p:sp>
      </p:grpSp>
      <p:grpSp>
        <p:nvGrpSpPr>
          <p:cNvPr id="4113" name="Group 74"/>
          <p:cNvGrpSpPr>
            <a:grpSpLocks/>
          </p:cNvGrpSpPr>
          <p:nvPr/>
        </p:nvGrpSpPr>
        <p:grpSpPr bwMode="auto">
          <a:xfrm>
            <a:off x="1891979" y="4122515"/>
            <a:ext cx="381000" cy="381000"/>
            <a:chOff x="2078" y="1680"/>
            <a:chExt cx="1615" cy="1615"/>
          </a:xfrm>
        </p:grpSpPr>
        <p:sp>
          <p:nvSpPr>
            <p:cNvPr id="4122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4123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42" name="Oval 7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s-ES" dirty="0"/>
            </a:p>
          </p:txBody>
        </p:sp>
        <p:sp>
          <p:nvSpPr>
            <p:cNvPr id="4125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ES" dirty="0"/>
            </a:p>
          </p:txBody>
        </p:sp>
        <p:sp>
          <p:nvSpPr>
            <p:cNvPr id="44" name="Oval 7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s-ES" dirty="0"/>
            </a:p>
          </p:txBody>
        </p:sp>
        <p:sp>
          <p:nvSpPr>
            <p:cNvPr id="4127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 dirty="0"/>
            </a:p>
          </p:txBody>
        </p:sp>
      </p:grpSp>
      <p:grpSp>
        <p:nvGrpSpPr>
          <p:cNvPr id="4114" name="Group 81"/>
          <p:cNvGrpSpPr>
            <a:grpSpLocks/>
          </p:cNvGrpSpPr>
          <p:nvPr/>
        </p:nvGrpSpPr>
        <p:grpSpPr bwMode="auto">
          <a:xfrm>
            <a:off x="1434779" y="4897215"/>
            <a:ext cx="355600" cy="381000"/>
            <a:chOff x="2078" y="1680"/>
            <a:chExt cx="1615" cy="1615"/>
          </a:xfrm>
        </p:grpSpPr>
        <p:sp>
          <p:nvSpPr>
            <p:cNvPr id="4116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4117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49" name="Oval 84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s-ES" dirty="0"/>
            </a:p>
          </p:txBody>
        </p:sp>
        <p:sp>
          <p:nvSpPr>
            <p:cNvPr id="4119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ES" dirty="0"/>
            </a:p>
          </p:txBody>
        </p:sp>
        <p:sp>
          <p:nvSpPr>
            <p:cNvPr id="51" name="Oval 86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s-ES" dirty="0"/>
            </a:p>
          </p:txBody>
        </p:sp>
        <p:sp>
          <p:nvSpPr>
            <p:cNvPr id="4121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0031171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3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22D480B-FB6B-4ADD-8D84-9D183C43DF98}" type="slidenum">
              <a:rPr lang="es-MX" smtClean="0">
                <a:solidFill>
                  <a:schemeClr val="bg1"/>
                </a:solidFill>
              </a:rPr>
              <a:pPr eaLnBrk="1" hangingPunct="1"/>
              <a:t>20</a:t>
            </a:fld>
            <a:endParaRPr lang="es-MX" dirty="0" smtClean="0">
              <a:solidFill>
                <a:schemeClr val="bg1"/>
              </a:solidFill>
            </a:endParaRPr>
          </a:p>
        </p:txBody>
      </p:sp>
      <p:sp>
        <p:nvSpPr>
          <p:cNvPr id="11" name="1 Título"/>
          <p:cNvSpPr>
            <a:spLocks noGrp="1"/>
          </p:cNvSpPr>
          <p:nvPr>
            <p:ph type="title"/>
          </p:nvPr>
        </p:nvSpPr>
        <p:spPr>
          <a:xfrm>
            <a:off x="1828800" y="350838"/>
            <a:ext cx="6934200" cy="563562"/>
          </a:xfrm>
        </p:spPr>
        <p:txBody>
          <a:bodyPr/>
          <a:lstStyle/>
          <a:p>
            <a:r>
              <a:rPr lang="es-ES" sz="3600" dirty="0" smtClean="0"/>
              <a:t>Entradas</a:t>
            </a:r>
            <a:r>
              <a:rPr lang="es-ES" sz="2200" dirty="0" smtClean="0"/>
              <a:t> y salidas</a:t>
            </a:r>
            <a:endParaRPr lang="es-ES" sz="2200" dirty="0"/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4" y="2319149"/>
            <a:ext cx="4968552" cy="22281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1 Marcador de contenido"/>
          <p:cNvSpPr>
            <a:spLocks noGrp="1"/>
          </p:cNvSpPr>
          <p:nvPr>
            <p:ph idx="1"/>
          </p:nvPr>
        </p:nvSpPr>
        <p:spPr>
          <a:xfrm>
            <a:off x="5508104" y="1196752"/>
            <a:ext cx="2952328" cy="2174775"/>
          </a:xfrm>
        </p:spPr>
        <p:txBody>
          <a:bodyPr/>
          <a:lstStyle/>
          <a:p>
            <a:r>
              <a:rPr lang="es-ES_tradnl" sz="2700" dirty="0" smtClean="0"/>
              <a:t>Personas</a:t>
            </a:r>
          </a:p>
          <a:p>
            <a:r>
              <a:rPr lang="es-ES_tradnl" sz="2700" dirty="0" smtClean="0"/>
              <a:t>Objetivos</a:t>
            </a:r>
          </a:p>
          <a:p>
            <a:r>
              <a:rPr lang="es-ES_tradnl" sz="2700" dirty="0" smtClean="0"/>
              <a:t>Planes</a:t>
            </a:r>
          </a:p>
          <a:p>
            <a:r>
              <a:rPr lang="es-ES_tradnl" sz="2700" dirty="0" smtClean="0"/>
              <a:t>Tareas</a:t>
            </a:r>
            <a:endParaRPr lang="es-ES" sz="1800" dirty="0" smtClean="0"/>
          </a:p>
        </p:txBody>
      </p:sp>
      <p:sp>
        <p:nvSpPr>
          <p:cNvPr id="14" name="Freeform 4"/>
          <p:cNvSpPr>
            <a:spLocks noEditPoints="1"/>
          </p:cNvSpPr>
          <p:nvPr/>
        </p:nvSpPr>
        <p:spPr bwMode="gray">
          <a:xfrm flipH="1">
            <a:off x="4572000" y="3212976"/>
            <a:ext cx="4572000" cy="1656184"/>
          </a:xfrm>
          <a:custGeom>
            <a:avLst/>
            <a:gdLst/>
            <a:ahLst/>
            <a:cxnLst>
              <a:cxn ang="0">
                <a:pos x="1092" y="50"/>
              </a:cxn>
              <a:cxn ang="0">
                <a:pos x="822" y="168"/>
              </a:cxn>
              <a:cxn ang="0">
                <a:pos x="594" y="300"/>
              </a:cxn>
              <a:cxn ang="0">
                <a:pos x="406" y="446"/>
              </a:cxn>
              <a:cxn ang="0">
                <a:pos x="254" y="604"/>
              </a:cxn>
              <a:cxn ang="0">
                <a:pos x="140" y="772"/>
              </a:cxn>
              <a:cxn ang="0">
                <a:pos x="60" y="944"/>
              </a:cxn>
              <a:cxn ang="0">
                <a:pos x="14" y="1122"/>
              </a:cxn>
              <a:cxn ang="0">
                <a:pos x="0" y="1300"/>
              </a:cxn>
              <a:cxn ang="0">
                <a:pos x="18" y="1476"/>
              </a:cxn>
              <a:cxn ang="0">
                <a:pos x="64" y="1650"/>
              </a:cxn>
              <a:cxn ang="0">
                <a:pos x="138" y="1818"/>
              </a:cxn>
              <a:cxn ang="0">
                <a:pos x="238" y="1978"/>
              </a:cxn>
              <a:cxn ang="0">
                <a:pos x="364" y="2126"/>
              </a:cxn>
              <a:cxn ang="0">
                <a:pos x="512" y="2262"/>
              </a:cxn>
              <a:cxn ang="0">
                <a:pos x="684" y="2382"/>
              </a:cxn>
              <a:cxn ang="0">
                <a:pos x="874" y="2484"/>
              </a:cxn>
              <a:cxn ang="0">
                <a:pos x="1086" y="2564"/>
              </a:cxn>
              <a:cxn ang="0">
                <a:pos x="1314" y="2622"/>
              </a:cxn>
              <a:cxn ang="0">
                <a:pos x="1558" y="2654"/>
              </a:cxn>
              <a:cxn ang="0">
                <a:pos x="1818" y="2658"/>
              </a:cxn>
              <a:cxn ang="0">
                <a:pos x="2090" y="2632"/>
              </a:cxn>
              <a:cxn ang="0">
                <a:pos x="2374" y="2574"/>
              </a:cxn>
              <a:cxn ang="0">
                <a:pos x="2544" y="2912"/>
              </a:cxn>
              <a:cxn ang="0">
                <a:pos x="1868" y="1552"/>
              </a:cxn>
              <a:cxn ang="0">
                <a:pos x="1956" y="1914"/>
              </a:cxn>
              <a:cxn ang="0">
                <a:pos x="1788" y="1936"/>
              </a:cxn>
              <a:cxn ang="0">
                <a:pos x="1616" y="1934"/>
              </a:cxn>
              <a:cxn ang="0">
                <a:pos x="1442" y="1912"/>
              </a:cxn>
              <a:cxn ang="0">
                <a:pos x="1272" y="1872"/>
              </a:cxn>
              <a:cxn ang="0">
                <a:pos x="1108" y="1812"/>
              </a:cxn>
              <a:cxn ang="0">
                <a:pos x="952" y="1736"/>
              </a:cxn>
              <a:cxn ang="0">
                <a:pos x="810" y="1646"/>
              </a:cxn>
              <a:cxn ang="0">
                <a:pos x="684" y="1542"/>
              </a:cxn>
              <a:cxn ang="0">
                <a:pos x="578" y="1428"/>
              </a:cxn>
              <a:cxn ang="0">
                <a:pos x="494" y="1304"/>
              </a:cxn>
              <a:cxn ang="0">
                <a:pos x="438" y="1170"/>
              </a:cxn>
              <a:cxn ang="0">
                <a:pos x="410" y="1032"/>
              </a:cxn>
              <a:cxn ang="0">
                <a:pos x="416" y="888"/>
              </a:cxn>
              <a:cxn ang="0">
                <a:pos x="460" y="742"/>
              </a:cxn>
              <a:cxn ang="0">
                <a:pos x="544" y="592"/>
              </a:cxn>
              <a:cxn ang="0">
                <a:pos x="670" y="444"/>
              </a:cxn>
              <a:cxn ang="0">
                <a:pos x="844" y="298"/>
              </a:cxn>
              <a:cxn ang="0">
                <a:pos x="1070" y="154"/>
              </a:cxn>
              <a:cxn ang="0">
                <a:pos x="1348" y="16"/>
              </a:cxn>
              <a:cxn ang="0">
                <a:pos x="1244" y="0"/>
              </a:cxn>
              <a:cxn ang="0">
                <a:pos x="2820" y="1934"/>
              </a:cxn>
              <a:cxn ang="0">
                <a:pos x="2820" y="1934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dist="206741" dir="8249373" algn="ctr" rotWithShape="0">
              <a:srgbClr val="C1D1D3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899777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4"/>
          <p:cNvSpPr>
            <a:spLocks noEditPoints="1"/>
          </p:cNvSpPr>
          <p:nvPr/>
        </p:nvSpPr>
        <p:spPr bwMode="gray">
          <a:xfrm>
            <a:off x="412750" y="3068960"/>
            <a:ext cx="3511178" cy="1800200"/>
          </a:xfrm>
          <a:custGeom>
            <a:avLst/>
            <a:gdLst/>
            <a:ahLst/>
            <a:cxnLst>
              <a:cxn ang="0">
                <a:pos x="1092" y="50"/>
              </a:cxn>
              <a:cxn ang="0">
                <a:pos x="822" y="168"/>
              </a:cxn>
              <a:cxn ang="0">
                <a:pos x="594" y="300"/>
              </a:cxn>
              <a:cxn ang="0">
                <a:pos x="406" y="446"/>
              </a:cxn>
              <a:cxn ang="0">
                <a:pos x="254" y="604"/>
              </a:cxn>
              <a:cxn ang="0">
                <a:pos x="140" y="772"/>
              </a:cxn>
              <a:cxn ang="0">
                <a:pos x="60" y="944"/>
              </a:cxn>
              <a:cxn ang="0">
                <a:pos x="14" y="1122"/>
              </a:cxn>
              <a:cxn ang="0">
                <a:pos x="0" y="1300"/>
              </a:cxn>
              <a:cxn ang="0">
                <a:pos x="18" y="1476"/>
              </a:cxn>
              <a:cxn ang="0">
                <a:pos x="64" y="1650"/>
              </a:cxn>
              <a:cxn ang="0">
                <a:pos x="138" y="1818"/>
              </a:cxn>
              <a:cxn ang="0">
                <a:pos x="238" y="1978"/>
              </a:cxn>
              <a:cxn ang="0">
                <a:pos x="364" y="2126"/>
              </a:cxn>
              <a:cxn ang="0">
                <a:pos x="512" y="2262"/>
              </a:cxn>
              <a:cxn ang="0">
                <a:pos x="684" y="2382"/>
              </a:cxn>
              <a:cxn ang="0">
                <a:pos x="874" y="2484"/>
              </a:cxn>
              <a:cxn ang="0">
                <a:pos x="1086" y="2564"/>
              </a:cxn>
              <a:cxn ang="0">
                <a:pos x="1314" y="2622"/>
              </a:cxn>
              <a:cxn ang="0">
                <a:pos x="1558" y="2654"/>
              </a:cxn>
              <a:cxn ang="0">
                <a:pos x="1818" y="2658"/>
              </a:cxn>
              <a:cxn ang="0">
                <a:pos x="2090" y="2632"/>
              </a:cxn>
              <a:cxn ang="0">
                <a:pos x="2374" y="2574"/>
              </a:cxn>
              <a:cxn ang="0">
                <a:pos x="2544" y="2912"/>
              </a:cxn>
              <a:cxn ang="0">
                <a:pos x="1868" y="1552"/>
              </a:cxn>
              <a:cxn ang="0">
                <a:pos x="1956" y="1914"/>
              </a:cxn>
              <a:cxn ang="0">
                <a:pos x="1788" y="1936"/>
              </a:cxn>
              <a:cxn ang="0">
                <a:pos x="1616" y="1934"/>
              </a:cxn>
              <a:cxn ang="0">
                <a:pos x="1442" y="1912"/>
              </a:cxn>
              <a:cxn ang="0">
                <a:pos x="1272" y="1872"/>
              </a:cxn>
              <a:cxn ang="0">
                <a:pos x="1108" y="1812"/>
              </a:cxn>
              <a:cxn ang="0">
                <a:pos x="952" y="1736"/>
              </a:cxn>
              <a:cxn ang="0">
                <a:pos x="810" y="1646"/>
              </a:cxn>
              <a:cxn ang="0">
                <a:pos x="684" y="1542"/>
              </a:cxn>
              <a:cxn ang="0">
                <a:pos x="578" y="1428"/>
              </a:cxn>
              <a:cxn ang="0">
                <a:pos x="494" y="1304"/>
              </a:cxn>
              <a:cxn ang="0">
                <a:pos x="438" y="1170"/>
              </a:cxn>
              <a:cxn ang="0">
                <a:pos x="410" y="1032"/>
              </a:cxn>
              <a:cxn ang="0">
                <a:pos x="416" y="888"/>
              </a:cxn>
              <a:cxn ang="0">
                <a:pos x="460" y="742"/>
              </a:cxn>
              <a:cxn ang="0">
                <a:pos x="544" y="592"/>
              </a:cxn>
              <a:cxn ang="0">
                <a:pos x="670" y="444"/>
              </a:cxn>
              <a:cxn ang="0">
                <a:pos x="844" y="298"/>
              </a:cxn>
              <a:cxn ang="0">
                <a:pos x="1070" y="154"/>
              </a:cxn>
              <a:cxn ang="0">
                <a:pos x="1348" y="16"/>
              </a:cxn>
              <a:cxn ang="0">
                <a:pos x="1244" y="0"/>
              </a:cxn>
              <a:cxn ang="0">
                <a:pos x="2820" y="1934"/>
              </a:cxn>
              <a:cxn ang="0">
                <a:pos x="2820" y="1934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dist="206741" dir="8249373" algn="ctr" rotWithShape="0">
              <a:srgbClr val="C1D1D3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4339" name="3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22D480B-FB6B-4ADD-8D84-9D183C43DF98}" type="slidenum">
              <a:rPr lang="es-MX" smtClean="0">
                <a:solidFill>
                  <a:schemeClr val="bg1"/>
                </a:solidFill>
              </a:rPr>
              <a:pPr eaLnBrk="1" hangingPunct="1"/>
              <a:t>21</a:t>
            </a:fld>
            <a:endParaRPr lang="es-MX" dirty="0" smtClean="0">
              <a:solidFill>
                <a:schemeClr val="bg1"/>
              </a:solidFill>
            </a:endParaRPr>
          </a:p>
        </p:txBody>
      </p:sp>
      <p:sp>
        <p:nvSpPr>
          <p:cNvPr id="11" name="1 Título"/>
          <p:cNvSpPr>
            <a:spLocks noGrp="1"/>
          </p:cNvSpPr>
          <p:nvPr>
            <p:ph type="title"/>
          </p:nvPr>
        </p:nvSpPr>
        <p:spPr>
          <a:xfrm>
            <a:off x="1828800" y="350838"/>
            <a:ext cx="6934200" cy="563562"/>
          </a:xfrm>
        </p:spPr>
        <p:txBody>
          <a:bodyPr/>
          <a:lstStyle/>
          <a:p>
            <a:r>
              <a:rPr lang="es-ES" sz="2200" dirty="0" smtClean="0"/>
              <a:t>Entradas y </a:t>
            </a:r>
            <a:r>
              <a:rPr lang="es-ES" sz="3600" dirty="0" smtClean="0"/>
              <a:t>salidas</a:t>
            </a:r>
            <a:endParaRPr lang="es-ES" sz="3600" dirty="0"/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3656" y="1464558"/>
            <a:ext cx="3301555" cy="14806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1 Marcador de contenido"/>
          <p:cNvSpPr>
            <a:spLocks noGrp="1"/>
          </p:cNvSpPr>
          <p:nvPr>
            <p:ph idx="1"/>
          </p:nvPr>
        </p:nvSpPr>
        <p:spPr>
          <a:xfrm>
            <a:off x="3851920" y="1063277"/>
            <a:ext cx="4762302" cy="4525963"/>
          </a:xfrm>
        </p:spPr>
        <p:txBody>
          <a:bodyPr/>
          <a:lstStyle/>
          <a:p>
            <a:r>
              <a:rPr lang="es-ES_tradnl" sz="2700" dirty="0" smtClean="0"/>
              <a:t>Modelo 1: </a:t>
            </a:r>
            <a:r>
              <a:rPr lang="es-ES" sz="2700" dirty="0"/>
              <a:t>O</a:t>
            </a:r>
            <a:r>
              <a:rPr lang="es-ES" sz="2700" dirty="0" smtClean="0"/>
              <a:t>bjetivos </a:t>
            </a:r>
            <a:r>
              <a:rPr lang="es-ES" sz="2700" dirty="0"/>
              <a:t>de trabajo y plan de </a:t>
            </a:r>
            <a:r>
              <a:rPr lang="es-ES" sz="2700" dirty="0" smtClean="0"/>
              <a:t>actividades para la entidad X.</a:t>
            </a:r>
          </a:p>
          <a:p>
            <a:r>
              <a:rPr lang="es-ES" sz="2700" dirty="0" smtClean="0"/>
              <a:t>Modelo 2: Plan </a:t>
            </a:r>
            <a:r>
              <a:rPr lang="es-ES" sz="2700" dirty="0"/>
              <a:t>de trabajo para el </a:t>
            </a:r>
            <a:r>
              <a:rPr lang="es-ES" sz="2700" dirty="0" smtClean="0"/>
              <a:t>mes Y.</a:t>
            </a:r>
          </a:p>
          <a:p>
            <a:r>
              <a:rPr lang="es-ES" sz="2700" dirty="0" smtClean="0"/>
              <a:t>Modelo 3: Plan </a:t>
            </a:r>
            <a:r>
              <a:rPr lang="es-ES" sz="2700" dirty="0"/>
              <a:t>de trabajo </a:t>
            </a:r>
            <a:r>
              <a:rPr lang="es-ES" sz="2700" dirty="0" smtClean="0"/>
              <a:t>individual para </a:t>
            </a:r>
            <a:r>
              <a:rPr lang="es-ES" sz="2700" dirty="0"/>
              <a:t>el </a:t>
            </a:r>
            <a:r>
              <a:rPr lang="es-ES" sz="2700" dirty="0" smtClean="0"/>
              <a:t>mes Z</a:t>
            </a:r>
          </a:p>
          <a:p>
            <a:r>
              <a:rPr lang="es-ES" sz="2700" dirty="0" smtClean="0"/>
              <a:t>Reporte de cumplimiento.</a:t>
            </a:r>
          </a:p>
          <a:p>
            <a:r>
              <a:rPr lang="es-ES" sz="1800" dirty="0" smtClean="0"/>
              <a:t>Otros informes</a:t>
            </a:r>
            <a:r>
              <a:rPr lang="es-ES" sz="1800" dirty="0"/>
              <a:t>.</a:t>
            </a:r>
          </a:p>
          <a:p>
            <a:endParaRPr lang="es-ES" sz="1800" dirty="0" smtClean="0"/>
          </a:p>
        </p:txBody>
      </p:sp>
    </p:spTree>
    <p:extLst>
      <p:ext uri="{BB962C8B-B14F-4D97-AF65-F5344CB8AC3E}">
        <p14:creationId xmlns:p14="http://schemas.microsoft.com/office/powerpoint/2010/main" val="24082537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3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A81CF42-8003-40E5-96C2-2CAC50125B64}" type="slidenum">
              <a:rPr lang="es-MX" smtClean="0">
                <a:solidFill>
                  <a:schemeClr val="bg1"/>
                </a:solidFill>
              </a:rPr>
              <a:pPr eaLnBrk="1" hangingPunct="1"/>
              <a:t>22</a:t>
            </a:fld>
            <a:endParaRPr lang="es-MX" dirty="0" smtClean="0">
              <a:solidFill>
                <a:schemeClr val="bg1"/>
              </a:solidFill>
            </a:endParaRPr>
          </a:p>
        </p:txBody>
      </p:sp>
      <p:sp>
        <p:nvSpPr>
          <p:cNvPr id="2048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_tradnl" sz="3600" dirty="0" smtClean="0"/>
              <a:t>Gestionar objetivo de trabajo</a:t>
            </a:r>
          </a:p>
          <a:p>
            <a:pPr lvl="2" eaLnBrk="1" hangingPunct="1"/>
            <a:r>
              <a:rPr lang="es-ES_tradnl" dirty="0" smtClean="0"/>
              <a:t>Nombre, Periodo (largo, medio o corto plazo), Descripción, Objetivo al que tributa (si procede)</a:t>
            </a:r>
          </a:p>
          <a:p>
            <a:pPr lvl="1" eaLnBrk="1" hangingPunct="1"/>
            <a:r>
              <a:rPr lang="es-ES_tradnl" dirty="0" smtClean="0"/>
              <a:t>Adicionar nuevo objetivo</a:t>
            </a:r>
          </a:p>
          <a:p>
            <a:pPr lvl="1" eaLnBrk="1" hangingPunct="1"/>
            <a:r>
              <a:rPr lang="es-ES_tradnl" dirty="0" smtClean="0"/>
              <a:t>Modificar objetivo existente</a:t>
            </a:r>
          </a:p>
          <a:p>
            <a:pPr lvl="1" eaLnBrk="1" hangingPunct="1"/>
            <a:r>
              <a:rPr lang="es-ES_tradnl" dirty="0" smtClean="0"/>
              <a:t>Eliminar objetivo existente</a:t>
            </a:r>
          </a:p>
          <a:p>
            <a:pPr lvl="1" eaLnBrk="1" hangingPunct="1"/>
            <a:r>
              <a:rPr lang="es-ES_tradnl" dirty="0" smtClean="0"/>
              <a:t>Desplegar todos los objetivos existentes</a:t>
            </a:r>
          </a:p>
          <a:p>
            <a:pPr lvl="1" eaLnBrk="1" hangingPunct="1"/>
            <a:r>
              <a:rPr lang="es-ES_tradnl" dirty="0" smtClean="0"/>
              <a:t>Refrescar vista de objetivos</a:t>
            </a:r>
          </a:p>
          <a:p>
            <a:pPr lvl="1" eaLnBrk="1" hangingPunct="1"/>
            <a:r>
              <a:rPr lang="es-ES_tradnl" dirty="0" smtClean="0"/>
              <a:t>Imprimir listado de objetivos</a:t>
            </a:r>
            <a:endParaRPr lang="es-ES" dirty="0" smtClean="0"/>
          </a:p>
        </p:txBody>
      </p:sp>
      <p:sp>
        <p:nvSpPr>
          <p:cNvPr id="10" name="9 Redondear rectángulo de esquina diagonal"/>
          <p:cNvSpPr/>
          <p:nvPr/>
        </p:nvSpPr>
        <p:spPr bwMode="auto">
          <a:xfrm rot="2643912">
            <a:off x="7359096" y="4142467"/>
            <a:ext cx="1433512" cy="519112"/>
          </a:xfrm>
          <a:prstGeom prst="round2Diag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/>
          <a:lstStyle/>
          <a:p>
            <a:pPr algn="ctr">
              <a:defRPr/>
            </a:pPr>
            <a:r>
              <a:rPr lang="es-ES" sz="1200" dirty="0">
                <a:latin typeface="Arial" pitchFamily="34" charset="0"/>
              </a:rPr>
              <a:t>Funcionalidades</a:t>
            </a:r>
          </a:p>
          <a:p>
            <a:pPr algn="ctr">
              <a:defRPr/>
            </a:pPr>
            <a:r>
              <a:rPr lang="es-ES" sz="1200" dirty="0">
                <a:latin typeface="Arial" pitchFamily="34" charset="0"/>
              </a:rPr>
              <a:t>completadas</a:t>
            </a:r>
          </a:p>
        </p:txBody>
      </p:sp>
      <p:sp>
        <p:nvSpPr>
          <p:cNvPr id="11" name="1 Título"/>
          <p:cNvSpPr>
            <a:spLocks noGrp="1"/>
          </p:cNvSpPr>
          <p:nvPr>
            <p:ph type="title"/>
          </p:nvPr>
        </p:nvSpPr>
        <p:spPr>
          <a:xfrm>
            <a:off x="1828799" y="350838"/>
            <a:ext cx="7315201" cy="563562"/>
          </a:xfrm>
        </p:spPr>
        <p:txBody>
          <a:bodyPr/>
          <a:lstStyle/>
          <a:p>
            <a:r>
              <a:rPr lang="es-ES" sz="3600" dirty="0" smtClean="0"/>
              <a:t>Funcionalidades: </a:t>
            </a:r>
            <a:r>
              <a:rPr lang="es-ES" sz="2200" dirty="0" smtClean="0"/>
              <a:t>Objetivos de trabajo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37222726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963C28F-24EA-4693-9393-68ACFEE6FBBB}" type="slidenum">
              <a:rPr lang="es-MX" smtClean="0">
                <a:solidFill>
                  <a:schemeClr val="bg1"/>
                </a:solidFill>
              </a:rPr>
              <a:pPr eaLnBrk="1" hangingPunct="1"/>
              <a:t>23</a:t>
            </a:fld>
            <a:endParaRPr lang="es-MX" dirty="0" smtClean="0">
              <a:solidFill>
                <a:schemeClr val="bg1"/>
              </a:solidFill>
            </a:endParaRPr>
          </a:p>
        </p:txBody>
      </p:sp>
      <p:sp>
        <p:nvSpPr>
          <p:cNvPr id="2151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_tradnl" sz="3600" dirty="0" smtClean="0"/>
              <a:t>Gestionar plan de trabajo</a:t>
            </a:r>
          </a:p>
          <a:p>
            <a:pPr lvl="2" eaLnBrk="1" hangingPunct="1"/>
            <a:r>
              <a:rPr lang="es-ES_tradnl" dirty="0" smtClean="0"/>
              <a:t>Nombre, Fecha de Inicio, Plan al que tributa (si procede), Descripción, Objetivos de trabajo</a:t>
            </a:r>
          </a:p>
          <a:p>
            <a:pPr lvl="1" eaLnBrk="1" hangingPunct="1"/>
            <a:r>
              <a:rPr lang="es-ES_tradnl" dirty="0" smtClean="0"/>
              <a:t>Adicionar nuevo plan</a:t>
            </a:r>
          </a:p>
          <a:p>
            <a:pPr lvl="1" eaLnBrk="1" hangingPunct="1"/>
            <a:r>
              <a:rPr lang="es-ES_tradnl" dirty="0" smtClean="0"/>
              <a:t>Modificar plan existente</a:t>
            </a:r>
          </a:p>
          <a:p>
            <a:pPr lvl="1" eaLnBrk="1" hangingPunct="1"/>
            <a:r>
              <a:rPr lang="es-ES_tradnl" dirty="0" smtClean="0"/>
              <a:t>Eliminar plan existente</a:t>
            </a:r>
          </a:p>
          <a:p>
            <a:pPr lvl="1" eaLnBrk="1" hangingPunct="1"/>
            <a:r>
              <a:rPr lang="es-ES_tradnl" dirty="0" smtClean="0"/>
              <a:t>Desplegar todos los planes existentes</a:t>
            </a:r>
          </a:p>
          <a:p>
            <a:pPr lvl="1" eaLnBrk="1" hangingPunct="1"/>
            <a:r>
              <a:rPr lang="es-ES_tradnl" dirty="0" smtClean="0"/>
              <a:t>Refrescar vista de planes </a:t>
            </a:r>
          </a:p>
          <a:p>
            <a:pPr lvl="1" eaLnBrk="1" hangingPunct="1"/>
            <a:r>
              <a:rPr lang="es-ES_tradnl" dirty="0" smtClean="0"/>
              <a:t>Imprimir listado de planes </a:t>
            </a:r>
            <a:endParaRPr lang="es-ES" dirty="0" smtClean="0"/>
          </a:p>
        </p:txBody>
      </p:sp>
      <p:sp>
        <p:nvSpPr>
          <p:cNvPr id="11" name="10 Redondear rectángulo de esquina diagonal"/>
          <p:cNvSpPr/>
          <p:nvPr/>
        </p:nvSpPr>
        <p:spPr bwMode="auto">
          <a:xfrm rot="2643912">
            <a:off x="7359096" y="4142467"/>
            <a:ext cx="1433512" cy="519112"/>
          </a:xfrm>
          <a:prstGeom prst="round2Diag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/>
          <a:lstStyle/>
          <a:p>
            <a:pPr algn="ctr">
              <a:defRPr/>
            </a:pPr>
            <a:r>
              <a:rPr lang="es-ES" sz="1200" dirty="0">
                <a:latin typeface="Arial" pitchFamily="34" charset="0"/>
              </a:rPr>
              <a:t>Funcionalidades</a:t>
            </a:r>
          </a:p>
          <a:p>
            <a:pPr algn="ctr">
              <a:defRPr/>
            </a:pPr>
            <a:r>
              <a:rPr lang="es-ES" sz="1200" dirty="0">
                <a:latin typeface="Arial" pitchFamily="34" charset="0"/>
              </a:rPr>
              <a:t>completadas</a:t>
            </a:r>
          </a:p>
        </p:txBody>
      </p:sp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1828799" y="350838"/>
            <a:ext cx="7315201" cy="563562"/>
          </a:xfrm>
        </p:spPr>
        <p:txBody>
          <a:bodyPr/>
          <a:lstStyle/>
          <a:p>
            <a:r>
              <a:rPr lang="es-ES" sz="3600" dirty="0" smtClean="0"/>
              <a:t>Funcionalidades: </a:t>
            </a:r>
            <a:r>
              <a:rPr lang="es-ES" sz="2200" dirty="0" smtClean="0"/>
              <a:t>Planes de trabajo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41450140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3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D7510E0-4BFC-428A-9518-BDF31D167F45}" type="slidenum">
              <a:rPr lang="es-MX" smtClean="0">
                <a:solidFill>
                  <a:schemeClr val="bg1"/>
                </a:solidFill>
              </a:rPr>
              <a:pPr eaLnBrk="1" hangingPunct="1"/>
              <a:t>24</a:t>
            </a:fld>
            <a:endParaRPr lang="es-MX" dirty="0" smtClean="0">
              <a:solidFill>
                <a:schemeClr val="bg1"/>
              </a:solidFill>
            </a:endParaRPr>
          </a:p>
        </p:txBody>
      </p:sp>
      <p:sp>
        <p:nvSpPr>
          <p:cNvPr id="2253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_tradnl" sz="3600" dirty="0" smtClean="0"/>
              <a:t>Gestionar plan de trabajo</a:t>
            </a:r>
          </a:p>
          <a:p>
            <a:pPr lvl="1" eaLnBrk="1" hangingPunct="1"/>
            <a:r>
              <a:rPr lang="es-ES_tradnl" dirty="0" smtClean="0"/>
              <a:t>Planificar un elemento seleccionado</a:t>
            </a:r>
          </a:p>
          <a:p>
            <a:pPr lvl="1" eaLnBrk="1" hangingPunct="1"/>
            <a:r>
              <a:rPr lang="es-ES_tradnl" dirty="0" smtClean="0"/>
              <a:t>Establecer línea base a un elemento seleccionado</a:t>
            </a:r>
          </a:p>
          <a:p>
            <a:pPr lvl="1" eaLnBrk="1" hangingPunct="1"/>
            <a:r>
              <a:rPr lang="es-ES_tradnl" dirty="0" smtClean="0"/>
              <a:t>Generar reportes obligatorios de Instrucción 1</a:t>
            </a:r>
          </a:p>
          <a:p>
            <a:pPr lvl="2" eaLnBrk="1" hangingPunct="1"/>
            <a:r>
              <a:rPr lang="es-ES_tradnl" dirty="0" smtClean="0"/>
              <a:t>Modelo 1: Objetivos de trabajo y plan de actividades</a:t>
            </a:r>
          </a:p>
          <a:p>
            <a:pPr lvl="2" eaLnBrk="1" hangingPunct="1"/>
            <a:r>
              <a:rPr lang="es-ES_tradnl" dirty="0" smtClean="0"/>
              <a:t>Modelo 2: Plan de trabajo para el mes</a:t>
            </a:r>
          </a:p>
          <a:p>
            <a:pPr lvl="2" eaLnBrk="1" hangingPunct="1"/>
            <a:r>
              <a:rPr lang="es-ES_tradnl" dirty="0" smtClean="0"/>
              <a:t>Modelo 3: Plan de trabajo individual</a:t>
            </a:r>
          </a:p>
          <a:p>
            <a:pPr lvl="1" eaLnBrk="1" hangingPunct="1"/>
            <a:endParaRPr lang="es-ES" dirty="0" smtClean="0"/>
          </a:p>
        </p:txBody>
      </p:sp>
      <p:sp>
        <p:nvSpPr>
          <p:cNvPr id="11" name="10 Redondear rectángulo de esquina diagonal"/>
          <p:cNvSpPr/>
          <p:nvPr/>
        </p:nvSpPr>
        <p:spPr bwMode="auto">
          <a:xfrm rot="2643912">
            <a:off x="7359096" y="4142467"/>
            <a:ext cx="1433512" cy="519112"/>
          </a:xfrm>
          <a:prstGeom prst="round2Diag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/>
          <a:lstStyle/>
          <a:p>
            <a:pPr algn="ctr">
              <a:defRPr/>
            </a:pPr>
            <a:r>
              <a:rPr lang="es-ES" sz="1200" dirty="0">
                <a:latin typeface="Arial" pitchFamily="34" charset="0"/>
              </a:rPr>
              <a:t>Funcionalidades</a:t>
            </a:r>
          </a:p>
          <a:p>
            <a:pPr algn="ctr">
              <a:defRPr/>
            </a:pPr>
            <a:r>
              <a:rPr lang="es-ES" sz="1200" dirty="0">
                <a:latin typeface="Arial" pitchFamily="34" charset="0"/>
              </a:rPr>
              <a:t>completadas</a:t>
            </a:r>
          </a:p>
        </p:txBody>
      </p:sp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1828799" y="350838"/>
            <a:ext cx="7315201" cy="563562"/>
          </a:xfrm>
        </p:spPr>
        <p:txBody>
          <a:bodyPr/>
          <a:lstStyle/>
          <a:p>
            <a:r>
              <a:rPr lang="es-ES" sz="3600" dirty="0" smtClean="0"/>
              <a:t>Funcionalidades: </a:t>
            </a:r>
            <a:r>
              <a:rPr lang="es-ES" sz="2200" dirty="0" smtClean="0"/>
              <a:t>Planes de trabajo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16429225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3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711749B-9D01-4299-B76A-87BB27D30FC8}" type="slidenum">
              <a:rPr lang="es-MX" smtClean="0">
                <a:solidFill>
                  <a:schemeClr val="bg1"/>
                </a:solidFill>
              </a:rPr>
              <a:pPr eaLnBrk="1" hangingPunct="1"/>
              <a:t>25</a:t>
            </a:fld>
            <a:endParaRPr lang="es-MX" dirty="0" smtClean="0">
              <a:solidFill>
                <a:schemeClr val="bg1"/>
              </a:solidFill>
            </a:endParaRPr>
          </a:p>
        </p:txBody>
      </p:sp>
      <p:sp>
        <p:nvSpPr>
          <p:cNvPr id="2355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_tradnl" sz="3600" dirty="0" smtClean="0"/>
              <a:t>Gestionar tipo de tarea</a:t>
            </a:r>
          </a:p>
          <a:p>
            <a:pPr lvl="2" eaLnBrk="1" hangingPunct="1"/>
            <a:r>
              <a:rPr lang="es-ES_tradnl" dirty="0" smtClean="0"/>
              <a:t>Nombre, Descripción, Tipo al que tributa (si procede)</a:t>
            </a:r>
          </a:p>
          <a:p>
            <a:pPr lvl="1" eaLnBrk="1" hangingPunct="1"/>
            <a:r>
              <a:rPr lang="es-ES_tradnl" dirty="0" smtClean="0"/>
              <a:t>Adicionar nuevo tipo </a:t>
            </a:r>
          </a:p>
          <a:p>
            <a:pPr lvl="1" eaLnBrk="1" hangingPunct="1"/>
            <a:r>
              <a:rPr lang="es-ES_tradnl" dirty="0" smtClean="0"/>
              <a:t>Modificar tipo existente</a:t>
            </a:r>
          </a:p>
          <a:p>
            <a:pPr lvl="1" eaLnBrk="1" hangingPunct="1"/>
            <a:r>
              <a:rPr lang="es-ES_tradnl" dirty="0" smtClean="0"/>
              <a:t>Eliminar tipo existente</a:t>
            </a:r>
          </a:p>
          <a:p>
            <a:pPr lvl="1" eaLnBrk="1" hangingPunct="1"/>
            <a:r>
              <a:rPr lang="es-ES_tradnl" dirty="0" smtClean="0"/>
              <a:t>Desplegar todos los tipos existentes</a:t>
            </a:r>
          </a:p>
          <a:p>
            <a:pPr lvl="1" eaLnBrk="1" hangingPunct="1"/>
            <a:r>
              <a:rPr lang="es-ES_tradnl" dirty="0" smtClean="0"/>
              <a:t>Refrescar vista de tipos </a:t>
            </a:r>
          </a:p>
          <a:p>
            <a:pPr lvl="1" eaLnBrk="1" hangingPunct="1"/>
            <a:r>
              <a:rPr lang="es-ES_tradnl" dirty="0" smtClean="0"/>
              <a:t>Imprimir listado de tipos </a:t>
            </a:r>
            <a:endParaRPr lang="es-ES" dirty="0" smtClean="0"/>
          </a:p>
        </p:txBody>
      </p:sp>
      <p:sp>
        <p:nvSpPr>
          <p:cNvPr id="12" name="11 Redondear rectángulo de esquina diagonal"/>
          <p:cNvSpPr/>
          <p:nvPr/>
        </p:nvSpPr>
        <p:spPr bwMode="auto">
          <a:xfrm rot="2643912">
            <a:off x="7359096" y="4142467"/>
            <a:ext cx="1433512" cy="519112"/>
          </a:xfrm>
          <a:prstGeom prst="round2Diag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/>
          <a:lstStyle/>
          <a:p>
            <a:pPr algn="ctr">
              <a:defRPr/>
            </a:pPr>
            <a:r>
              <a:rPr lang="es-ES" sz="1200" dirty="0">
                <a:latin typeface="Arial" pitchFamily="34" charset="0"/>
              </a:rPr>
              <a:t>Funcionalidades</a:t>
            </a:r>
          </a:p>
          <a:p>
            <a:pPr algn="ctr">
              <a:defRPr/>
            </a:pPr>
            <a:r>
              <a:rPr lang="es-ES" sz="1200" dirty="0">
                <a:latin typeface="Arial" pitchFamily="34" charset="0"/>
              </a:rPr>
              <a:t>completadas</a:t>
            </a:r>
          </a:p>
        </p:txBody>
      </p:sp>
      <p:sp>
        <p:nvSpPr>
          <p:cNvPr id="13" name="1 Título"/>
          <p:cNvSpPr>
            <a:spLocks noGrp="1"/>
          </p:cNvSpPr>
          <p:nvPr>
            <p:ph type="title"/>
          </p:nvPr>
        </p:nvSpPr>
        <p:spPr>
          <a:xfrm>
            <a:off x="1828799" y="350838"/>
            <a:ext cx="7315201" cy="563562"/>
          </a:xfrm>
        </p:spPr>
        <p:txBody>
          <a:bodyPr/>
          <a:lstStyle/>
          <a:p>
            <a:r>
              <a:rPr lang="es-ES" sz="3600" dirty="0" smtClean="0"/>
              <a:t>Funcionalidades: </a:t>
            </a:r>
            <a:r>
              <a:rPr lang="es-ES" sz="2200" dirty="0" smtClean="0"/>
              <a:t>Tipo de tarea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4547689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3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CC3BDC3-768D-4B5E-98E4-AB5A4C5B1A41}" type="slidenum">
              <a:rPr lang="es-MX" smtClean="0">
                <a:solidFill>
                  <a:schemeClr val="bg1"/>
                </a:solidFill>
              </a:rPr>
              <a:pPr eaLnBrk="1" hangingPunct="1"/>
              <a:t>26</a:t>
            </a:fld>
            <a:endParaRPr lang="es-MX" dirty="0" smtClean="0">
              <a:solidFill>
                <a:schemeClr val="bg1"/>
              </a:solidFill>
            </a:endParaRPr>
          </a:p>
        </p:txBody>
      </p:sp>
      <p:sp>
        <p:nvSpPr>
          <p:cNvPr id="2458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_tradnl" sz="3600" dirty="0" smtClean="0"/>
              <a:t>Gestionar estado de tarea</a:t>
            </a:r>
          </a:p>
          <a:p>
            <a:pPr lvl="2" eaLnBrk="1" hangingPunct="1"/>
            <a:r>
              <a:rPr lang="es-ES_tradnl" dirty="0" smtClean="0"/>
              <a:t>Nombre, Descripción, Estado a los que da lugar (si procede)</a:t>
            </a:r>
          </a:p>
          <a:p>
            <a:pPr lvl="1" eaLnBrk="1" hangingPunct="1"/>
            <a:r>
              <a:rPr lang="es-ES_tradnl" dirty="0" smtClean="0"/>
              <a:t>Adicionar nuevo estado</a:t>
            </a:r>
          </a:p>
          <a:p>
            <a:pPr lvl="1" eaLnBrk="1" hangingPunct="1"/>
            <a:r>
              <a:rPr lang="es-ES_tradnl" dirty="0" smtClean="0"/>
              <a:t>Modificar estado existente</a:t>
            </a:r>
          </a:p>
          <a:p>
            <a:pPr lvl="1" eaLnBrk="1" hangingPunct="1"/>
            <a:r>
              <a:rPr lang="es-ES_tradnl" dirty="0" smtClean="0"/>
              <a:t>Eliminar estado existente</a:t>
            </a:r>
          </a:p>
          <a:p>
            <a:pPr lvl="1" eaLnBrk="1" hangingPunct="1"/>
            <a:r>
              <a:rPr lang="es-ES_tradnl" dirty="0" smtClean="0"/>
              <a:t>Refrescar vista de estados</a:t>
            </a:r>
          </a:p>
          <a:p>
            <a:pPr lvl="1" eaLnBrk="1" hangingPunct="1"/>
            <a:r>
              <a:rPr lang="es-ES_tradnl" dirty="0" smtClean="0"/>
              <a:t>Imprimir listado de estados</a:t>
            </a:r>
            <a:endParaRPr lang="es-ES" dirty="0" smtClean="0"/>
          </a:p>
        </p:txBody>
      </p:sp>
      <p:sp>
        <p:nvSpPr>
          <p:cNvPr id="11" name="10 Redondear rectángulo de esquina diagonal"/>
          <p:cNvSpPr/>
          <p:nvPr/>
        </p:nvSpPr>
        <p:spPr bwMode="auto">
          <a:xfrm rot="2643912">
            <a:off x="7359096" y="4142467"/>
            <a:ext cx="1433512" cy="519112"/>
          </a:xfrm>
          <a:prstGeom prst="round2Diag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/>
          <a:lstStyle/>
          <a:p>
            <a:pPr algn="ctr">
              <a:defRPr/>
            </a:pPr>
            <a:r>
              <a:rPr lang="es-ES" sz="1200" dirty="0">
                <a:latin typeface="Arial" pitchFamily="34" charset="0"/>
              </a:rPr>
              <a:t>Funcionalidades</a:t>
            </a:r>
          </a:p>
          <a:p>
            <a:pPr algn="ctr">
              <a:defRPr/>
            </a:pPr>
            <a:r>
              <a:rPr lang="es-ES" sz="1200" dirty="0">
                <a:latin typeface="Arial" pitchFamily="34" charset="0"/>
              </a:rPr>
              <a:t>completadas</a:t>
            </a:r>
          </a:p>
        </p:txBody>
      </p:sp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1828799" y="350838"/>
            <a:ext cx="7315201" cy="563562"/>
          </a:xfrm>
        </p:spPr>
        <p:txBody>
          <a:bodyPr/>
          <a:lstStyle/>
          <a:p>
            <a:r>
              <a:rPr lang="es-ES" sz="3600" dirty="0" smtClean="0"/>
              <a:t>Funcionalidades: </a:t>
            </a:r>
            <a:r>
              <a:rPr lang="es-ES" sz="2200" dirty="0" smtClean="0"/>
              <a:t>Estado de tarea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85173535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3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9B472F3-3AB1-404A-B5C3-3A5ED9B6E28F}" type="slidenum">
              <a:rPr lang="es-MX" smtClean="0">
                <a:solidFill>
                  <a:schemeClr val="bg1"/>
                </a:solidFill>
              </a:rPr>
              <a:pPr eaLnBrk="1" hangingPunct="1"/>
              <a:t>27</a:t>
            </a:fld>
            <a:endParaRPr lang="es-MX" dirty="0" smtClean="0">
              <a:solidFill>
                <a:schemeClr val="bg1"/>
              </a:solidFill>
            </a:endParaRPr>
          </a:p>
        </p:txBody>
      </p:sp>
      <p:sp>
        <p:nvSpPr>
          <p:cNvPr id="2560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_tradnl" sz="3600" dirty="0" smtClean="0"/>
              <a:t>Gestionar local</a:t>
            </a:r>
          </a:p>
          <a:p>
            <a:pPr lvl="2" eaLnBrk="1" hangingPunct="1"/>
            <a:r>
              <a:rPr lang="es-ES_tradnl" dirty="0" smtClean="0"/>
              <a:t>Nombre, Descripción, Local al que tributa (si procede)</a:t>
            </a:r>
          </a:p>
          <a:p>
            <a:pPr lvl="1" eaLnBrk="1" hangingPunct="1"/>
            <a:r>
              <a:rPr lang="es-ES_tradnl" dirty="0" smtClean="0"/>
              <a:t>Adicionar nuevo local</a:t>
            </a:r>
          </a:p>
          <a:p>
            <a:pPr lvl="1" eaLnBrk="1" hangingPunct="1"/>
            <a:r>
              <a:rPr lang="es-ES_tradnl" dirty="0" smtClean="0"/>
              <a:t>Modificar local existente</a:t>
            </a:r>
          </a:p>
          <a:p>
            <a:pPr lvl="1" eaLnBrk="1" hangingPunct="1"/>
            <a:r>
              <a:rPr lang="es-ES_tradnl" dirty="0" smtClean="0"/>
              <a:t>Eliminar local existente</a:t>
            </a:r>
          </a:p>
          <a:p>
            <a:pPr lvl="1" eaLnBrk="1" hangingPunct="1"/>
            <a:r>
              <a:rPr lang="es-ES_tradnl" dirty="0" smtClean="0"/>
              <a:t>Desplegar todos los locales existentes</a:t>
            </a:r>
          </a:p>
          <a:p>
            <a:pPr lvl="1" eaLnBrk="1" hangingPunct="1"/>
            <a:r>
              <a:rPr lang="es-ES_tradnl" dirty="0" smtClean="0"/>
              <a:t>Refrescar vista de locales </a:t>
            </a:r>
          </a:p>
          <a:p>
            <a:pPr lvl="1" eaLnBrk="1" hangingPunct="1"/>
            <a:r>
              <a:rPr lang="es-ES_tradnl" dirty="0" smtClean="0"/>
              <a:t>Imprimir listado de locales </a:t>
            </a:r>
            <a:endParaRPr lang="es-ES" dirty="0" smtClean="0"/>
          </a:p>
        </p:txBody>
      </p:sp>
      <p:sp>
        <p:nvSpPr>
          <p:cNvPr id="11" name="10 Redondear rectángulo de esquina diagonal"/>
          <p:cNvSpPr/>
          <p:nvPr/>
        </p:nvSpPr>
        <p:spPr bwMode="auto">
          <a:xfrm rot="2643912">
            <a:off x="7359096" y="4142467"/>
            <a:ext cx="1433512" cy="519112"/>
          </a:xfrm>
          <a:prstGeom prst="round2Diag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/>
          <a:lstStyle/>
          <a:p>
            <a:pPr algn="ctr">
              <a:defRPr/>
            </a:pPr>
            <a:r>
              <a:rPr lang="es-ES" sz="1200" dirty="0">
                <a:latin typeface="Arial" pitchFamily="34" charset="0"/>
              </a:rPr>
              <a:t>Funcionalidades</a:t>
            </a:r>
          </a:p>
          <a:p>
            <a:pPr algn="ctr">
              <a:defRPr/>
            </a:pPr>
            <a:r>
              <a:rPr lang="es-ES" sz="1200" dirty="0">
                <a:latin typeface="Arial" pitchFamily="34" charset="0"/>
              </a:rPr>
              <a:t>completadas</a:t>
            </a:r>
          </a:p>
        </p:txBody>
      </p:sp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1828799" y="350838"/>
            <a:ext cx="7315201" cy="563562"/>
          </a:xfrm>
        </p:spPr>
        <p:txBody>
          <a:bodyPr/>
          <a:lstStyle/>
          <a:p>
            <a:r>
              <a:rPr lang="es-ES" sz="3600" dirty="0" smtClean="0"/>
              <a:t>Funcionalidades: </a:t>
            </a:r>
            <a:r>
              <a:rPr lang="es-ES" sz="2200" dirty="0" smtClean="0"/>
              <a:t>Local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108769660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3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CF00C6C-1AF7-492E-8469-7C1C6CD504AE}" type="slidenum">
              <a:rPr lang="es-MX" smtClean="0">
                <a:solidFill>
                  <a:schemeClr val="bg1"/>
                </a:solidFill>
              </a:rPr>
              <a:pPr eaLnBrk="1" hangingPunct="1"/>
              <a:t>28</a:t>
            </a:fld>
            <a:endParaRPr lang="es-MX" dirty="0" smtClean="0">
              <a:solidFill>
                <a:schemeClr val="bg1"/>
              </a:solidFill>
            </a:endParaRPr>
          </a:p>
        </p:txBody>
      </p:sp>
      <p:sp>
        <p:nvSpPr>
          <p:cNvPr id="2765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_tradnl" sz="3600" dirty="0" smtClean="0"/>
              <a:t>Gestionar grupo de trabajo</a:t>
            </a:r>
          </a:p>
          <a:p>
            <a:pPr lvl="2" eaLnBrk="1" hangingPunct="1"/>
            <a:r>
              <a:rPr lang="es-ES_tradnl" dirty="0" smtClean="0"/>
              <a:t>Nombre, Descripción, Grupo al que tributa (si procede), Responsable, Miembros</a:t>
            </a:r>
          </a:p>
          <a:p>
            <a:pPr lvl="1" eaLnBrk="1" hangingPunct="1"/>
            <a:r>
              <a:rPr lang="es-ES_tradnl" dirty="0" smtClean="0"/>
              <a:t>Adicionar nuevo grupo</a:t>
            </a:r>
          </a:p>
          <a:p>
            <a:pPr lvl="1" eaLnBrk="1" hangingPunct="1"/>
            <a:r>
              <a:rPr lang="es-ES_tradnl" dirty="0" smtClean="0"/>
              <a:t>Modificar grupo existente</a:t>
            </a:r>
          </a:p>
          <a:p>
            <a:pPr lvl="1" eaLnBrk="1" hangingPunct="1"/>
            <a:r>
              <a:rPr lang="es-ES_tradnl" dirty="0" smtClean="0"/>
              <a:t>Eliminar grupo existente</a:t>
            </a:r>
          </a:p>
          <a:p>
            <a:pPr lvl="1" eaLnBrk="1" hangingPunct="1"/>
            <a:r>
              <a:rPr lang="es-ES_tradnl" dirty="0" smtClean="0"/>
              <a:t>Desplegar todos los grupos existentes</a:t>
            </a:r>
          </a:p>
          <a:p>
            <a:pPr lvl="1" eaLnBrk="1" hangingPunct="1"/>
            <a:r>
              <a:rPr lang="es-ES_tradnl" dirty="0" smtClean="0"/>
              <a:t>Refrescar vista de grupos </a:t>
            </a:r>
          </a:p>
          <a:p>
            <a:pPr lvl="1" eaLnBrk="1" hangingPunct="1"/>
            <a:r>
              <a:rPr lang="es-ES_tradnl" dirty="0" smtClean="0"/>
              <a:t>Imprimir listado de grupos </a:t>
            </a:r>
            <a:endParaRPr lang="es-ES" dirty="0" smtClean="0"/>
          </a:p>
        </p:txBody>
      </p:sp>
      <p:sp>
        <p:nvSpPr>
          <p:cNvPr id="11" name="10 Redondear rectángulo de esquina diagonal"/>
          <p:cNvSpPr/>
          <p:nvPr/>
        </p:nvSpPr>
        <p:spPr bwMode="auto">
          <a:xfrm rot="2643912">
            <a:off x="7359096" y="4142467"/>
            <a:ext cx="1433512" cy="519112"/>
          </a:xfrm>
          <a:prstGeom prst="round2Diag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/>
          <a:lstStyle/>
          <a:p>
            <a:pPr algn="ctr">
              <a:defRPr/>
            </a:pPr>
            <a:r>
              <a:rPr lang="es-ES" sz="1200" dirty="0">
                <a:latin typeface="Arial" pitchFamily="34" charset="0"/>
              </a:rPr>
              <a:t>Funcionalidades</a:t>
            </a:r>
          </a:p>
          <a:p>
            <a:pPr algn="ctr">
              <a:defRPr/>
            </a:pPr>
            <a:r>
              <a:rPr lang="es-ES" sz="1200" dirty="0">
                <a:latin typeface="Arial" pitchFamily="34" charset="0"/>
              </a:rPr>
              <a:t>completadas</a:t>
            </a:r>
          </a:p>
        </p:txBody>
      </p:sp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1828799" y="350838"/>
            <a:ext cx="7315201" cy="563562"/>
          </a:xfrm>
        </p:spPr>
        <p:txBody>
          <a:bodyPr/>
          <a:lstStyle/>
          <a:p>
            <a:r>
              <a:rPr lang="es-ES" sz="3600" dirty="0" smtClean="0"/>
              <a:t>Funcionalidades: </a:t>
            </a:r>
            <a:r>
              <a:rPr lang="es-ES" sz="2200" dirty="0" smtClean="0"/>
              <a:t>Grupo de trabajo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19252592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3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17B96E6-7F37-4F28-A23C-ACF81959C49E}" type="slidenum">
              <a:rPr lang="es-MX" smtClean="0">
                <a:solidFill>
                  <a:schemeClr val="bg1"/>
                </a:solidFill>
              </a:rPr>
              <a:pPr eaLnBrk="1" hangingPunct="1"/>
              <a:t>29</a:t>
            </a:fld>
            <a:endParaRPr lang="es-MX" dirty="0" smtClean="0">
              <a:solidFill>
                <a:schemeClr val="bg1"/>
              </a:solidFill>
            </a:endParaRPr>
          </a:p>
        </p:txBody>
      </p:sp>
      <p:sp>
        <p:nvSpPr>
          <p:cNvPr id="2867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_tradnl" sz="3600" dirty="0" smtClean="0"/>
              <a:t>Gestionar horario de trabajo</a:t>
            </a:r>
          </a:p>
          <a:p>
            <a:pPr lvl="2" eaLnBrk="1" hangingPunct="1"/>
            <a:r>
              <a:rPr lang="es-ES_tradnl" dirty="0" smtClean="0"/>
              <a:t>Nombre, Activo o no, Composición de sesiones por día de la semana (Hora de inicio y fin)</a:t>
            </a:r>
          </a:p>
          <a:p>
            <a:pPr lvl="1" eaLnBrk="1" hangingPunct="1"/>
            <a:r>
              <a:rPr lang="es-ES_tradnl" dirty="0" smtClean="0"/>
              <a:t>Adicionar nuevo horario</a:t>
            </a:r>
          </a:p>
          <a:p>
            <a:pPr lvl="1" eaLnBrk="1" hangingPunct="1"/>
            <a:r>
              <a:rPr lang="es-ES_tradnl" dirty="0" smtClean="0"/>
              <a:t>Modificar horario existente</a:t>
            </a:r>
          </a:p>
          <a:p>
            <a:pPr lvl="1" eaLnBrk="1" hangingPunct="1"/>
            <a:r>
              <a:rPr lang="es-ES_tradnl" dirty="0" smtClean="0"/>
              <a:t>Eliminar horario existente</a:t>
            </a:r>
          </a:p>
          <a:p>
            <a:pPr lvl="1" eaLnBrk="1" hangingPunct="1"/>
            <a:r>
              <a:rPr lang="es-ES_tradnl" dirty="0" smtClean="0"/>
              <a:t>Refrescar vista de horarios</a:t>
            </a:r>
          </a:p>
          <a:p>
            <a:pPr lvl="1" eaLnBrk="1" hangingPunct="1"/>
            <a:r>
              <a:rPr lang="es-ES_tradnl" dirty="0" smtClean="0"/>
              <a:t>Imprimir listado de horarios</a:t>
            </a:r>
            <a:endParaRPr lang="es-ES" dirty="0" smtClean="0"/>
          </a:p>
        </p:txBody>
      </p:sp>
      <p:sp>
        <p:nvSpPr>
          <p:cNvPr id="11" name="10 Redondear rectángulo de esquina diagonal"/>
          <p:cNvSpPr/>
          <p:nvPr/>
        </p:nvSpPr>
        <p:spPr bwMode="auto">
          <a:xfrm rot="2643912">
            <a:off x="7359096" y="4142467"/>
            <a:ext cx="1433512" cy="519112"/>
          </a:xfrm>
          <a:prstGeom prst="round2Diag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/>
          <a:lstStyle/>
          <a:p>
            <a:pPr algn="ctr">
              <a:defRPr/>
            </a:pPr>
            <a:r>
              <a:rPr lang="es-ES" sz="1200" dirty="0">
                <a:latin typeface="Arial" pitchFamily="34" charset="0"/>
              </a:rPr>
              <a:t>Funcionalidades</a:t>
            </a:r>
          </a:p>
          <a:p>
            <a:pPr algn="ctr">
              <a:defRPr/>
            </a:pPr>
            <a:r>
              <a:rPr lang="es-ES" sz="1200" dirty="0">
                <a:latin typeface="Arial" pitchFamily="34" charset="0"/>
              </a:rPr>
              <a:t>completadas</a:t>
            </a:r>
          </a:p>
        </p:txBody>
      </p:sp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1828799" y="350838"/>
            <a:ext cx="7315201" cy="563562"/>
          </a:xfrm>
        </p:spPr>
        <p:txBody>
          <a:bodyPr/>
          <a:lstStyle/>
          <a:p>
            <a:r>
              <a:rPr lang="es-ES" sz="3600" dirty="0" smtClean="0"/>
              <a:t>Funcionalidades: </a:t>
            </a:r>
            <a:r>
              <a:rPr lang="es-ES" sz="2200" dirty="0" smtClean="0"/>
              <a:t>Horario de trabajo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17261150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/>
          <p:cNvSpPr txBox="1">
            <a:spLocks/>
          </p:cNvSpPr>
          <p:nvPr/>
        </p:nvSpPr>
        <p:spPr bwMode="gray">
          <a:xfrm>
            <a:off x="1828800" y="350838"/>
            <a:ext cx="69342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ES" sz="3600" dirty="0" smtClean="0"/>
              <a:t>Introducción: </a:t>
            </a:r>
            <a:r>
              <a:rPr lang="es-ES" sz="2400" dirty="0" smtClean="0"/>
              <a:t>Alcance del sistema</a:t>
            </a:r>
            <a:endParaRPr lang="es-ES" sz="2800" dirty="0"/>
          </a:p>
        </p:txBody>
      </p:sp>
      <p:sp>
        <p:nvSpPr>
          <p:cNvPr id="5122" name="3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4911516-D532-4B33-B756-B459F58348BB}" type="slidenum">
              <a:rPr lang="es-MX" smtClean="0">
                <a:solidFill>
                  <a:schemeClr val="bg1"/>
                </a:solidFill>
              </a:rPr>
              <a:pPr eaLnBrk="1" hangingPunct="1"/>
              <a:t>3</a:t>
            </a:fld>
            <a:endParaRPr lang="es-MX" dirty="0" smtClean="0">
              <a:solidFill>
                <a:schemeClr val="bg1"/>
              </a:solidFill>
            </a:endParaRPr>
          </a:p>
        </p:txBody>
      </p:sp>
      <p:sp>
        <p:nvSpPr>
          <p:cNvPr id="5126" name="1 Marcador de contenido"/>
          <p:cNvSpPr>
            <a:spLocks noGrp="1"/>
          </p:cNvSpPr>
          <p:nvPr>
            <p:ph idx="1"/>
          </p:nvPr>
        </p:nvSpPr>
        <p:spPr>
          <a:xfrm>
            <a:off x="154632" y="1268760"/>
            <a:ext cx="8737848" cy="4724400"/>
          </a:xfrm>
        </p:spPr>
        <p:txBody>
          <a:bodyPr/>
          <a:lstStyle/>
          <a:p>
            <a:pPr marL="400050" lvl="1" indent="0">
              <a:buFontTx/>
              <a:buNone/>
            </a:pPr>
            <a:r>
              <a:rPr lang="es-ES_tradnl" sz="3200" dirty="0" smtClean="0"/>
              <a:t>Desarrollar de una </a:t>
            </a:r>
            <a:r>
              <a:rPr lang="es-ES_tradnl" sz="3200" b="1" dirty="0" smtClean="0"/>
              <a:t>herramienta informática </a:t>
            </a:r>
            <a:r>
              <a:rPr lang="es-ES_tradnl" sz="3200" dirty="0" smtClean="0"/>
              <a:t>que permita la gestión de los </a:t>
            </a:r>
            <a:r>
              <a:rPr lang="es-ES_tradnl" sz="3200" b="1" dirty="0" smtClean="0"/>
              <a:t>planes de trabajo </a:t>
            </a:r>
            <a:r>
              <a:rPr lang="es-ES_tradnl" sz="3200" dirty="0" smtClean="0"/>
              <a:t>de una entidad X cumpliendo lo establecido en la </a:t>
            </a:r>
            <a:r>
              <a:rPr lang="es-ES_tradnl" sz="3200" b="1" dirty="0" smtClean="0"/>
              <a:t>Instrucción 1</a:t>
            </a:r>
            <a:r>
              <a:rPr lang="es-ES_tradnl" sz="3200" dirty="0" smtClean="0"/>
              <a:t>, basándose en el principio de </a:t>
            </a:r>
            <a:r>
              <a:rPr lang="es-ES_tradnl" sz="3200" b="1" dirty="0" smtClean="0"/>
              <a:t>independencia tecnológica</a:t>
            </a:r>
            <a:r>
              <a:rPr lang="es-ES_tradnl" sz="3200" dirty="0" smtClean="0"/>
              <a:t> y que pueda ser </a:t>
            </a:r>
            <a:r>
              <a:rPr lang="es-ES_tradnl" sz="3200" b="1" dirty="0" smtClean="0"/>
              <a:t>generalizable a otras entidades</a:t>
            </a:r>
            <a:r>
              <a:rPr lang="es-ES_tradnl" sz="3200" dirty="0" smtClean="0"/>
              <a:t>.</a:t>
            </a:r>
          </a:p>
          <a:p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9858556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3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AB08EC-A7DA-4AB4-8189-D64BBC51F154}" type="slidenum">
              <a:rPr lang="es-MX" smtClean="0">
                <a:solidFill>
                  <a:schemeClr val="bg1"/>
                </a:solidFill>
              </a:rPr>
              <a:pPr eaLnBrk="1" hangingPunct="1"/>
              <a:t>30</a:t>
            </a:fld>
            <a:endParaRPr lang="es-MX" dirty="0" smtClean="0">
              <a:solidFill>
                <a:schemeClr val="bg1"/>
              </a:solidFill>
            </a:endParaRPr>
          </a:p>
        </p:txBody>
      </p:sp>
      <p:sp>
        <p:nvSpPr>
          <p:cNvPr id="2970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_tradnl" sz="3600" dirty="0" smtClean="0"/>
              <a:t>Gestionar personas</a:t>
            </a:r>
          </a:p>
          <a:p>
            <a:pPr lvl="2" eaLnBrk="1" hangingPunct="1"/>
            <a:r>
              <a:rPr lang="es-ES_tradnl" dirty="0" smtClean="0"/>
              <a:t>Nombre, Apellidos, Usuario, Contraseña, Email, Activo o no, Grupos a los que pertenece (si procede), Permisos que ostenta (si procede), Tasa de uso (por horas normales y extras), Entidades a las que tiene acceso, Horario por el que se rige, Foto (si procede)</a:t>
            </a:r>
          </a:p>
          <a:p>
            <a:pPr lvl="1" eaLnBrk="1" hangingPunct="1"/>
            <a:r>
              <a:rPr lang="es-ES_tradnl" dirty="0" smtClean="0"/>
              <a:t>Adicionar nueva persona</a:t>
            </a:r>
          </a:p>
          <a:p>
            <a:pPr lvl="1" eaLnBrk="1" hangingPunct="1"/>
            <a:r>
              <a:rPr lang="es-ES_tradnl" dirty="0" smtClean="0"/>
              <a:t>Modificar persona existente</a:t>
            </a:r>
          </a:p>
          <a:p>
            <a:pPr lvl="1" eaLnBrk="1" hangingPunct="1"/>
            <a:r>
              <a:rPr lang="es-ES_tradnl" dirty="0" smtClean="0"/>
              <a:t>Eliminar persona existente</a:t>
            </a:r>
            <a:endParaRPr lang="es-ES" dirty="0" smtClean="0"/>
          </a:p>
        </p:txBody>
      </p:sp>
      <p:sp>
        <p:nvSpPr>
          <p:cNvPr id="11" name="10 Redondear rectángulo de esquina diagonal"/>
          <p:cNvSpPr/>
          <p:nvPr/>
        </p:nvSpPr>
        <p:spPr bwMode="auto">
          <a:xfrm rot="2643912">
            <a:off x="7359096" y="4142467"/>
            <a:ext cx="1433512" cy="519112"/>
          </a:xfrm>
          <a:prstGeom prst="round2Diag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/>
          <a:lstStyle/>
          <a:p>
            <a:pPr algn="ctr">
              <a:defRPr/>
            </a:pPr>
            <a:r>
              <a:rPr lang="es-ES" sz="1200" dirty="0">
                <a:latin typeface="Arial" pitchFamily="34" charset="0"/>
              </a:rPr>
              <a:t>Funcionalidades</a:t>
            </a:r>
          </a:p>
          <a:p>
            <a:pPr algn="ctr">
              <a:defRPr/>
            </a:pPr>
            <a:r>
              <a:rPr lang="es-ES" sz="1200" dirty="0">
                <a:latin typeface="Arial" pitchFamily="34" charset="0"/>
              </a:rPr>
              <a:t>completadas</a:t>
            </a:r>
          </a:p>
        </p:txBody>
      </p:sp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1828799" y="350838"/>
            <a:ext cx="7315201" cy="563562"/>
          </a:xfrm>
        </p:spPr>
        <p:txBody>
          <a:bodyPr/>
          <a:lstStyle/>
          <a:p>
            <a:r>
              <a:rPr lang="es-ES" sz="3600" dirty="0" smtClean="0"/>
              <a:t>Funcionalidades: </a:t>
            </a:r>
            <a:r>
              <a:rPr lang="es-ES" sz="2200" dirty="0" smtClean="0"/>
              <a:t>Personas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622192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3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039340C-B444-4362-B59E-D7284EDE65A0}" type="slidenum">
              <a:rPr lang="es-MX" smtClean="0">
                <a:solidFill>
                  <a:schemeClr val="bg1"/>
                </a:solidFill>
              </a:rPr>
              <a:pPr eaLnBrk="1" hangingPunct="1"/>
              <a:t>31</a:t>
            </a:fld>
            <a:endParaRPr lang="es-MX" dirty="0" smtClean="0">
              <a:solidFill>
                <a:schemeClr val="bg1"/>
              </a:solidFill>
            </a:endParaRPr>
          </a:p>
        </p:txBody>
      </p:sp>
      <p:sp>
        <p:nvSpPr>
          <p:cNvPr id="3072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_tradnl" sz="3600" dirty="0" smtClean="0"/>
              <a:t>Gestionar personas</a:t>
            </a:r>
          </a:p>
          <a:p>
            <a:pPr lvl="1" eaLnBrk="1" hangingPunct="1"/>
            <a:r>
              <a:rPr lang="es-ES_tradnl" dirty="0" smtClean="0"/>
              <a:t>Refrescar vista de personas</a:t>
            </a:r>
          </a:p>
          <a:p>
            <a:pPr lvl="1" eaLnBrk="1" hangingPunct="1"/>
            <a:r>
              <a:rPr lang="es-ES_tradnl" dirty="0" smtClean="0"/>
              <a:t>Imprimir listado de personas</a:t>
            </a:r>
          </a:p>
          <a:p>
            <a:pPr lvl="1" eaLnBrk="1" hangingPunct="1"/>
            <a:r>
              <a:rPr lang="es-ES_tradnl" dirty="0" smtClean="0"/>
              <a:t>Cambiar contraseña a persona determinada</a:t>
            </a:r>
          </a:p>
          <a:p>
            <a:pPr lvl="1" eaLnBrk="1" hangingPunct="1"/>
            <a:r>
              <a:rPr lang="es-ES_tradnl" dirty="0" smtClean="0"/>
              <a:t>Importar datos de personas desde directorio activo de Windows.</a:t>
            </a:r>
            <a:endParaRPr lang="es-ES" dirty="0" smtClean="0"/>
          </a:p>
        </p:txBody>
      </p:sp>
      <p:sp>
        <p:nvSpPr>
          <p:cNvPr id="11" name="10 Redondear rectángulo de esquina diagonal"/>
          <p:cNvSpPr/>
          <p:nvPr/>
        </p:nvSpPr>
        <p:spPr bwMode="auto">
          <a:xfrm rot="2643912">
            <a:off x="7359096" y="4142467"/>
            <a:ext cx="1433512" cy="519112"/>
          </a:xfrm>
          <a:prstGeom prst="round2Diag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/>
          <a:lstStyle/>
          <a:p>
            <a:pPr algn="ctr">
              <a:defRPr/>
            </a:pPr>
            <a:r>
              <a:rPr lang="es-ES" sz="1200" dirty="0">
                <a:latin typeface="Arial" pitchFamily="34" charset="0"/>
              </a:rPr>
              <a:t>Funcionalidades</a:t>
            </a:r>
          </a:p>
          <a:p>
            <a:pPr algn="ctr">
              <a:defRPr/>
            </a:pPr>
            <a:r>
              <a:rPr lang="es-ES" sz="1200" dirty="0">
                <a:latin typeface="Arial" pitchFamily="34" charset="0"/>
              </a:rPr>
              <a:t>completadas</a:t>
            </a:r>
          </a:p>
        </p:txBody>
      </p:sp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1828799" y="350838"/>
            <a:ext cx="7315201" cy="563562"/>
          </a:xfrm>
        </p:spPr>
        <p:txBody>
          <a:bodyPr/>
          <a:lstStyle/>
          <a:p>
            <a:r>
              <a:rPr lang="es-ES" sz="3600" dirty="0" smtClean="0"/>
              <a:t>Funcionalidades: </a:t>
            </a:r>
            <a:r>
              <a:rPr lang="es-ES" sz="2200" dirty="0" smtClean="0"/>
              <a:t>Personas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40954558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3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21FD7CE-91BB-41A8-BDCD-99E9245AD303}" type="slidenum">
              <a:rPr lang="es-MX" smtClean="0">
                <a:solidFill>
                  <a:schemeClr val="bg1"/>
                </a:solidFill>
              </a:rPr>
              <a:pPr eaLnBrk="1" hangingPunct="1"/>
              <a:t>32</a:t>
            </a:fld>
            <a:endParaRPr lang="es-MX" dirty="0" smtClean="0">
              <a:solidFill>
                <a:schemeClr val="bg1"/>
              </a:solidFill>
            </a:endParaRPr>
          </a:p>
        </p:txBody>
      </p:sp>
      <p:sp>
        <p:nvSpPr>
          <p:cNvPr id="3175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_tradnl" sz="3600" dirty="0" smtClean="0"/>
              <a:t>Gestionar tarea</a:t>
            </a:r>
          </a:p>
          <a:p>
            <a:pPr lvl="2" eaLnBrk="1" hangingPunct="1"/>
            <a:r>
              <a:rPr lang="es-ES_tradnl" dirty="0" smtClean="0"/>
              <a:t>Nombre, Tipo (si procede), Local (si procede), Responsable, Estado, Porciento de completamiento, Tipo de programación (fechas de comienzo y fin), Duración (si procede), Periodicidad (si procede), Participantes, Tareas relacionadas, Recursos asignados, Notas (si procede)</a:t>
            </a:r>
          </a:p>
          <a:p>
            <a:pPr lvl="1" eaLnBrk="1" hangingPunct="1"/>
            <a:r>
              <a:rPr lang="es-ES_tradnl" dirty="0" smtClean="0"/>
              <a:t>Adicionar nueva tarea en un plan de trabajo determinado</a:t>
            </a:r>
            <a:endParaRPr lang="es-ES" dirty="0" smtClean="0"/>
          </a:p>
        </p:txBody>
      </p:sp>
      <p:sp>
        <p:nvSpPr>
          <p:cNvPr id="11" name="10 Redondear rectángulo de esquina diagonal"/>
          <p:cNvSpPr/>
          <p:nvPr/>
        </p:nvSpPr>
        <p:spPr bwMode="auto">
          <a:xfrm rot="2643912">
            <a:off x="7359096" y="4142467"/>
            <a:ext cx="1433512" cy="519112"/>
          </a:xfrm>
          <a:prstGeom prst="round2Diag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/>
          <a:lstStyle/>
          <a:p>
            <a:pPr algn="ctr">
              <a:defRPr/>
            </a:pPr>
            <a:r>
              <a:rPr lang="es-ES" sz="1200" dirty="0">
                <a:latin typeface="Arial" pitchFamily="34" charset="0"/>
              </a:rPr>
              <a:t>Funcionalidades</a:t>
            </a:r>
          </a:p>
          <a:p>
            <a:pPr algn="ctr">
              <a:defRPr/>
            </a:pPr>
            <a:r>
              <a:rPr lang="es-ES" sz="1200" dirty="0">
                <a:latin typeface="Arial" pitchFamily="34" charset="0"/>
              </a:rPr>
              <a:t>completadas</a:t>
            </a:r>
          </a:p>
        </p:txBody>
      </p:sp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1828799" y="350838"/>
            <a:ext cx="7315201" cy="563562"/>
          </a:xfrm>
        </p:spPr>
        <p:txBody>
          <a:bodyPr/>
          <a:lstStyle/>
          <a:p>
            <a:r>
              <a:rPr lang="es-ES" sz="3600" dirty="0" smtClean="0"/>
              <a:t>Funcionalidades: </a:t>
            </a:r>
            <a:r>
              <a:rPr lang="es-ES" sz="2200" dirty="0" smtClean="0"/>
              <a:t>Tarea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113213825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3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B838E8-F516-4FAA-A74B-0150964A668F}" type="slidenum">
              <a:rPr lang="es-MX" smtClean="0">
                <a:solidFill>
                  <a:schemeClr val="bg1"/>
                </a:solidFill>
              </a:rPr>
              <a:pPr eaLnBrk="1" hangingPunct="1"/>
              <a:t>33</a:t>
            </a:fld>
            <a:endParaRPr lang="es-MX" dirty="0" smtClean="0">
              <a:solidFill>
                <a:schemeClr val="bg1"/>
              </a:solidFill>
            </a:endParaRPr>
          </a:p>
        </p:txBody>
      </p:sp>
      <p:sp>
        <p:nvSpPr>
          <p:cNvPr id="32774" name="1 Marcador de contenido"/>
          <p:cNvSpPr>
            <a:spLocks noGrp="1"/>
          </p:cNvSpPr>
          <p:nvPr>
            <p:ph idx="1"/>
          </p:nvPr>
        </p:nvSpPr>
        <p:spPr>
          <a:xfrm>
            <a:off x="533400" y="1219200"/>
            <a:ext cx="7134944" cy="4724400"/>
          </a:xfrm>
        </p:spPr>
        <p:txBody>
          <a:bodyPr/>
          <a:lstStyle/>
          <a:p>
            <a:pPr eaLnBrk="1" hangingPunct="1"/>
            <a:r>
              <a:rPr lang="es-ES_tradnl" sz="3600" dirty="0" smtClean="0"/>
              <a:t>Gestionar tarea</a:t>
            </a:r>
          </a:p>
          <a:p>
            <a:pPr lvl="1" eaLnBrk="1" hangingPunct="1"/>
            <a:r>
              <a:rPr lang="es-ES_tradnl" dirty="0" smtClean="0"/>
              <a:t>Modificar tarea existente en un plan de trabajo determinado</a:t>
            </a:r>
          </a:p>
          <a:p>
            <a:pPr lvl="1" eaLnBrk="1" hangingPunct="1"/>
            <a:r>
              <a:rPr lang="es-ES_tradnl" dirty="0" smtClean="0"/>
              <a:t>Eliminar tarea existente en un plan de trabajo determinado</a:t>
            </a:r>
            <a:endParaRPr lang="es-ES" dirty="0" smtClean="0"/>
          </a:p>
          <a:p>
            <a:pPr lvl="1" eaLnBrk="1" hangingPunct="1"/>
            <a:r>
              <a:rPr lang="es-ES_tradnl" dirty="0" smtClean="0"/>
              <a:t>Desplegar todas las tareas existentes en un plan de trabajo determinado</a:t>
            </a:r>
          </a:p>
          <a:p>
            <a:pPr lvl="1" eaLnBrk="1" hangingPunct="1"/>
            <a:r>
              <a:rPr lang="es-ES_tradnl" dirty="0" smtClean="0"/>
              <a:t>Refrescar vista de tareas existentes en un plan de trabajo determinado</a:t>
            </a:r>
            <a:endParaRPr lang="es-ES" dirty="0" smtClean="0"/>
          </a:p>
        </p:txBody>
      </p:sp>
      <p:sp>
        <p:nvSpPr>
          <p:cNvPr id="11" name="10 Redondear rectángulo de esquina diagonal"/>
          <p:cNvSpPr/>
          <p:nvPr/>
        </p:nvSpPr>
        <p:spPr bwMode="auto">
          <a:xfrm rot="2643912">
            <a:off x="7359096" y="4142467"/>
            <a:ext cx="1433512" cy="519112"/>
          </a:xfrm>
          <a:prstGeom prst="round2Diag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/>
          <a:lstStyle/>
          <a:p>
            <a:pPr algn="ctr">
              <a:defRPr/>
            </a:pPr>
            <a:r>
              <a:rPr lang="es-ES" sz="1200" dirty="0">
                <a:latin typeface="Arial" pitchFamily="34" charset="0"/>
              </a:rPr>
              <a:t>Funcionalidades</a:t>
            </a:r>
          </a:p>
          <a:p>
            <a:pPr algn="ctr">
              <a:defRPr/>
            </a:pPr>
            <a:r>
              <a:rPr lang="es-ES" sz="1200" dirty="0">
                <a:latin typeface="Arial" pitchFamily="34" charset="0"/>
              </a:rPr>
              <a:t>completadas</a:t>
            </a:r>
          </a:p>
        </p:txBody>
      </p:sp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1828799" y="350838"/>
            <a:ext cx="7315201" cy="563562"/>
          </a:xfrm>
        </p:spPr>
        <p:txBody>
          <a:bodyPr/>
          <a:lstStyle/>
          <a:p>
            <a:r>
              <a:rPr lang="es-ES" sz="3600" dirty="0" smtClean="0"/>
              <a:t>Funcionalidades: </a:t>
            </a:r>
            <a:r>
              <a:rPr lang="es-ES" sz="2200" dirty="0" smtClean="0"/>
              <a:t>Tarea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31226076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3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ACAF2C-9AB3-42A4-A229-3A828FFB5DD1}" type="slidenum">
              <a:rPr lang="es-MX" smtClean="0">
                <a:solidFill>
                  <a:schemeClr val="bg1"/>
                </a:solidFill>
              </a:rPr>
              <a:pPr eaLnBrk="1" hangingPunct="1"/>
              <a:t>34</a:t>
            </a:fld>
            <a:endParaRPr lang="es-MX" dirty="0" smtClean="0">
              <a:solidFill>
                <a:schemeClr val="bg1"/>
              </a:solidFill>
            </a:endParaRPr>
          </a:p>
        </p:txBody>
      </p:sp>
      <p:sp>
        <p:nvSpPr>
          <p:cNvPr id="3379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Se ha creado la base tecnológica para el uso de una herramienta informática para la gestión de planes de trabajo según lo establecido en la Instrucción 1.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Se están realizando pruebas exploratorias para garantizar la calidad del sistema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Se ha comenzado la creación de un manual de usuario y cursos de entrenamiento.</a:t>
            </a:r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1828799" y="350838"/>
            <a:ext cx="7315201" cy="563562"/>
          </a:xfrm>
        </p:spPr>
        <p:txBody>
          <a:bodyPr/>
          <a:lstStyle/>
          <a:p>
            <a:r>
              <a:rPr lang="es-ES" sz="3600" dirty="0" smtClean="0"/>
              <a:t>¿Qué se ha hecho </a:t>
            </a:r>
            <a:r>
              <a:rPr lang="es-ES" sz="2200" dirty="0" smtClean="0"/>
              <a:t>y qué falta?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320462663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3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9F1BA59-DBF5-478F-9D32-BA86E2035071}" type="slidenum">
              <a:rPr lang="es-MX" smtClean="0">
                <a:solidFill>
                  <a:schemeClr val="bg1"/>
                </a:solidFill>
              </a:rPr>
              <a:pPr eaLnBrk="1" hangingPunct="1"/>
              <a:t>35</a:t>
            </a:fld>
            <a:endParaRPr lang="es-MX" dirty="0" smtClean="0">
              <a:solidFill>
                <a:schemeClr val="bg1"/>
              </a:solidFill>
            </a:endParaRPr>
          </a:p>
        </p:txBody>
      </p:sp>
      <p:sp>
        <p:nvSpPr>
          <p:cNvPr id="34822" name="1 Marcador de contenido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4525962"/>
          </a:xfrm>
        </p:spPr>
        <p:txBody>
          <a:bodyPr/>
          <a:lstStyle/>
          <a:p>
            <a:r>
              <a:rPr lang="es-ES" dirty="0" smtClean="0"/>
              <a:t>Implementar funcionalidades restantes del sistema</a:t>
            </a:r>
          </a:p>
          <a:p>
            <a:pPr lvl="1"/>
            <a:r>
              <a:rPr lang="es-ES" dirty="0" smtClean="0"/>
              <a:t>Cálculo del costo por tareas y planes de acuerdo a recursos </a:t>
            </a:r>
            <a:r>
              <a:rPr lang="es-ES" dirty="0" smtClean="0"/>
              <a:t>asignados</a:t>
            </a:r>
          </a:p>
          <a:p>
            <a:pPr lvl="1"/>
            <a:r>
              <a:rPr lang="es-ES" dirty="0" smtClean="0"/>
              <a:t>Definición </a:t>
            </a:r>
            <a:r>
              <a:rPr lang="es-ES" dirty="0" smtClean="0"/>
              <a:t>de estadísticas y gráficos del sistema</a:t>
            </a:r>
          </a:p>
        </p:txBody>
      </p:sp>
      <p:sp>
        <p:nvSpPr>
          <p:cNvPr id="10" name="9 Redondear rectángulo de esquina diagonal"/>
          <p:cNvSpPr/>
          <p:nvPr/>
        </p:nvSpPr>
        <p:spPr bwMode="auto">
          <a:xfrm rot="2643912">
            <a:off x="7575672" y="610880"/>
            <a:ext cx="1433513" cy="520700"/>
          </a:xfrm>
          <a:prstGeom prst="round2Diag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/>
          <a:lstStyle/>
          <a:p>
            <a:pPr algn="ctr">
              <a:defRPr/>
            </a:pPr>
            <a:r>
              <a:rPr lang="es-ES" sz="1200" dirty="0">
                <a:latin typeface="Arial" pitchFamily="34" charset="0"/>
              </a:rPr>
              <a:t>Funcionalidades</a:t>
            </a:r>
          </a:p>
          <a:p>
            <a:pPr algn="ctr">
              <a:defRPr/>
            </a:pPr>
            <a:r>
              <a:rPr lang="es-ES" sz="1200" dirty="0">
                <a:latin typeface="Arial" pitchFamily="34" charset="0"/>
              </a:rPr>
              <a:t>incompletas</a:t>
            </a:r>
          </a:p>
        </p:txBody>
      </p:sp>
      <p:sp>
        <p:nvSpPr>
          <p:cNvPr id="11" name="1 Título"/>
          <p:cNvSpPr>
            <a:spLocks noGrp="1"/>
          </p:cNvSpPr>
          <p:nvPr>
            <p:ph type="title"/>
          </p:nvPr>
        </p:nvSpPr>
        <p:spPr>
          <a:xfrm>
            <a:off x="1828799" y="350838"/>
            <a:ext cx="7315201" cy="563562"/>
          </a:xfrm>
        </p:spPr>
        <p:txBody>
          <a:bodyPr/>
          <a:lstStyle/>
          <a:p>
            <a:r>
              <a:rPr lang="es-ES" sz="2200" dirty="0" smtClean="0"/>
              <a:t>¿</a:t>
            </a:r>
            <a:r>
              <a:rPr lang="es-ES" sz="2200" dirty="0"/>
              <a:t>Qué se ha </a:t>
            </a:r>
            <a:r>
              <a:rPr lang="es-ES" sz="2200" dirty="0" smtClean="0"/>
              <a:t>hecho </a:t>
            </a:r>
            <a:r>
              <a:rPr lang="es-ES" sz="2200" dirty="0"/>
              <a:t>y </a:t>
            </a:r>
            <a:r>
              <a:rPr lang="es-ES" sz="3600" dirty="0"/>
              <a:t>qué falta? </a:t>
            </a:r>
          </a:p>
        </p:txBody>
      </p:sp>
    </p:spTree>
    <p:extLst>
      <p:ext uri="{BB962C8B-B14F-4D97-AF65-F5344CB8AC3E}">
        <p14:creationId xmlns:p14="http://schemas.microsoft.com/office/powerpoint/2010/main" val="12570252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3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A944E81-EBBD-4A8F-8482-D773F6F813F0}" type="slidenum">
              <a:rPr lang="es-MX" smtClean="0">
                <a:solidFill>
                  <a:schemeClr val="bg1"/>
                </a:solidFill>
              </a:rPr>
              <a:pPr eaLnBrk="1" hangingPunct="1"/>
              <a:t>36</a:t>
            </a:fld>
            <a:endParaRPr lang="es-MX" dirty="0" smtClean="0">
              <a:solidFill>
                <a:schemeClr val="bg1"/>
              </a:solidFill>
            </a:endParaRPr>
          </a:p>
        </p:txBody>
      </p:sp>
      <p:sp>
        <p:nvSpPr>
          <p:cNvPr id="3584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Definir datos para carga inicial en X</a:t>
            </a:r>
          </a:p>
          <a:p>
            <a:pPr lvl="1"/>
            <a:r>
              <a:rPr lang="es-ES" dirty="0" smtClean="0"/>
              <a:t>Estructura real de locales</a:t>
            </a:r>
          </a:p>
          <a:p>
            <a:pPr lvl="1"/>
            <a:r>
              <a:rPr lang="es-ES" dirty="0" smtClean="0"/>
              <a:t>Conformación real de sus grupos de trabajo</a:t>
            </a:r>
          </a:p>
          <a:p>
            <a:pPr lvl="1"/>
            <a:r>
              <a:rPr lang="es-ES" dirty="0" smtClean="0"/>
              <a:t>Definición de horario de trabajo</a:t>
            </a:r>
          </a:p>
          <a:p>
            <a:pPr lvl="1"/>
            <a:r>
              <a:rPr lang="es-ES" dirty="0" smtClean="0"/>
              <a:t>Listado nominal de usuarios que intervendrán con el sistema</a:t>
            </a:r>
          </a:p>
          <a:p>
            <a:r>
              <a:rPr lang="es-ES" dirty="0" smtClean="0"/>
              <a:t>Implementar el sistema en servidores de la entidad X para pruebas reales</a:t>
            </a:r>
          </a:p>
        </p:txBody>
      </p:sp>
      <p:sp>
        <p:nvSpPr>
          <p:cNvPr id="11" name="10 Redondear rectángulo de esquina diagonal"/>
          <p:cNvSpPr/>
          <p:nvPr/>
        </p:nvSpPr>
        <p:spPr bwMode="auto">
          <a:xfrm rot="2643912">
            <a:off x="7575671" y="610880"/>
            <a:ext cx="1433513" cy="520700"/>
          </a:xfrm>
          <a:prstGeom prst="round2Diag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/>
          <a:lstStyle/>
          <a:p>
            <a:pPr algn="ctr">
              <a:defRPr/>
            </a:pPr>
            <a:r>
              <a:rPr lang="es-ES" sz="1200" dirty="0" smtClean="0">
                <a:latin typeface="Arial" pitchFamily="34" charset="0"/>
              </a:rPr>
              <a:t>Datos</a:t>
            </a:r>
            <a:endParaRPr lang="es-ES" sz="1200" dirty="0">
              <a:latin typeface="Arial" pitchFamily="34" charset="0"/>
            </a:endParaRPr>
          </a:p>
          <a:p>
            <a:pPr algn="ctr">
              <a:defRPr/>
            </a:pPr>
            <a:r>
              <a:rPr lang="es-ES" sz="1200" dirty="0" smtClean="0">
                <a:latin typeface="Arial" pitchFamily="34" charset="0"/>
              </a:rPr>
              <a:t>incompletos</a:t>
            </a:r>
            <a:endParaRPr lang="es-ES" sz="1200" dirty="0">
              <a:latin typeface="Arial" pitchFamily="34" charset="0"/>
            </a:endParaRPr>
          </a:p>
        </p:txBody>
      </p:sp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1828799" y="350838"/>
            <a:ext cx="7315201" cy="563562"/>
          </a:xfrm>
        </p:spPr>
        <p:txBody>
          <a:bodyPr/>
          <a:lstStyle/>
          <a:p>
            <a:r>
              <a:rPr lang="es-ES" sz="2200" dirty="0" smtClean="0"/>
              <a:t>¿</a:t>
            </a:r>
            <a:r>
              <a:rPr lang="es-ES" sz="2200" dirty="0"/>
              <a:t>Qué se ha </a:t>
            </a:r>
            <a:r>
              <a:rPr lang="es-ES" sz="2200" dirty="0" smtClean="0"/>
              <a:t>hecho </a:t>
            </a:r>
            <a:r>
              <a:rPr lang="es-ES" sz="2200" dirty="0"/>
              <a:t>y </a:t>
            </a:r>
            <a:r>
              <a:rPr lang="es-ES" sz="3600" dirty="0"/>
              <a:t>qué falta? </a:t>
            </a:r>
          </a:p>
        </p:txBody>
      </p:sp>
    </p:spTree>
    <p:extLst>
      <p:ext uri="{BB962C8B-B14F-4D97-AF65-F5344CB8AC3E}">
        <p14:creationId xmlns:p14="http://schemas.microsoft.com/office/powerpoint/2010/main" val="331399105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5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A9095CF-8E89-451E-9F11-D4C86AC7CA00}" type="slidenum">
              <a:rPr lang="es-MX" smtClean="0">
                <a:solidFill>
                  <a:schemeClr val="bg1"/>
                </a:solidFill>
              </a:rPr>
              <a:pPr eaLnBrk="1" hangingPunct="1"/>
              <a:t>37</a:t>
            </a:fld>
            <a:endParaRPr lang="es-MX" dirty="0" smtClean="0">
              <a:solidFill>
                <a:schemeClr val="bg1"/>
              </a:solidFill>
            </a:endParaRPr>
          </a:p>
        </p:txBody>
      </p:sp>
      <p:sp>
        <p:nvSpPr>
          <p:cNvPr id="36870" name="Text Box 3"/>
          <p:cNvSpPr txBox="1">
            <a:spLocks noChangeArrowheads="1"/>
          </p:cNvSpPr>
          <p:nvPr/>
        </p:nvSpPr>
        <p:spPr bwMode="auto">
          <a:xfrm>
            <a:off x="2182813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ES" dirty="0"/>
          </a:p>
        </p:txBody>
      </p:sp>
      <p:grpSp>
        <p:nvGrpSpPr>
          <p:cNvPr id="36871" name="Group 3"/>
          <p:cNvGrpSpPr>
            <a:grpSpLocks/>
          </p:cNvGrpSpPr>
          <p:nvPr/>
        </p:nvGrpSpPr>
        <p:grpSpPr bwMode="auto">
          <a:xfrm>
            <a:off x="1" y="3219450"/>
            <a:ext cx="9144000" cy="141288"/>
            <a:chOff x="0" y="1896"/>
            <a:chExt cx="5760" cy="120"/>
          </a:xfrm>
        </p:grpSpPr>
        <p:sp>
          <p:nvSpPr>
            <p:cNvPr id="36914" name="Rectangle 4"/>
            <p:cNvSpPr>
              <a:spLocks noChangeArrowheads="1"/>
            </p:cNvSpPr>
            <p:nvPr/>
          </p:nvSpPr>
          <p:spPr bwMode="gray">
            <a:xfrm>
              <a:off x="0" y="1896"/>
              <a:ext cx="5760" cy="4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ECECEC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36915" name="Rectangle 5"/>
            <p:cNvSpPr>
              <a:spLocks noChangeArrowheads="1"/>
            </p:cNvSpPr>
            <p:nvPr/>
          </p:nvSpPr>
          <p:spPr bwMode="gray">
            <a:xfrm>
              <a:off x="0" y="1942"/>
              <a:ext cx="5760" cy="74"/>
            </a:xfrm>
            <a:prstGeom prst="rect">
              <a:avLst/>
            </a:prstGeom>
            <a:gradFill rotWithShape="1">
              <a:gsLst>
                <a:gs pos="0">
                  <a:srgbClr val="CFCFCF"/>
                </a:gs>
                <a:gs pos="100000">
                  <a:srgbClr val="5F5F5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</p:grpSp>
      <p:grpSp>
        <p:nvGrpSpPr>
          <p:cNvPr id="36872" name="Group 24"/>
          <p:cNvGrpSpPr>
            <a:grpSpLocks/>
          </p:cNvGrpSpPr>
          <p:nvPr/>
        </p:nvGrpSpPr>
        <p:grpSpPr bwMode="auto">
          <a:xfrm rot="3877067">
            <a:off x="5872957" y="4377531"/>
            <a:ext cx="2273300" cy="858837"/>
            <a:chOff x="2290" y="2725"/>
            <a:chExt cx="1832" cy="713"/>
          </a:xfrm>
        </p:grpSpPr>
        <p:grpSp>
          <p:nvGrpSpPr>
            <p:cNvPr id="36908" name="Group 25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36912" name="Freeform 26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00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F5908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36913" name="Freeform 27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</p:grpSp>
        <p:grpSp>
          <p:nvGrpSpPr>
            <p:cNvPr id="36909" name="Group 28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36910" name="Freeform 29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6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F5908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36911" name="Freeform 30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</p:grpSp>
      </p:grpSp>
      <p:sp>
        <p:nvSpPr>
          <p:cNvPr id="36873" name="Oval 31"/>
          <p:cNvSpPr>
            <a:spLocks noChangeArrowheads="1"/>
          </p:cNvSpPr>
          <p:nvPr/>
        </p:nvSpPr>
        <p:spPr bwMode="gray">
          <a:xfrm>
            <a:off x="5535613" y="2541588"/>
            <a:ext cx="1524000" cy="156845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rgbClr val="3399FF"/>
              </a:gs>
              <a:gs pos="100000">
                <a:srgbClr val="FFFFFF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 dirty="0"/>
          </a:p>
        </p:txBody>
      </p:sp>
      <p:sp>
        <p:nvSpPr>
          <p:cNvPr id="36874" name="Oval 32"/>
          <p:cNvSpPr>
            <a:spLocks noChangeArrowheads="1"/>
          </p:cNvSpPr>
          <p:nvPr/>
        </p:nvSpPr>
        <p:spPr bwMode="gray">
          <a:xfrm>
            <a:off x="5535613" y="2541588"/>
            <a:ext cx="1524000" cy="1568450"/>
          </a:xfrm>
          <a:prstGeom prst="ellipse">
            <a:avLst/>
          </a:prstGeom>
          <a:gradFill rotWithShape="1">
            <a:gsLst>
              <a:gs pos="0">
                <a:srgbClr val="3399FF">
                  <a:alpha val="32001"/>
                </a:srgbClr>
              </a:gs>
              <a:gs pos="100000">
                <a:srgbClr val="000000">
                  <a:alpha val="89998"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ES" dirty="0"/>
          </a:p>
        </p:txBody>
      </p:sp>
      <p:sp>
        <p:nvSpPr>
          <p:cNvPr id="36875" name="Oval 33"/>
          <p:cNvSpPr>
            <a:spLocks noChangeArrowheads="1"/>
          </p:cNvSpPr>
          <p:nvPr/>
        </p:nvSpPr>
        <p:spPr bwMode="gray">
          <a:xfrm>
            <a:off x="5637213" y="2644775"/>
            <a:ext cx="1323975" cy="1362075"/>
          </a:xfrm>
          <a:prstGeom prst="ellipse">
            <a:avLst/>
          </a:prstGeom>
          <a:gradFill rotWithShape="1">
            <a:gsLst>
              <a:gs pos="0">
                <a:srgbClr val="1C538A"/>
              </a:gs>
              <a:gs pos="50000">
                <a:srgbClr val="3399FF"/>
              </a:gs>
              <a:gs pos="100000">
                <a:srgbClr val="1C538A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s-ES" dirty="0"/>
          </a:p>
        </p:txBody>
      </p:sp>
      <p:sp>
        <p:nvSpPr>
          <p:cNvPr id="36876" name="Oval 34"/>
          <p:cNvSpPr>
            <a:spLocks noChangeArrowheads="1"/>
          </p:cNvSpPr>
          <p:nvPr/>
        </p:nvSpPr>
        <p:spPr bwMode="gray">
          <a:xfrm>
            <a:off x="5638800" y="2647950"/>
            <a:ext cx="1323975" cy="1362075"/>
          </a:xfrm>
          <a:prstGeom prst="ellipse">
            <a:avLst/>
          </a:prstGeom>
          <a:gradFill rotWithShape="1">
            <a:gsLst>
              <a:gs pos="0">
                <a:srgbClr val="2061A2"/>
              </a:gs>
              <a:gs pos="100000">
                <a:srgbClr val="3399FF">
                  <a:alpha val="0"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s-ES" dirty="0"/>
          </a:p>
        </p:txBody>
      </p:sp>
      <p:sp>
        <p:nvSpPr>
          <p:cNvPr id="36877" name="Oval 35"/>
          <p:cNvSpPr>
            <a:spLocks noChangeArrowheads="1"/>
          </p:cNvSpPr>
          <p:nvPr/>
        </p:nvSpPr>
        <p:spPr bwMode="gray">
          <a:xfrm>
            <a:off x="5702300" y="2713038"/>
            <a:ext cx="1192213" cy="122555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s-ES" dirty="0"/>
          </a:p>
        </p:txBody>
      </p:sp>
      <p:grpSp>
        <p:nvGrpSpPr>
          <p:cNvPr id="36878" name="Group 36"/>
          <p:cNvGrpSpPr>
            <a:grpSpLocks/>
          </p:cNvGrpSpPr>
          <p:nvPr/>
        </p:nvGrpSpPr>
        <p:grpSpPr bwMode="auto">
          <a:xfrm rot="-5400000">
            <a:off x="5720787" y="2732652"/>
            <a:ext cx="1155700" cy="1189496"/>
            <a:chOff x="4166" y="1706"/>
            <a:chExt cx="1252" cy="1252"/>
          </a:xfrm>
        </p:grpSpPr>
        <p:sp>
          <p:nvSpPr>
            <p:cNvPr id="36904" name="Oval 37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ES" dirty="0"/>
            </a:p>
          </p:txBody>
        </p:sp>
        <p:sp>
          <p:nvSpPr>
            <p:cNvPr id="36905" name="Oval 38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ES" dirty="0"/>
            </a:p>
          </p:txBody>
        </p:sp>
        <p:sp>
          <p:nvSpPr>
            <p:cNvPr id="36906" name="Oval 39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ES" dirty="0"/>
            </a:p>
          </p:txBody>
        </p:sp>
        <p:sp>
          <p:nvSpPr>
            <p:cNvPr id="20550" name="Oval 40"/>
            <p:cNvSpPr>
              <a:spLocks noChangeArrowheads="1"/>
            </p:cNvSpPr>
            <p:nvPr/>
          </p:nvSpPr>
          <p:spPr bwMode="gray">
            <a:xfrm>
              <a:off x="4263" y="1879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>
                <a:defRPr/>
              </a:pPr>
              <a:r>
                <a:rPr lang="es-ES" sz="34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B1</a:t>
              </a:r>
              <a:endParaRPr lang="es-ES" sz="3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</p:grpSp>
      <p:grpSp>
        <p:nvGrpSpPr>
          <p:cNvPr id="36879" name="Group 41"/>
          <p:cNvGrpSpPr>
            <a:grpSpLocks/>
          </p:cNvGrpSpPr>
          <p:nvPr/>
        </p:nvGrpSpPr>
        <p:grpSpPr bwMode="auto">
          <a:xfrm rot="3877067">
            <a:off x="2415382" y="4310856"/>
            <a:ext cx="2273300" cy="858837"/>
            <a:chOff x="2290" y="2725"/>
            <a:chExt cx="1832" cy="713"/>
          </a:xfrm>
        </p:grpSpPr>
        <p:grpSp>
          <p:nvGrpSpPr>
            <p:cNvPr id="36898" name="Group 42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36902" name="Freeform 43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F5908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36903" name="Freeform 44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</p:grpSp>
        <p:grpSp>
          <p:nvGrpSpPr>
            <p:cNvPr id="36899" name="Group 45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36900" name="Freeform 46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F5908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36901" name="Freeform 47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</p:grpSp>
      </p:grpSp>
      <p:grpSp>
        <p:nvGrpSpPr>
          <p:cNvPr id="36880" name="Group 48"/>
          <p:cNvGrpSpPr>
            <a:grpSpLocks/>
          </p:cNvGrpSpPr>
          <p:nvPr/>
        </p:nvGrpSpPr>
        <p:grpSpPr bwMode="auto">
          <a:xfrm rot="-5400000">
            <a:off x="2274093" y="2685257"/>
            <a:ext cx="1268413" cy="1308100"/>
            <a:chOff x="2789" y="1625"/>
            <a:chExt cx="907" cy="907"/>
          </a:xfrm>
        </p:grpSpPr>
        <p:sp>
          <p:nvSpPr>
            <p:cNvPr id="36888" name="Oval 49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83A6A7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ES" dirty="0"/>
            </a:p>
          </p:txBody>
        </p:sp>
        <p:sp>
          <p:nvSpPr>
            <p:cNvPr id="36889" name="Oval 50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ES" dirty="0"/>
            </a:p>
          </p:txBody>
        </p:sp>
        <p:sp>
          <p:nvSpPr>
            <p:cNvPr id="36890" name="Oval 51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475A5A"/>
                </a:gs>
                <a:gs pos="50000">
                  <a:srgbClr val="83A6A7"/>
                </a:gs>
                <a:gs pos="100000">
                  <a:srgbClr val="475A5A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 dirty="0"/>
            </a:p>
          </p:txBody>
        </p:sp>
        <p:sp>
          <p:nvSpPr>
            <p:cNvPr id="36891" name="Oval 52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53696A"/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 dirty="0"/>
            </a:p>
          </p:txBody>
        </p:sp>
        <p:sp>
          <p:nvSpPr>
            <p:cNvPr id="36892" name="Oval 53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 dirty="0"/>
            </a:p>
          </p:txBody>
        </p:sp>
        <p:grpSp>
          <p:nvGrpSpPr>
            <p:cNvPr id="36893" name="Group 54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36894" name="Oval 55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s-ES" dirty="0"/>
              </a:p>
            </p:txBody>
          </p:sp>
          <p:sp>
            <p:nvSpPr>
              <p:cNvPr id="36895" name="Oval 56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s-ES" dirty="0"/>
              </a:p>
            </p:txBody>
          </p:sp>
          <p:sp>
            <p:nvSpPr>
              <p:cNvPr id="36896" name="Oval 57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s-ES" dirty="0"/>
              </a:p>
            </p:txBody>
          </p:sp>
          <p:sp>
            <p:nvSpPr>
              <p:cNvPr id="20540" name="Oval 58"/>
              <p:cNvSpPr>
                <a:spLocks noChangeArrowheads="1"/>
              </p:cNvSpPr>
              <p:nvPr/>
            </p:nvSpPr>
            <p:spPr bwMode="gray">
              <a:xfrm>
                <a:off x="4300" y="1885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>
                  <a:defRPr/>
                </a:pPr>
                <a:r>
                  <a:rPr lang="es-ES" sz="2000" cap="all" dirty="0" smtClean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</a:rPr>
                  <a:t> A1</a:t>
                </a:r>
                <a:endParaRPr lang="es-ES" sz="2000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endParaRPr>
              </a:p>
            </p:txBody>
          </p:sp>
        </p:grpSp>
      </p:grpSp>
      <p:sp>
        <p:nvSpPr>
          <p:cNvPr id="36881" name="Text Box 79"/>
          <p:cNvSpPr txBox="1">
            <a:spLocks noChangeArrowheads="1"/>
          </p:cNvSpPr>
          <p:nvPr/>
        </p:nvSpPr>
        <p:spPr bwMode="gray">
          <a:xfrm rot="3925970">
            <a:off x="2929096" y="4500533"/>
            <a:ext cx="75533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 dirty="0" smtClean="0">
                <a:solidFill>
                  <a:schemeClr val="bg1"/>
                </a:solidFill>
              </a:rPr>
              <a:t>2014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6882" name="Text Box 80"/>
          <p:cNvSpPr txBox="1">
            <a:spLocks noChangeArrowheads="1"/>
          </p:cNvSpPr>
          <p:nvPr/>
        </p:nvSpPr>
        <p:spPr bwMode="gray">
          <a:xfrm rot="3925970">
            <a:off x="3274927" y="4225230"/>
            <a:ext cx="64152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 sz="1400" b="1" dirty="0" smtClean="0"/>
              <a:t>Mayo</a:t>
            </a:r>
            <a:endParaRPr lang="es-ES" sz="1400" b="1" dirty="0"/>
          </a:p>
        </p:txBody>
      </p:sp>
      <p:sp>
        <p:nvSpPr>
          <p:cNvPr id="36883" name="Text Box 83"/>
          <p:cNvSpPr txBox="1">
            <a:spLocks noChangeArrowheads="1"/>
          </p:cNvSpPr>
          <p:nvPr/>
        </p:nvSpPr>
        <p:spPr bwMode="gray">
          <a:xfrm rot="3925970">
            <a:off x="6380163" y="4643438"/>
            <a:ext cx="7556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</a:rPr>
              <a:t>2014</a:t>
            </a:r>
          </a:p>
        </p:txBody>
      </p:sp>
      <p:sp>
        <p:nvSpPr>
          <p:cNvPr id="36884" name="Text Box 84"/>
          <p:cNvSpPr txBox="1">
            <a:spLocks noChangeArrowheads="1"/>
          </p:cNvSpPr>
          <p:nvPr/>
        </p:nvSpPr>
        <p:spPr bwMode="gray">
          <a:xfrm rot="3925970">
            <a:off x="6714949" y="4368105"/>
            <a:ext cx="66075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" sz="1400" b="1" dirty="0" smtClean="0"/>
              <a:t>Junio</a:t>
            </a:r>
            <a:endParaRPr lang="es-ES" sz="1400" b="1" dirty="0"/>
          </a:p>
        </p:txBody>
      </p:sp>
      <p:sp>
        <p:nvSpPr>
          <p:cNvPr id="77" name="76 Llamada con línea 1"/>
          <p:cNvSpPr/>
          <p:nvPr/>
        </p:nvSpPr>
        <p:spPr bwMode="auto">
          <a:xfrm>
            <a:off x="731838" y="1455738"/>
            <a:ext cx="3024187" cy="1033462"/>
          </a:xfrm>
          <a:prstGeom prst="borderCallout1">
            <a:avLst>
              <a:gd name="adj1" fmla="val 97855"/>
              <a:gd name="adj2" fmla="val 12975"/>
              <a:gd name="adj3" fmla="val 170318"/>
              <a:gd name="adj4" fmla="val 49432"/>
            </a:avLst>
          </a:prstGeom>
          <a:ln>
            <a:solidFill>
              <a:schemeClr val="accent1">
                <a:lumMod val="90000"/>
              </a:schemeClr>
            </a:solidFill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es-ES" sz="20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Mayo 2014</a:t>
            </a:r>
            <a:r>
              <a:rPr lang="es-ES" sz="20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s-ES" sz="2000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defRPr/>
            </a:pPr>
            <a:r>
              <a:rPr lang="es-E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Culminación primera versión funcional</a:t>
            </a:r>
          </a:p>
        </p:txBody>
      </p:sp>
      <p:sp>
        <p:nvSpPr>
          <p:cNvPr id="78" name="77 Llamada con línea 1"/>
          <p:cNvSpPr/>
          <p:nvPr/>
        </p:nvSpPr>
        <p:spPr bwMode="auto">
          <a:xfrm>
            <a:off x="4202113" y="1455738"/>
            <a:ext cx="4762500" cy="1033462"/>
          </a:xfrm>
          <a:prstGeom prst="borderCallout1">
            <a:avLst>
              <a:gd name="adj1" fmla="val 102072"/>
              <a:gd name="adj2" fmla="val 89897"/>
              <a:gd name="adj3" fmla="val 168912"/>
              <a:gd name="adj4" fmla="val 60617"/>
            </a:avLst>
          </a:prstGeom>
          <a:ln>
            <a:solidFill>
              <a:schemeClr val="accent1">
                <a:lumMod val="90000"/>
              </a:schemeClr>
            </a:solidFill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s-ES" sz="20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Junio 2014</a:t>
            </a:r>
            <a:r>
              <a:rPr lang="es-ES" sz="20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>
              <a:defRPr/>
            </a:pPr>
            <a:r>
              <a:rPr lang="es-E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Incremento de funcionalidades y lanzamiento al mercado</a:t>
            </a:r>
          </a:p>
        </p:txBody>
      </p:sp>
      <p:sp>
        <p:nvSpPr>
          <p:cNvPr id="53" name="1 Título"/>
          <p:cNvSpPr>
            <a:spLocks noGrp="1"/>
          </p:cNvSpPr>
          <p:nvPr>
            <p:ph type="title"/>
          </p:nvPr>
        </p:nvSpPr>
        <p:spPr>
          <a:xfrm>
            <a:off x="1828799" y="350838"/>
            <a:ext cx="7315201" cy="563562"/>
          </a:xfrm>
        </p:spPr>
        <p:txBody>
          <a:bodyPr/>
          <a:lstStyle/>
          <a:p>
            <a:r>
              <a:rPr lang="es-ES" sz="2200" dirty="0" smtClean="0"/>
              <a:t>¿</a:t>
            </a:r>
            <a:r>
              <a:rPr lang="es-ES" sz="2200" dirty="0"/>
              <a:t>Qué se ha </a:t>
            </a:r>
            <a:r>
              <a:rPr lang="es-ES" sz="2200" dirty="0" smtClean="0"/>
              <a:t>hecho </a:t>
            </a:r>
            <a:r>
              <a:rPr lang="es-ES" sz="2200" dirty="0"/>
              <a:t>y </a:t>
            </a:r>
            <a:r>
              <a:rPr lang="es-ES" sz="3600" dirty="0"/>
              <a:t>qué falta? </a:t>
            </a:r>
          </a:p>
        </p:txBody>
      </p:sp>
    </p:spTree>
    <p:extLst>
      <p:ext uri="{BB962C8B-B14F-4D97-AF65-F5344CB8AC3E}">
        <p14:creationId xmlns:p14="http://schemas.microsoft.com/office/powerpoint/2010/main" val="29156411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3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92B42AD-BB41-41C4-9FEB-BBB6C8FEB39F}" type="slidenum">
              <a:rPr lang="es-MX" smtClean="0">
                <a:solidFill>
                  <a:schemeClr val="bg1"/>
                </a:solidFill>
              </a:rPr>
              <a:pPr eaLnBrk="1" hangingPunct="1"/>
              <a:t>38</a:t>
            </a:fld>
            <a:endParaRPr lang="es-MX" dirty="0" smtClean="0">
              <a:solidFill>
                <a:schemeClr val="bg1"/>
              </a:solidFill>
            </a:endParaRPr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1828800" y="350838"/>
            <a:ext cx="6934200" cy="563562"/>
          </a:xfrm>
        </p:spPr>
        <p:txBody>
          <a:bodyPr/>
          <a:lstStyle/>
          <a:p>
            <a:r>
              <a:rPr lang="es-ES" sz="3600" dirty="0" smtClean="0"/>
              <a:t>Vistazos: </a:t>
            </a:r>
            <a:r>
              <a:rPr lang="es-ES" sz="2400" dirty="0" smtClean="0"/>
              <a:t>Calendario en vista mensual</a:t>
            </a:r>
            <a:endParaRPr lang="es-ES" sz="3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552" y="1178504"/>
            <a:ext cx="8604448" cy="3854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Llamada con línea 1"/>
          <p:cNvSpPr/>
          <p:nvPr/>
        </p:nvSpPr>
        <p:spPr bwMode="auto">
          <a:xfrm>
            <a:off x="4853608" y="5517232"/>
            <a:ext cx="3311525" cy="442912"/>
          </a:xfrm>
          <a:prstGeom prst="borderCallout1">
            <a:avLst>
              <a:gd name="adj1" fmla="val -3220"/>
              <a:gd name="adj2" fmla="val 46593"/>
              <a:gd name="adj3" fmla="val -339046"/>
              <a:gd name="adj4" fmla="val 80499"/>
            </a:avLst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s-E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Tarea de más de 1 día</a:t>
            </a:r>
          </a:p>
        </p:txBody>
      </p:sp>
      <p:sp>
        <p:nvSpPr>
          <p:cNvPr id="9" name="8 Llamada con línea 1"/>
          <p:cNvSpPr/>
          <p:nvPr/>
        </p:nvSpPr>
        <p:spPr bwMode="auto">
          <a:xfrm>
            <a:off x="251520" y="5229200"/>
            <a:ext cx="3756025" cy="442912"/>
          </a:xfrm>
          <a:prstGeom prst="borderCallout1">
            <a:avLst>
              <a:gd name="adj1" fmla="val -92"/>
              <a:gd name="adj2" fmla="val 37740"/>
              <a:gd name="adj3" fmla="val -689388"/>
              <a:gd name="adj4" fmla="val 139203"/>
            </a:avLst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s-E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Tarea periódica de horas</a:t>
            </a:r>
          </a:p>
        </p:txBody>
      </p:sp>
    </p:spTree>
    <p:extLst>
      <p:ext uri="{BB962C8B-B14F-4D97-AF65-F5344CB8AC3E}">
        <p14:creationId xmlns:p14="http://schemas.microsoft.com/office/powerpoint/2010/main" val="12292660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3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92B42AD-BB41-41C4-9FEB-BBB6C8FEB39F}" type="slidenum">
              <a:rPr lang="es-MX" smtClean="0">
                <a:solidFill>
                  <a:schemeClr val="bg1"/>
                </a:solidFill>
              </a:rPr>
              <a:pPr eaLnBrk="1" hangingPunct="1"/>
              <a:t>39</a:t>
            </a:fld>
            <a:endParaRPr lang="es-MX" dirty="0" smtClean="0">
              <a:solidFill>
                <a:schemeClr val="bg1"/>
              </a:solidFill>
            </a:endParaRPr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1828800" y="350838"/>
            <a:ext cx="6934200" cy="563562"/>
          </a:xfrm>
        </p:spPr>
        <p:txBody>
          <a:bodyPr/>
          <a:lstStyle/>
          <a:p>
            <a:r>
              <a:rPr lang="es-ES" sz="3600" dirty="0" smtClean="0"/>
              <a:t>Vistazos: </a:t>
            </a:r>
            <a:r>
              <a:rPr lang="es-ES" sz="2400" dirty="0" smtClean="0"/>
              <a:t>Calendario en vista semanal</a:t>
            </a:r>
            <a:endParaRPr lang="es-ES" sz="3600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1205099"/>
            <a:ext cx="8568952" cy="383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11 Llamada con línea 1"/>
          <p:cNvSpPr/>
          <p:nvPr/>
        </p:nvSpPr>
        <p:spPr bwMode="auto">
          <a:xfrm>
            <a:off x="251520" y="5400221"/>
            <a:ext cx="3311525" cy="442912"/>
          </a:xfrm>
          <a:prstGeom prst="borderCallout1">
            <a:avLst>
              <a:gd name="adj1" fmla="val -3220"/>
              <a:gd name="adj2" fmla="val 46593"/>
              <a:gd name="adj3" fmla="val -647029"/>
              <a:gd name="adj4" fmla="val 76500"/>
            </a:avLst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s-E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Tarea de más de 1 día</a:t>
            </a:r>
          </a:p>
        </p:txBody>
      </p:sp>
      <p:sp>
        <p:nvSpPr>
          <p:cNvPr id="13" name="12 Llamada con línea 1"/>
          <p:cNvSpPr/>
          <p:nvPr/>
        </p:nvSpPr>
        <p:spPr bwMode="auto">
          <a:xfrm>
            <a:off x="5369843" y="4437112"/>
            <a:ext cx="3754437" cy="863600"/>
          </a:xfrm>
          <a:prstGeom prst="borderCallout1">
            <a:avLst>
              <a:gd name="adj1" fmla="val -3220"/>
              <a:gd name="adj2" fmla="val 46593"/>
              <a:gd name="adj3" fmla="val -92669"/>
              <a:gd name="adj4" fmla="val 36986"/>
            </a:avLst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s-E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Tarea de </a:t>
            </a:r>
            <a:r>
              <a:rPr lang="es-E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hora </a:t>
            </a:r>
            <a:r>
              <a:rPr lang="es-E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estado creada</a:t>
            </a:r>
          </a:p>
        </p:txBody>
      </p:sp>
      <p:sp>
        <p:nvSpPr>
          <p:cNvPr id="8" name="7 Llamada con línea 1"/>
          <p:cNvSpPr/>
          <p:nvPr/>
        </p:nvSpPr>
        <p:spPr bwMode="auto">
          <a:xfrm>
            <a:off x="4067944" y="5563733"/>
            <a:ext cx="3754437" cy="863600"/>
          </a:xfrm>
          <a:prstGeom prst="borderCallout1">
            <a:avLst>
              <a:gd name="adj1" fmla="val 1192"/>
              <a:gd name="adj2" fmla="val 20546"/>
              <a:gd name="adj3" fmla="val -114728"/>
              <a:gd name="adj4" fmla="val 1807"/>
            </a:avLst>
          </a:prstGeom>
          <a:solidFill>
            <a:srgbClr val="FBB1AF"/>
          </a:solidFill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s-E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Tareas coincidentes:</a:t>
            </a:r>
          </a:p>
          <a:p>
            <a:pPr algn="ctr">
              <a:defRPr/>
            </a:pPr>
            <a:r>
              <a:rPr lang="es-E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MALA PLANIFICACIÓN</a:t>
            </a:r>
          </a:p>
        </p:txBody>
      </p:sp>
    </p:spTree>
    <p:extLst>
      <p:ext uri="{BB962C8B-B14F-4D97-AF65-F5344CB8AC3E}">
        <p14:creationId xmlns:p14="http://schemas.microsoft.com/office/powerpoint/2010/main" val="329087485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3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96215C1-5BCC-4A2F-86F1-5129F48EB962}" type="slidenum">
              <a:rPr lang="es-MX" smtClean="0">
                <a:solidFill>
                  <a:schemeClr val="bg1"/>
                </a:solidFill>
              </a:rPr>
              <a:pPr eaLnBrk="1" hangingPunct="1"/>
              <a:t>4</a:t>
            </a:fld>
            <a:endParaRPr lang="es-MX" dirty="0" smtClean="0">
              <a:solidFill>
                <a:schemeClr val="bg1"/>
              </a:solidFill>
            </a:endParaRPr>
          </a:p>
        </p:txBody>
      </p:sp>
      <p:sp>
        <p:nvSpPr>
          <p:cNvPr id="6150" name="1 Marcador de contenido"/>
          <p:cNvSpPr>
            <a:spLocks noGrp="1"/>
          </p:cNvSpPr>
          <p:nvPr>
            <p:ph idx="1"/>
          </p:nvPr>
        </p:nvSpPr>
        <p:spPr>
          <a:xfrm>
            <a:off x="533400" y="1800944"/>
            <a:ext cx="8305800" cy="4724400"/>
          </a:xfrm>
        </p:spPr>
        <p:txBody>
          <a:bodyPr/>
          <a:lstStyle/>
          <a:p>
            <a:pPr eaLnBrk="1" hangingPunct="1"/>
            <a:r>
              <a:rPr lang="es-ES_tradnl" sz="3200" dirty="0" smtClean="0">
                <a:solidFill>
                  <a:schemeClr val="tx1"/>
                </a:solidFill>
              </a:rPr>
              <a:t>Plataforma Web </a:t>
            </a:r>
          </a:p>
          <a:p>
            <a:pPr eaLnBrk="1" hangingPunct="1"/>
            <a:r>
              <a:rPr lang="es-ES_tradnl" sz="3200" dirty="0" err="1" smtClean="0">
                <a:solidFill>
                  <a:schemeClr val="tx1"/>
                </a:solidFill>
              </a:rPr>
              <a:t>Multientidad</a:t>
            </a:r>
            <a:endParaRPr lang="es-ES_tradnl" sz="3200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s-ES_tradnl" sz="3200" dirty="0" smtClean="0">
                <a:solidFill>
                  <a:schemeClr val="tx1"/>
                </a:solidFill>
              </a:rPr>
              <a:t>Tratamiento </a:t>
            </a:r>
            <a:r>
              <a:rPr lang="es-ES_tradnl" sz="3200" dirty="0" smtClean="0">
                <a:solidFill>
                  <a:schemeClr val="tx1"/>
                </a:solidFill>
              </a:rPr>
              <a:t>estadístico de la información</a:t>
            </a:r>
          </a:p>
          <a:p>
            <a:pPr eaLnBrk="1" hangingPunct="1"/>
            <a:r>
              <a:rPr lang="es-ES_tradnl" sz="3200" dirty="0" smtClean="0">
                <a:solidFill>
                  <a:schemeClr val="tx1"/>
                </a:solidFill>
              </a:rPr>
              <a:t>Independencia tecnológica</a:t>
            </a:r>
          </a:p>
          <a:p>
            <a:endParaRPr lang="es-ES" sz="3600" dirty="0" smtClean="0"/>
          </a:p>
        </p:txBody>
      </p:sp>
      <p:sp>
        <p:nvSpPr>
          <p:cNvPr id="10" name="1 Título"/>
          <p:cNvSpPr txBox="1">
            <a:spLocks/>
          </p:cNvSpPr>
          <p:nvPr/>
        </p:nvSpPr>
        <p:spPr bwMode="gray">
          <a:xfrm>
            <a:off x="1828800" y="350838"/>
            <a:ext cx="69342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ES" sz="3600" dirty="0" smtClean="0"/>
              <a:t>Introducción: </a:t>
            </a:r>
            <a:r>
              <a:rPr lang="es-ES" sz="2400" dirty="0" smtClean="0"/>
              <a:t>Características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5308313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568" y="1256103"/>
            <a:ext cx="8352928" cy="374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5" name="3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92B42AD-BB41-41C4-9FEB-BBB6C8FEB39F}" type="slidenum">
              <a:rPr lang="es-MX" smtClean="0">
                <a:solidFill>
                  <a:schemeClr val="bg1"/>
                </a:solidFill>
              </a:rPr>
              <a:pPr eaLnBrk="1" hangingPunct="1"/>
              <a:t>40</a:t>
            </a:fld>
            <a:endParaRPr lang="es-MX" dirty="0" smtClean="0">
              <a:solidFill>
                <a:schemeClr val="bg1"/>
              </a:solidFill>
            </a:endParaRPr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1828800" y="350838"/>
            <a:ext cx="6934200" cy="563562"/>
          </a:xfrm>
        </p:spPr>
        <p:txBody>
          <a:bodyPr/>
          <a:lstStyle/>
          <a:p>
            <a:r>
              <a:rPr lang="es-ES" sz="3600" dirty="0" smtClean="0"/>
              <a:t>Vistazos: </a:t>
            </a:r>
            <a:r>
              <a:rPr lang="es-ES" sz="2400" dirty="0" smtClean="0"/>
              <a:t>Calendario en vista diaria</a:t>
            </a:r>
            <a:endParaRPr lang="es-ES" sz="3600" dirty="0"/>
          </a:p>
        </p:txBody>
      </p:sp>
      <p:sp>
        <p:nvSpPr>
          <p:cNvPr id="13" name="12 Llamada con línea 1"/>
          <p:cNvSpPr/>
          <p:nvPr/>
        </p:nvSpPr>
        <p:spPr bwMode="auto">
          <a:xfrm>
            <a:off x="683568" y="5157192"/>
            <a:ext cx="3754437" cy="863600"/>
          </a:xfrm>
          <a:prstGeom prst="borderCallout1">
            <a:avLst>
              <a:gd name="adj1" fmla="val -1455"/>
              <a:gd name="adj2" fmla="val 52547"/>
              <a:gd name="adj3" fmla="val -281072"/>
              <a:gd name="adj4" fmla="val 96652"/>
            </a:avLst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s-E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Tarea de </a:t>
            </a:r>
            <a:r>
              <a:rPr lang="es-E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hora </a:t>
            </a:r>
            <a:r>
              <a:rPr lang="es-E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estado </a:t>
            </a:r>
            <a:r>
              <a:rPr lang="es-E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CERRADA</a:t>
            </a:r>
            <a:endParaRPr lang="es-E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8 Llamada con línea 1"/>
          <p:cNvSpPr/>
          <p:nvPr/>
        </p:nvSpPr>
        <p:spPr bwMode="auto">
          <a:xfrm>
            <a:off x="5004048" y="5229200"/>
            <a:ext cx="3754437" cy="863600"/>
          </a:xfrm>
          <a:prstGeom prst="borderCallout1">
            <a:avLst>
              <a:gd name="adj1" fmla="val 1192"/>
              <a:gd name="adj2" fmla="val 20546"/>
              <a:gd name="adj3" fmla="val -194140"/>
              <a:gd name="adj4" fmla="val -11047"/>
            </a:avLst>
          </a:prstGeom>
          <a:solidFill>
            <a:srgbClr val="FBB1AF"/>
          </a:solidFill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s-E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Tareas coincidentes:</a:t>
            </a:r>
          </a:p>
          <a:p>
            <a:pPr algn="ctr">
              <a:defRPr/>
            </a:pPr>
            <a:r>
              <a:rPr lang="es-E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MALA PLANIFICACIÓN</a:t>
            </a:r>
          </a:p>
        </p:txBody>
      </p:sp>
    </p:spTree>
    <p:extLst>
      <p:ext uri="{BB962C8B-B14F-4D97-AF65-F5344CB8AC3E}">
        <p14:creationId xmlns:p14="http://schemas.microsoft.com/office/powerpoint/2010/main" val="9937329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3 Imagen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24944"/>
            <a:ext cx="3384550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 dirty="0" smtClean="0"/>
              <a:t>Regalamos nuestra experiencia</a:t>
            </a:r>
            <a:endParaRPr lang="es-ES" dirty="0"/>
          </a:p>
        </p:txBody>
      </p:sp>
      <p:sp>
        <p:nvSpPr>
          <p:cNvPr id="6" name="1 Título"/>
          <p:cNvSpPr txBox="1">
            <a:spLocks/>
          </p:cNvSpPr>
          <p:nvPr/>
        </p:nvSpPr>
        <p:spPr bwMode="gray">
          <a:xfrm>
            <a:off x="2952923" y="2966219"/>
            <a:ext cx="5867549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s-ES" dirty="0" smtClean="0"/>
              <a:t>          </a:t>
            </a:r>
            <a:r>
              <a:rPr lang="es-ES" sz="4000" baseline="30000" dirty="0" smtClean="0"/>
              <a:t>®</a:t>
            </a:r>
            <a:r>
              <a:rPr lang="es-ES" dirty="0" smtClean="0"/>
              <a:t> 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Instructor I</a:t>
            </a:r>
            <a:b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de Gestión de Planes de </a:t>
            </a:r>
            <a:r>
              <a:rPr lang="es-E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Actividades</a:t>
            </a:r>
            <a:endParaRPr lang="es-E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2 Subtítulo"/>
          <p:cNvSpPr>
            <a:spLocks noGrp="1"/>
          </p:cNvSpPr>
          <p:nvPr/>
        </p:nvSpPr>
        <p:spPr bwMode="auto">
          <a:xfrm>
            <a:off x="4139952" y="4509120"/>
            <a:ext cx="3926879" cy="105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spcBef>
                <a:spcPct val="20000"/>
              </a:spcBef>
            </a:pPr>
            <a:r>
              <a:rPr lang="es-ES" sz="2000" dirty="0"/>
              <a:t>¡Muchas gracias!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66915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ED45B66-2127-4D60-95CF-190115196FE5}" type="slidenum">
              <a:rPr lang="es-MX" smtClean="0">
                <a:solidFill>
                  <a:schemeClr val="bg1"/>
                </a:solidFill>
              </a:rPr>
              <a:pPr eaLnBrk="1" hangingPunct="1"/>
              <a:t>5</a:t>
            </a:fld>
            <a:endParaRPr lang="es-MX" dirty="0" smtClean="0">
              <a:solidFill>
                <a:schemeClr val="bg1"/>
              </a:solidFill>
            </a:endParaRPr>
          </a:p>
        </p:txBody>
      </p:sp>
      <p:sp>
        <p:nvSpPr>
          <p:cNvPr id="21511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defRPr/>
            </a:pPr>
            <a:r>
              <a:rPr lang="es-ES" sz="2800" dirty="0" smtClean="0">
                <a:ea typeface="+mn-ea"/>
                <a:cs typeface="+mn-cs"/>
              </a:rPr>
              <a:t>Núcleo</a:t>
            </a:r>
            <a:endParaRPr lang="es-ES" sz="2800" dirty="0">
              <a:ea typeface="+mn-ea"/>
              <a:cs typeface="+mn-cs"/>
            </a:endParaRPr>
          </a:p>
          <a:p>
            <a:pPr lvl="3">
              <a:buFont typeface="Arial" charset="0"/>
              <a:buChar char="•"/>
              <a:defRPr/>
            </a:pPr>
            <a:r>
              <a:rPr lang="es-ES" dirty="0">
                <a:ea typeface="+mn-ea"/>
                <a:cs typeface="+mn-cs"/>
              </a:rPr>
              <a:t>PHP 5.3.8 </a:t>
            </a:r>
          </a:p>
          <a:p>
            <a:pPr lvl="3">
              <a:buFont typeface="Arial" charset="0"/>
              <a:buChar char="•"/>
              <a:defRPr/>
            </a:pPr>
            <a:r>
              <a:rPr lang="es-ES" dirty="0">
                <a:ea typeface="+mn-ea"/>
                <a:cs typeface="+mn-cs"/>
              </a:rPr>
              <a:t>Symfony 1.4 (Negocio)</a:t>
            </a:r>
          </a:p>
          <a:p>
            <a:pPr lvl="3">
              <a:buFont typeface="Arial" charset="0"/>
              <a:buChar char="•"/>
              <a:defRPr/>
            </a:pPr>
            <a:r>
              <a:rPr lang="es-ES_tradnl" dirty="0">
                <a:ea typeface="+mn-ea"/>
                <a:cs typeface="+mn-cs"/>
              </a:rPr>
              <a:t>Doctrine PHP (ORM)</a:t>
            </a:r>
          </a:p>
          <a:p>
            <a:pPr lvl="3">
              <a:buFont typeface="Arial" charset="0"/>
              <a:buChar char="•"/>
              <a:defRPr/>
            </a:pPr>
            <a:r>
              <a:rPr lang="es-ES" dirty="0">
                <a:ea typeface="+mn-ea"/>
                <a:cs typeface="+mn-cs"/>
              </a:rPr>
              <a:t>ExtJs 3.3.1 </a:t>
            </a:r>
            <a:r>
              <a:rPr lang="es-ES_tradnl" dirty="0">
                <a:ea typeface="+mn-ea"/>
                <a:cs typeface="+mn-cs"/>
              </a:rPr>
              <a:t>(Presentación</a:t>
            </a:r>
            <a:r>
              <a:rPr lang="es-ES_tradnl" dirty="0" smtClean="0">
                <a:ea typeface="+mn-ea"/>
                <a:cs typeface="+mn-cs"/>
              </a:rPr>
              <a:t>)</a:t>
            </a:r>
            <a:br>
              <a:rPr lang="es-ES_tradnl" dirty="0" smtClean="0">
                <a:ea typeface="+mn-ea"/>
                <a:cs typeface="+mn-cs"/>
              </a:rPr>
            </a:br>
            <a:endParaRPr lang="es-ES_tradnl" sz="3600" dirty="0">
              <a:ea typeface="+mn-ea"/>
              <a:cs typeface="+mn-cs"/>
            </a:endParaRPr>
          </a:p>
          <a:p>
            <a:pPr lvl="2">
              <a:defRPr/>
            </a:pPr>
            <a:r>
              <a:rPr lang="es-ES_tradnl" sz="2800" dirty="0">
                <a:ea typeface="+mn-ea"/>
                <a:cs typeface="+mn-cs"/>
              </a:rPr>
              <a:t>Módulos centrales</a:t>
            </a:r>
          </a:p>
          <a:p>
            <a:pPr lvl="3">
              <a:buFont typeface="Arial" charset="0"/>
              <a:buChar char="•"/>
              <a:defRPr/>
            </a:pPr>
            <a:r>
              <a:rPr lang="es-ES_tradnl" dirty="0">
                <a:ea typeface="+mn-ea"/>
                <a:cs typeface="+mn-cs"/>
              </a:rPr>
              <a:t>Aspectos arquitectónicos</a:t>
            </a:r>
          </a:p>
          <a:p>
            <a:pPr lvl="3">
              <a:buFont typeface="Arial" charset="0"/>
              <a:buChar char="•"/>
              <a:defRPr/>
            </a:pPr>
            <a:r>
              <a:rPr lang="es-ES_tradnl" dirty="0">
                <a:ea typeface="+mn-ea"/>
                <a:cs typeface="+mn-cs"/>
              </a:rPr>
              <a:t>Portal de integración presentación</a:t>
            </a:r>
          </a:p>
          <a:p>
            <a:pPr lvl="3">
              <a:buFont typeface="Arial" charset="0"/>
              <a:buChar char="•"/>
              <a:defRPr/>
            </a:pPr>
            <a:r>
              <a:rPr lang="es-ES_tradnl" dirty="0">
                <a:ea typeface="+mn-ea"/>
                <a:cs typeface="+mn-cs"/>
              </a:rPr>
              <a:t>Administración de trazas</a:t>
            </a:r>
          </a:p>
          <a:p>
            <a:pPr lvl="3">
              <a:buFont typeface="Arial" charset="0"/>
              <a:buChar char="•"/>
              <a:defRPr/>
            </a:pPr>
            <a:r>
              <a:rPr lang="es-ES_tradnl" dirty="0">
                <a:ea typeface="+mn-ea"/>
                <a:cs typeface="+mn-cs"/>
              </a:rPr>
              <a:t>Herramientas de soporte al desarrollo</a:t>
            </a:r>
          </a:p>
          <a:p>
            <a:pPr>
              <a:defRPr/>
            </a:pPr>
            <a:endParaRPr lang="es-ES" sz="20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 smtClean="0"/>
              <a:t>Tecnología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57427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3" t="20834" r="-1066" b="10515"/>
          <a:stretch/>
        </p:blipFill>
        <p:spPr bwMode="auto">
          <a:xfrm>
            <a:off x="611561" y="1268761"/>
            <a:ext cx="8136904" cy="3724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9" name="3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8B70408-81FC-44DE-8157-4447C58E8BE8}" type="slidenum">
              <a:rPr lang="es-MX" smtClean="0">
                <a:solidFill>
                  <a:schemeClr val="bg1"/>
                </a:solidFill>
              </a:rPr>
              <a:pPr eaLnBrk="1" hangingPunct="1"/>
              <a:t>6</a:t>
            </a:fld>
            <a:endParaRPr lang="es-MX" dirty="0" smtClean="0">
              <a:solidFill>
                <a:schemeClr val="bg1"/>
              </a:solidFill>
            </a:endParaRPr>
          </a:p>
        </p:txBody>
      </p:sp>
      <p:sp>
        <p:nvSpPr>
          <p:cNvPr id="11" name="10 Llamada con línea 1"/>
          <p:cNvSpPr/>
          <p:nvPr/>
        </p:nvSpPr>
        <p:spPr bwMode="auto">
          <a:xfrm>
            <a:off x="899592" y="4725144"/>
            <a:ext cx="4122738" cy="885825"/>
          </a:xfrm>
          <a:prstGeom prst="borderCallout1">
            <a:avLst>
              <a:gd name="adj1" fmla="val -3604"/>
              <a:gd name="adj2" fmla="val 38129"/>
              <a:gd name="adj3" fmla="val -110038"/>
              <a:gd name="adj4" fmla="val 74848"/>
            </a:avLst>
          </a:prstGeom>
          <a:ln>
            <a:solidFill>
              <a:schemeClr val="accent1">
                <a:lumMod val="90000"/>
              </a:schemeClr>
            </a:solidFill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s-E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Autenticación y Autorización de Usuarios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 smtClean="0"/>
              <a:t>Tecnología: </a:t>
            </a:r>
            <a:r>
              <a:rPr lang="es-ES" sz="2400" dirty="0" smtClean="0"/>
              <a:t>Vista de presentación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36646874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3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8B70408-81FC-44DE-8157-4447C58E8BE8}" type="slidenum">
              <a:rPr lang="es-MX" smtClean="0">
                <a:solidFill>
                  <a:schemeClr val="bg1"/>
                </a:solidFill>
              </a:rPr>
              <a:pPr eaLnBrk="1" hangingPunct="1"/>
              <a:t>7</a:t>
            </a:fld>
            <a:endParaRPr lang="es-MX" dirty="0" smtClean="0">
              <a:solidFill>
                <a:schemeClr val="bg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 smtClean="0"/>
              <a:t>Tecnología: </a:t>
            </a:r>
            <a:r>
              <a:rPr lang="es-ES" sz="2400" dirty="0" smtClean="0"/>
              <a:t>Vista de presentación</a:t>
            </a:r>
            <a:endParaRPr lang="es-ES" sz="3600" dirty="0"/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784" y="1484784"/>
            <a:ext cx="8965529" cy="4016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Llamada con línea 1"/>
          <p:cNvSpPr/>
          <p:nvPr/>
        </p:nvSpPr>
        <p:spPr bwMode="auto">
          <a:xfrm>
            <a:off x="755576" y="5507611"/>
            <a:ext cx="3740150" cy="885825"/>
          </a:xfrm>
          <a:prstGeom prst="borderCallout1">
            <a:avLst>
              <a:gd name="adj1" fmla="val 939"/>
              <a:gd name="adj2" fmla="val 57594"/>
              <a:gd name="adj3" fmla="val -102728"/>
              <a:gd name="adj4" fmla="val 103555"/>
            </a:avLst>
          </a:prstGeom>
          <a:ln>
            <a:solidFill>
              <a:schemeClr val="accent1">
                <a:lumMod val="90000"/>
              </a:schemeClr>
            </a:solidFill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s-E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Vista de calendario de tareas de una semana</a:t>
            </a:r>
          </a:p>
        </p:txBody>
      </p:sp>
      <p:sp>
        <p:nvSpPr>
          <p:cNvPr id="8" name="7 Llamada con línea 1"/>
          <p:cNvSpPr/>
          <p:nvPr/>
        </p:nvSpPr>
        <p:spPr bwMode="auto">
          <a:xfrm>
            <a:off x="5591175" y="5157192"/>
            <a:ext cx="3513138" cy="885825"/>
          </a:xfrm>
          <a:prstGeom prst="borderCallout1">
            <a:avLst>
              <a:gd name="adj1" fmla="val 1013"/>
              <a:gd name="adj2" fmla="val 36729"/>
              <a:gd name="adj3" fmla="val -74275"/>
              <a:gd name="adj4" fmla="val 77440"/>
            </a:avLst>
          </a:prstGeom>
          <a:ln>
            <a:solidFill>
              <a:schemeClr val="accent1">
                <a:lumMod val="90000"/>
              </a:schemeClr>
            </a:solidFill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s-E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Leyenda del estado de las tareas mostradas</a:t>
            </a:r>
          </a:p>
        </p:txBody>
      </p:sp>
      <p:sp>
        <p:nvSpPr>
          <p:cNvPr id="9" name="8 Llamada con línea 1"/>
          <p:cNvSpPr/>
          <p:nvPr/>
        </p:nvSpPr>
        <p:spPr bwMode="auto">
          <a:xfrm>
            <a:off x="3923928" y="1162628"/>
            <a:ext cx="3513137" cy="885825"/>
          </a:xfrm>
          <a:prstGeom prst="borderCallout1">
            <a:avLst>
              <a:gd name="adj1" fmla="val 52489"/>
              <a:gd name="adj2" fmla="val -601"/>
              <a:gd name="adj3" fmla="val 216315"/>
              <a:gd name="adj4" fmla="val -77343"/>
            </a:avLst>
          </a:prstGeom>
          <a:ln>
            <a:solidFill>
              <a:schemeClr val="accent1">
                <a:lumMod val="90000"/>
              </a:schemeClr>
            </a:solidFill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s-E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Menú de opciones para usuario autenticado</a:t>
            </a:r>
          </a:p>
        </p:txBody>
      </p:sp>
    </p:spTree>
    <p:extLst>
      <p:ext uri="{BB962C8B-B14F-4D97-AF65-F5344CB8AC3E}">
        <p14:creationId xmlns:p14="http://schemas.microsoft.com/office/powerpoint/2010/main" val="348901824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918" y="1556792"/>
            <a:ext cx="8960169" cy="4014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7" name="3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92064F3-5AF8-411A-9ADD-D8AB69181BA6}" type="slidenum">
              <a:rPr lang="es-MX" smtClean="0">
                <a:solidFill>
                  <a:schemeClr val="bg1"/>
                </a:solidFill>
              </a:rPr>
              <a:pPr eaLnBrk="1" hangingPunct="1"/>
              <a:t>8</a:t>
            </a:fld>
            <a:endParaRPr lang="es-MX" dirty="0" smtClean="0">
              <a:solidFill>
                <a:schemeClr val="bg1"/>
              </a:solidFill>
            </a:endParaRPr>
          </a:p>
        </p:txBody>
      </p:sp>
      <p:sp>
        <p:nvSpPr>
          <p:cNvPr id="10" name="9 Llamada con línea 1"/>
          <p:cNvSpPr/>
          <p:nvPr/>
        </p:nvSpPr>
        <p:spPr bwMode="auto">
          <a:xfrm>
            <a:off x="467544" y="5566075"/>
            <a:ext cx="3513138" cy="885825"/>
          </a:xfrm>
          <a:prstGeom prst="borderCallout1">
            <a:avLst>
              <a:gd name="adj1" fmla="val -179"/>
              <a:gd name="adj2" fmla="val 46669"/>
              <a:gd name="adj3" fmla="val -71887"/>
              <a:gd name="adj4" fmla="val 105103"/>
            </a:avLst>
          </a:prstGeom>
          <a:ln>
            <a:solidFill>
              <a:schemeClr val="accent1">
                <a:lumMod val="90000"/>
              </a:schemeClr>
            </a:solidFill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s-E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Formulario de </a:t>
            </a:r>
            <a:r>
              <a:rPr lang="es-E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EDICIÓN de tareas</a:t>
            </a:r>
            <a:endParaRPr lang="es-E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1 Título"/>
          <p:cNvSpPr>
            <a:spLocks noGrp="1"/>
          </p:cNvSpPr>
          <p:nvPr>
            <p:ph type="title"/>
          </p:nvPr>
        </p:nvSpPr>
        <p:spPr>
          <a:xfrm>
            <a:off x="1828800" y="350838"/>
            <a:ext cx="6934200" cy="563562"/>
          </a:xfrm>
        </p:spPr>
        <p:txBody>
          <a:bodyPr/>
          <a:lstStyle/>
          <a:p>
            <a:r>
              <a:rPr lang="es-ES" sz="3600" dirty="0" smtClean="0"/>
              <a:t>Tecnología: </a:t>
            </a:r>
            <a:r>
              <a:rPr lang="es-ES" sz="2400" dirty="0" smtClean="0"/>
              <a:t>Vista de presentación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347850000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918" y="1556792"/>
            <a:ext cx="8960170" cy="4014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7" name="3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92064F3-5AF8-411A-9ADD-D8AB69181BA6}" type="slidenum">
              <a:rPr lang="es-MX" smtClean="0">
                <a:solidFill>
                  <a:schemeClr val="bg1"/>
                </a:solidFill>
              </a:rPr>
              <a:pPr eaLnBrk="1" hangingPunct="1"/>
              <a:t>9</a:t>
            </a:fld>
            <a:endParaRPr lang="es-MX" dirty="0" smtClean="0">
              <a:solidFill>
                <a:schemeClr val="bg1"/>
              </a:solidFill>
            </a:endParaRPr>
          </a:p>
        </p:txBody>
      </p:sp>
      <p:sp>
        <p:nvSpPr>
          <p:cNvPr id="10" name="9 Llamada con línea 1"/>
          <p:cNvSpPr/>
          <p:nvPr/>
        </p:nvSpPr>
        <p:spPr bwMode="auto">
          <a:xfrm>
            <a:off x="4788024" y="5301208"/>
            <a:ext cx="3513138" cy="885825"/>
          </a:xfrm>
          <a:prstGeom prst="borderCallout1">
            <a:avLst>
              <a:gd name="adj1" fmla="val -2264"/>
              <a:gd name="adj2" fmla="val 82588"/>
              <a:gd name="adj3" fmla="val -153216"/>
              <a:gd name="adj4" fmla="val 25047"/>
            </a:avLst>
          </a:prstGeom>
          <a:ln>
            <a:solidFill>
              <a:schemeClr val="accent1">
                <a:lumMod val="90000"/>
              </a:schemeClr>
            </a:solidFill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s-E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Formulario de </a:t>
            </a:r>
            <a:r>
              <a:rPr lang="es-E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EDICIÓN AVANZADA </a:t>
            </a:r>
            <a:r>
              <a:rPr lang="es-E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es-E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tareas</a:t>
            </a:r>
            <a:endParaRPr lang="es-E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1 Título"/>
          <p:cNvSpPr>
            <a:spLocks noGrp="1"/>
          </p:cNvSpPr>
          <p:nvPr>
            <p:ph type="title"/>
          </p:nvPr>
        </p:nvSpPr>
        <p:spPr>
          <a:xfrm>
            <a:off x="1828800" y="350838"/>
            <a:ext cx="6934200" cy="563562"/>
          </a:xfrm>
        </p:spPr>
        <p:txBody>
          <a:bodyPr/>
          <a:lstStyle/>
          <a:p>
            <a:r>
              <a:rPr lang="es-ES" sz="3600" dirty="0" smtClean="0"/>
              <a:t>Tecnología: </a:t>
            </a:r>
            <a:r>
              <a:rPr lang="es-ES" sz="2400" dirty="0" smtClean="0"/>
              <a:t>Vista de presentación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27551973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cdb2004190l">
  <a:themeElements>
    <a:clrScheme name="Tema de Office 3">
      <a:dk1>
        <a:srgbClr val="000000"/>
      </a:dk1>
      <a:lt1>
        <a:srgbClr val="FFFFFF"/>
      </a:lt1>
      <a:dk2>
        <a:srgbClr val="000066"/>
      </a:dk2>
      <a:lt2>
        <a:srgbClr val="969696"/>
      </a:lt2>
      <a:accent1>
        <a:srgbClr val="6FB4E3"/>
      </a:accent1>
      <a:accent2>
        <a:srgbClr val="5DBDAB"/>
      </a:accent2>
      <a:accent3>
        <a:srgbClr val="FFFFFF"/>
      </a:accent3>
      <a:accent4>
        <a:srgbClr val="000000"/>
      </a:accent4>
      <a:accent5>
        <a:srgbClr val="BBD6EF"/>
      </a:accent5>
      <a:accent6>
        <a:srgbClr val="53AB9B"/>
      </a:accent6>
      <a:hlink>
        <a:srgbClr val="D17FB6"/>
      </a:hlink>
      <a:folHlink>
        <a:srgbClr val="E3981D"/>
      </a:folHlink>
    </a:clrScheme>
    <a:fontScheme name="Tema de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a de Office 1">
        <a:dk1>
          <a:srgbClr val="000000"/>
        </a:dk1>
        <a:lt1>
          <a:srgbClr val="FFFFFF"/>
        </a:lt1>
        <a:dk2>
          <a:srgbClr val="165E86"/>
        </a:dk2>
        <a:lt2>
          <a:srgbClr val="969696"/>
        </a:lt2>
        <a:accent1>
          <a:srgbClr val="33C5A9"/>
        </a:accent1>
        <a:accent2>
          <a:srgbClr val="90DE88"/>
        </a:accent2>
        <a:accent3>
          <a:srgbClr val="FFFFFF"/>
        </a:accent3>
        <a:accent4>
          <a:srgbClr val="000000"/>
        </a:accent4>
        <a:accent5>
          <a:srgbClr val="ADDFD1"/>
        </a:accent5>
        <a:accent6>
          <a:srgbClr val="82C97B"/>
        </a:accent6>
        <a:hlink>
          <a:srgbClr val="7D96D3"/>
        </a:hlink>
        <a:folHlink>
          <a:srgbClr val="DEDB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37399B"/>
        </a:dk2>
        <a:lt2>
          <a:srgbClr val="C0C0C0"/>
        </a:lt2>
        <a:accent1>
          <a:srgbClr val="699DE9"/>
        </a:accent1>
        <a:accent2>
          <a:srgbClr val="E3663F"/>
        </a:accent2>
        <a:accent3>
          <a:srgbClr val="FFFFFF"/>
        </a:accent3>
        <a:accent4>
          <a:srgbClr val="000000"/>
        </a:accent4>
        <a:accent5>
          <a:srgbClr val="B9CCF2"/>
        </a:accent5>
        <a:accent6>
          <a:srgbClr val="CE5C38"/>
        </a:accent6>
        <a:hlink>
          <a:srgbClr val="7476DC"/>
        </a:hlink>
        <a:folHlink>
          <a:srgbClr val="7FB24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FB4E3"/>
        </a:accent1>
        <a:accent2>
          <a:srgbClr val="5DBDAB"/>
        </a:accent2>
        <a:accent3>
          <a:srgbClr val="FFFFFF"/>
        </a:accent3>
        <a:accent4>
          <a:srgbClr val="000000"/>
        </a:accent4>
        <a:accent5>
          <a:srgbClr val="BBD6EF"/>
        </a:accent5>
        <a:accent6>
          <a:srgbClr val="53AB9B"/>
        </a:accent6>
        <a:hlink>
          <a:srgbClr val="D17FB6"/>
        </a:hlink>
        <a:folHlink>
          <a:srgbClr val="E398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cdb2004190l</Template>
  <TotalTime>229</TotalTime>
  <Words>1466</Words>
  <Application>Microsoft Office PowerPoint</Application>
  <PresentationFormat>Presentación en pantalla (4:3)</PresentationFormat>
  <Paragraphs>326</Paragraphs>
  <Slides>41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2" baseType="lpstr">
      <vt:lpstr>cdb2004190l</vt:lpstr>
      <vt:lpstr>Presentación de PowerPoint</vt:lpstr>
      <vt:lpstr> Agenda</vt:lpstr>
      <vt:lpstr>Presentación de PowerPoint</vt:lpstr>
      <vt:lpstr>Presentación de PowerPoint</vt:lpstr>
      <vt:lpstr>Tecnología</vt:lpstr>
      <vt:lpstr>Tecnología: Vista de presentación</vt:lpstr>
      <vt:lpstr>Tecnología: Vista de presentación</vt:lpstr>
      <vt:lpstr>Tecnología: Vista de presentación</vt:lpstr>
      <vt:lpstr>Tecnología: Vista de presentación</vt:lpstr>
      <vt:lpstr>Tecnología: Vista de presentación</vt:lpstr>
      <vt:lpstr>Tecnología: Vista de presentación</vt:lpstr>
      <vt:lpstr>Tecnología: Vista de presentación</vt:lpstr>
      <vt:lpstr>Tecnología: Vista de despliegue</vt:lpstr>
      <vt:lpstr>Ventajas y desventajas</vt:lpstr>
      <vt:lpstr>Ventajas y desventajas</vt:lpstr>
      <vt:lpstr>Interesante: ¿Qué distingue esta herramienta?</vt:lpstr>
      <vt:lpstr>Interesante: ¿Qué distingue esta herramienta?</vt:lpstr>
      <vt:lpstr>Funcionalidades: Relación de conceptos</vt:lpstr>
      <vt:lpstr>Funcionalidades: Relación de conceptos</vt:lpstr>
      <vt:lpstr>Entradas y salidas</vt:lpstr>
      <vt:lpstr>Entradas y salidas</vt:lpstr>
      <vt:lpstr>Funcionalidades: Objetivos de trabajo</vt:lpstr>
      <vt:lpstr>Funcionalidades: Planes de trabajo</vt:lpstr>
      <vt:lpstr>Funcionalidades: Planes de trabajo</vt:lpstr>
      <vt:lpstr>Funcionalidades: Tipo de tarea</vt:lpstr>
      <vt:lpstr>Funcionalidades: Estado de tarea</vt:lpstr>
      <vt:lpstr>Funcionalidades: Local</vt:lpstr>
      <vt:lpstr>Funcionalidades: Grupo de trabajo</vt:lpstr>
      <vt:lpstr>Funcionalidades: Horario de trabajo</vt:lpstr>
      <vt:lpstr>Funcionalidades: Personas</vt:lpstr>
      <vt:lpstr>Funcionalidades: Personas</vt:lpstr>
      <vt:lpstr>Funcionalidades: Tarea</vt:lpstr>
      <vt:lpstr>Funcionalidades: Tarea</vt:lpstr>
      <vt:lpstr>¿Qué se ha hecho y qué falta?</vt:lpstr>
      <vt:lpstr>¿Qué se ha hecho y qué falta? </vt:lpstr>
      <vt:lpstr>¿Qué se ha hecho y qué falta? </vt:lpstr>
      <vt:lpstr>¿Qué se ha hecho y qué falta? </vt:lpstr>
      <vt:lpstr>Vistazos: Calendario en vista mensual</vt:lpstr>
      <vt:lpstr>Vistazos: Calendario en vista semanal</vt:lpstr>
      <vt:lpstr>Vistazos: Calendario en vista diaria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Administrador</cp:lastModifiedBy>
  <cp:revision>32</cp:revision>
  <dcterms:created xsi:type="dcterms:W3CDTF">2014-01-13T21:49:30Z</dcterms:created>
  <dcterms:modified xsi:type="dcterms:W3CDTF">2014-06-27T15:09:03Z</dcterms:modified>
</cp:coreProperties>
</file>