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77" r:id="rId5"/>
    <p:sldId id="260" r:id="rId6"/>
    <p:sldId id="261" r:id="rId7"/>
    <p:sldId id="278" r:id="rId8"/>
    <p:sldId id="262" r:id="rId9"/>
    <p:sldId id="263" r:id="rId10"/>
    <p:sldId id="264" r:id="rId11"/>
    <p:sldId id="265" r:id="rId12"/>
    <p:sldId id="279" r:id="rId13"/>
    <p:sldId id="266" r:id="rId14"/>
    <p:sldId id="280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0" autoAdjust="0"/>
    <p:restoredTop sz="94660"/>
  </p:normalViewPr>
  <p:slideViewPr>
    <p:cSldViewPr snapToGrid="0">
      <p:cViewPr varScale="1">
        <p:scale>
          <a:sx n="43" d="100"/>
          <a:sy n="43" d="100"/>
        </p:scale>
        <p:origin x="5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D0E5B-7C7E-4277-8384-7A044551420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09ED7-79B8-4EC3-96EB-D35433F47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0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8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8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2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1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98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2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2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0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7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6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재고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669517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SC-ID-E-3100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A/S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A/S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접수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1893791" y="278698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472846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창이 나타나는 버튼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 창이 나타나는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탭에서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접수 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A/S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목록이 기본적으로 나오며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신규등록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조회를 할 수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882682" y="3540830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42681" y="417851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882682" y="415344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77823" y="477331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58774"/>
              </p:ext>
            </p:extLst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접수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수리중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6419"/>
              </p:ext>
            </p:extLst>
          </p:nvPr>
        </p:nvGraphicFramePr>
        <p:xfrm>
          <a:off x="3026939" y="6138204"/>
          <a:ext cx="699853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98" name="타원 97"/>
          <p:cNvSpPr/>
          <p:nvPr/>
        </p:nvSpPr>
        <p:spPr>
          <a:xfrm>
            <a:off x="3047004" y="61398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99" name="타원 98"/>
          <p:cNvSpPr/>
          <p:nvPr/>
        </p:nvSpPr>
        <p:spPr>
          <a:xfrm>
            <a:off x="3431188" y="309662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305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61325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SC-ID-E-3100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A/S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 A/S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등록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367412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914458" y="58256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추가</a:t>
            </a:r>
            <a:endParaRPr lang="en-US" altLang="ko-KR" sz="1000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920002" y="579898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96044" y="568469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766487" y="56528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2732612" y="1946059"/>
            <a:ext cx="81945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상품명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A/S </a:t>
            </a:r>
            <a:r>
              <a:rPr lang="ko-KR" altLang="en-US" sz="1000" dirty="0" smtClean="0"/>
              <a:t>항목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A/S </a:t>
            </a:r>
            <a:r>
              <a:rPr lang="ko-KR" altLang="en-US" sz="1000" dirty="0" smtClean="0"/>
              <a:t>접수일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연락처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등록 날짜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A/S </a:t>
            </a:r>
            <a:r>
              <a:rPr lang="ko-KR" altLang="en-US" sz="1000" dirty="0" smtClean="0"/>
              <a:t>내용</a:t>
            </a:r>
            <a:endParaRPr lang="en-US" altLang="ko-KR" sz="1000" dirty="0" smtClean="0"/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960246" y="5607268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상품 등록         </a:t>
            </a:r>
            <a:r>
              <a:rPr lang="en-US" altLang="ko-KR" sz="1000" dirty="0" smtClean="0"/>
              <a:t>		    </a:t>
            </a:r>
            <a:r>
              <a:rPr lang="ko-KR" altLang="en-US" sz="1000" dirty="0" smtClean="0"/>
              <a:t>닫기</a:t>
            </a:r>
            <a:endParaRPr lang="en-US" altLang="ko-KR" sz="1000" dirty="0" smtClean="0"/>
          </a:p>
        </p:txBody>
      </p:sp>
      <p:sp>
        <p:nvSpPr>
          <p:cNvPr id="113" name="타원 112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3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SC-ID-E-3100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A/S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 A/S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수정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125320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 수정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914458" y="58256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추가</a:t>
            </a:r>
            <a:endParaRPr lang="en-US" altLang="ko-KR" sz="1000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920002" y="579898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96044" y="568469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766487" y="56528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32612" y="1946059"/>
            <a:ext cx="81945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상품명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A/S </a:t>
            </a:r>
            <a:r>
              <a:rPr lang="ko-KR" altLang="en-US" sz="1000" dirty="0" smtClean="0"/>
              <a:t>항목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A/S </a:t>
            </a:r>
            <a:r>
              <a:rPr lang="ko-KR" altLang="en-US" sz="1000" dirty="0" smtClean="0"/>
              <a:t>접수일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연락처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등록 날짜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A/S </a:t>
            </a:r>
            <a:r>
              <a:rPr lang="ko-KR" altLang="en-US" sz="1000" dirty="0" smtClean="0"/>
              <a:t>내용</a:t>
            </a:r>
            <a:endParaRPr lang="en-US" altLang="ko-KR" sz="10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2940881" y="5604339"/>
            <a:ext cx="3371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A/S</a:t>
            </a:r>
            <a:r>
              <a:rPr lang="ko-KR" altLang="en-US" sz="1000" dirty="0" smtClean="0"/>
              <a:t> 정보 수정       </a:t>
            </a:r>
            <a:r>
              <a:rPr lang="en-US" altLang="ko-KR" sz="1000" dirty="0" smtClean="0"/>
              <a:t>A/S</a:t>
            </a:r>
            <a:r>
              <a:rPr lang="ko-KR" altLang="en-US" sz="1000" dirty="0" smtClean="0"/>
              <a:t> 삭제                             닫기</a:t>
            </a:r>
            <a:endParaRPr lang="en-US" altLang="ko-KR" sz="1000" dirty="0" smtClean="0"/>
          </a:p>
        </p:txBody>
      </p:sp>
      <p:sp>
        <p:nvSpPr>
          <p:cNvPr id="187" name="타원 186"/>
          <p:cNvSpPr/>
          <p:nvPr/>
        </p:nvSpPr>
        <p:spPr>
          <a:xfrm>
            <a:off x="4038796" y="552432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4007987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4045476" y="5603990"/>
            <a:ext cx="877556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0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653699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SC-ID-E-4100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품질검사요청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1893791" y="278698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508625"/>
              </p:ext>
            </p:extLst>
          </p:nvPr>
        </p:nvGraphicFramePr>
        <p:xfrm>
          <a:off x="2976207" y="6158290"/>
          <a:ext cx="699853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008238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등록 창이 나타나는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조회 창이 나타나는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조건별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품질검사 현황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 탭에서 품질검사요청 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입력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요청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현황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미 검사 현황이 있으며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신규등록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버튼이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2996272" y="615991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882682" y="3540830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42681" y="417851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882682" y="415344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77823" y="477331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802145"/>
              </p:ext>
            </p:extLst>
          </p:nvPr>
        </p:nvGraphicFramePr>
        <p:xfrm>
          <a:off x="3097584" y="2803880"/>
          <a:ext cx="4430991" cy="29912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21752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614596"/>
              </p:ext>
            </p:extLst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74959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83396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309033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360590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검사 입력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요청 현황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미검사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현황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118537" y="247392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3466639" y="298160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98" name="타원 97"/>
          <p:cNvSpPr/>
          <p:nvPr/>
        </p:nvSpPr>
        <p:spPr>
          <a:xfrm>
            <a:off x="3254600" y="217683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9866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669047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SC-ID-E-4100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 등록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37094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등록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 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914458" y="58256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추가</a:t>
            </a:r>
            <a:endParaRPr lang="en-US" altLang="ko-KR" sz="1000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920002" y="579898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96044" y="568469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766487" y="56528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648999" y="1945317"/>
            <a:ext cx="99899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품목명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검사방법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품목코드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진행 상태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종결 여부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일자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품질검사 내용</a:t>
            </a:r>
            <a:endParaRPr lang="en-US" altLang="ko-KR" sz="10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2940881" y="5604339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품질검사 등록 </a:t>
            </a:r>
            <a:r>
              <a:rPr lang="en-US" altLang="ko-KR" sz="1000" dirty="0" smtClean="0"/>
              <a:t>	 		    </a:t>
            </a:r>
            <a:r>
              <a:rPr lang="ko-KR" altLang="en-US" sz="1000" dirty="0" smtClean="0"/>
              <a:t>닫기</a:t>
            </a:r>
            <a:endParaRPr lang="en-US" altLang="ko-KR" sz="1000" dirty="0" smtClean="0"/>
          </a:p>
        </p:txBody>
      </p:sp>
      <p:sp>
        <p:nvSpPr>
          <p:cNvPr id="190" name="타원 189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5761217" y="548634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0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40923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SC-ID-E-4100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 수정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806314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수정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삭제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 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914458" y="58256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추가</a:t>
            </a:r>
            <a:endParaRPr lang="en-US" altLang="ko-KR" sz="1000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920002" y="579898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96044" y="568469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766487" y="56528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648999" y="1945317"/>
            <a:ext cx="99899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품목명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검사방법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품목코드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진행 상태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종결 여부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일자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품질검사 내용</a:t>
            </a:r>
            <a:endParaRPr lang="en-US" altLang="ko-KR" sz="10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2940881" y="5604339"/>
            <a:ext cx="3416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품질검사 수정 </a:t>
            </a:r>
            <a:r>
              <a:rPr lang="en-US" altLang="ko-KR" sz="1000" dirty="0" smtClean="0"/>
              <a:t>	      </a:t>
            </a:r>
            <a:r>
              <a:rPr lang="ko-KR" altLang="en-US" sz="1000" dirty="0" smtClean="0"/>
              <a:t>삭제                                 닫기</a:t>
            </a:r>
            <a:endParaRPr lang="en-US" altLang="ko-KR" sz="1000" dirty="0" smtClean="0"/>
          </a:p>
        </p:txBody>
      </p:sp>
      <p:sp>
        <p:nvSpPr>
          <p:cNvPr id="187" name="타원 186"/>
          <p:cNvSpPr/>
          <p:nvPr/>
        </p:nvSpPr>
        <p:spPr>
          <a:xfrm>
            <a:off x="4038796" y="552432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4007987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5761217" y="548634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4045476" y="5603990"/>
            <a:ext cx="877556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90191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SC-ID-E-5110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원가생성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6526"/>
              </p:ext>
            </p:extLst>
          </p:nvPr>
        </p:nvGraphicFramePr>
        <p:xfrm>
          <a:off x="3247251" y="6009311"/>
          <a:ext cx="937117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11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원가 생성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73426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원가 생성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원가 조회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 관리 탭에서 월별 이익 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원가 생성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수정을 할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수있으며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사전 작업 표준원가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원가계산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원가 현황을 수정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할 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3267316" y="601093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88415"/>
              </p:ext>
            </p:extLst>
          </p:nvPr>
        </p:nvGraphicFramePr>
        <p:xfrm>
          <a:off x="3131766" y="2861304"/>
          <a:ext cx="4107235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9828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3870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671314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883950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</a:tblGrid>
              <a:tr h="217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기준년월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원가계산방법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계산기준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원가계산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원가현황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093573" y="2540761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584620" y="2588267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851254" y="2572408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09068" y="2579451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25687" y="2572408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599010" y="2588266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25687" y="2526300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127" name="직사각형 126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5" name="TextBox 134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136" name="직사각형 135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7" name="TextBox 136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138" name="TextBox 137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841220" y="208566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40" name="TextBox 139"/>
          <p:cNvSpPr txBox="1"/>
          <p:nvPr/>
        </p:nvSpPr>
        <p:spPr>
          <a:xfrm>
            <a:off x="1986006" y="208678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141" name="직사각형 140"/>
          <p:cNvSpPr/>
          <p:nvPr/>
        </p:nvSpPr>
        <p:spPr>
          <a:xfrm>
            <a:off x="1841220" y="2085663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42" name="TextBox 141"/>
          <p:cNvSpPr txBox="1"/>
          <p:nvPr/>
        </p:nvSpPr>
        <p:spPr>
          <a:xfrm>
            <a:off x="1841220" y="2441663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1863841" y="233128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160777" y="319667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202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090034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SC-ID-E-5120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표준원가현황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표준원가현황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849312"/>
              </p:ext>
            </p:extLst>
          </p:nvPr>
        </p:nvGraphicFramePr>
        <p:xfrm>
          <a:off x="7010062" y="3879932"/>
          <a:ext cx="462489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89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193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12265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표준 원가 현황을 검색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있는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표준 원가 현황을 각 조건에 맞게 설정 할 수 있는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메뉴중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표준원가현황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표준원가현황을 각 조건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 에 따라 검색하여 조회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7030126" y="388155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34595" y="2526296"/>
            <a:ext cx="4244640" cy="1289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83042" y="2617623"/>
            <a:ext cx="75184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 smtClean="0"/>
              <a:t>기준월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품목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생상공정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정렬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소계기준</a:t>
            </a:r>
            <a:endParaRPr lang="en-US" altLang="ko-KR" sz="700" dirty="0" smtClean="0"/>
          </a:p>
          <a:p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337250" y="3114020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337250" y="2676849"/>
            <a:ext cx="2949850" cy="163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37250" y="2892754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2874" y="3372179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112017" y="3364004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803819" y="3334850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641084" y="3333737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37250" y="3565426"/>
            <a:ext cx="508351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841220" y="208566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986006" y="208678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41220" y="2085663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1841220" y="2441663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1863841" y="233128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7" name="TextBox 86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92" name="직사각형 91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0" name="TextBox 99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224186" y="2438338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665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68720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SC-ID-E-5130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실제원가현황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실제원가현황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871938"/>
              </p:ext>
            </p:extLst>
          </p:nvPr>
        </p:nvGraphicFramePr>
        <p:xfrm>
          <a:off x="7010062" y="4067544"/>
          <a:ext cx="462489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89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193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34009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실제 원가 현황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실제 원가 현황을 각 조건에 맞게 설정 할 수 있는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메뉴중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실제원가현황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실제원가현황을 각 조건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 에 따라 검색하여 조회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7030126" y="406916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1858853" y="2104634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2003639" y="210575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8853" y="2104634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853" y="2460634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81474" y="235025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53831" y="2540171"/>
            <a:ext cx="4244640" cy="1478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25811" y="2539142"/>
            <a:ext cx="75184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 smtClean="0"/>
              <a:t>구분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기준월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품목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생상공정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정렬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소계기준</a:t>
            </a:r>
            <a:endParaRPr lang="en-US" altLang="ko-KR" sz="700" dirty="0" smtClean="0"/>
          </a:p>
          <a:p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336730" y="3259076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336730" y="2821905"/>
            <a:ext cx="2949850" cy="163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36730" y="3037810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2354" y="3517235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092261" y="3495185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803299" y="3479906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640564" y="3478793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36730" y="3710482"/>
            <a:ext cx="508351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336730" y="261762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91740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52623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06227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556623" y="2619962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64" name="직사각형 63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5" name="TextBox 64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266247" y="24594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062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05971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SC-ID-E-5140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차이분석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차이분석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010062" y="4067544"/>
          <a:ext cx="462489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89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193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663688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차이 분석 검색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차이 분석을 각 조건에 맞게 설정 할 수 있는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메뉴중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차이 분석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차이 분석 을 각 조건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 에 따라 검색하여 조회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7030126" y="406916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1823425" y="21411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68211" y="21422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23425" y="2141169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23425" y="2497169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46046" y="2386791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53831" y="2540171"/>
            <a:ext cx="4244640" cy="1478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25811" y="2539142"/>
            <a:ext cx="75184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 smtClean="0"/>
              <a:t>구분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기준월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품목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생상공정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정렬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소계기준</a:t>
            </a:r>
            <a:endParaRPr lang="en-US" altLang="ko-KR" sz="700" dirty="0" smtClean="0"/>
          </a:p>
          <a:p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336730" y="3259076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336730" y="2821905"/>
            <a:ext cx="2949850" cy="163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36730" y="3037810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2354" y="3517235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092261" y="3495185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803299" y="3479906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36730" y="3710482"/>
            <a:ext cx="508351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336730" y="261762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91740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52623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06227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556623" y="2619962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64" name="직사각형 63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5" name="TextBox 64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283042" y="248116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9363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37657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SC-ID-E-0000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1893791" y="278698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48480"/>
              </p:ext>
            </p:extLst>
          </p:nvPr>
        </p:nvGraphicFramePr>
        <p:xfrm>
          <a:off x="8011263" y="103353"/>
          <a:ext cx="2615952" cy="6811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기초등록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상품등록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주문관리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접수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품질검사요청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관리유형조회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관리진행단계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즐겨찾기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입력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옵션 선택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상단 메뉴 탭에서 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메뉴를 클릭하면 아래의 세부 메뉴들이 나타납니다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각각의 세부 메뉴를 클릭하면 그에 맞는 화면을 보여줍니다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1947088" y="224262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1935971" y="285931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99" name="타원 98"/>
          <p:cNvSpPr/>
          <p:nvPr/>
        </p:nvSpPr>
        <p:spPr>
          <a:xfrm>
            <a:off x="1939662" y="301199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882682" y="3540830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924862" y="361315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42681" y="417851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882682" y="415344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1924862" y="422577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77823" y="477331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1920003" y="484564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27" name="타원 126"/>
          <p:cNvSpPr/>
          <p:nvPr/>
        </p:nvSpPr>
        <p:spPr>
          <a:xfrm>
            <a:off x="1920003" y="499860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sp>
        <p:nvSpPr>
          <p:cNvPr id="136" name="타원 135"/>
          <p:cNvSpPr/>
          <p:nvPr/>
        </p:nvSpPr>
        <p:spPr>
          <a:xfrm>
            <a:off x="1855200" y="5581563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137" name="타원 136"/>
          <p:cNvSpPr/>
          <p:nvPr/>
        </p:nvSpPr>
        <p:spPr>
          <a:xfrm>
            <a:off x="1855200" y="573452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50460"/>
              </p:ext>
            </p:extLst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485395"/>
              </p:ext>
            </p:extLst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3130570" y="1843591"/>
            <a:ext cx="179264" cy="1422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/>
              <a:t>10</a:t>
            </a:r>
            <a:endParaRPr lang="ko-KR" altLang="en-US" sz="600" dirty="0"/>
          </a:p>
        </p:txBody>
      </p:sp>
      <p:sp>
        <p:nvSpPr>
          <p:cNvPr id="113" name="타원 112"/>
          <p:cNvSpPr/>
          <p:nvPr/>
        </p:nvSpPr>
        <p:spPr>
          <a:xfrm>
            <a:off x="5279194" y="1864170"/>
            <a:ext cx="179264" cy="1422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/>
              <a:t>11</a:t>
            </a:r>
            <a:endParaRPr lang="ko-KR" altLang="en-US" sz="600" dirty="0"/>
          </a:p>
        </p:txBody>
      </p:sp>
      <p:sp>
        <p:nvSpPr>
          <p:cNvPr id="135" name="타원 134"/>
          <p:cNvSpPr/>
          <p:nvPr/>
        </p:nvSpPr>
        <p:spPr>
          <a:xfrm>
            <a:off x="6508563" y="1809997"/>
            <a:ext cx="179264" cy="1422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/>
              <a:t>12</a:t>
            </a:r>
            <a:endParaRPr lang="ko-KR" altLang="en-US" sz="600" dirty="0"/>
          </a:p>
        </p:txBody>
      </p:sp>
      <p:sp>
        <p:nvSpPr>
          <p:cNvPr id="139" name="타원 138"/>
          <p:cNvSpPr/>
          <p:nvPr/>
        </p:nvSpPr>
        <p:spPr>
          <a:xfrm>
            <a:off x="7042518" y="1793069"/>
            <a:ext cx="179264" cy="1422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/>
              <a:t>13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0023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59480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SC-ID-E-5150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월별이익현황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월별이익현황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2279"/>
              </p:ext>
            </p:extLst>
          </p:nvPr>
        </p:nvGraphicFramePr>
        <p:xfrm>
          <a:off x="6955028" y="5307910"/>
          <a:ext cx="462489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89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193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806807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 이익 현황을 검색 할 수 있는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 이익 현황을 각 조건에 맞게 설정 할 수 있는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메뉴중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월별 이익 현황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 이익 현황을 각 조건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 에 따라 검색하여 조회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6975092" y="530953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1823425" y="21411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68211" y="21422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23425" y="2141169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23425" y="2497169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46046" y="2386791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99" name="직사각형 98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2" name="TextBox 111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113" name="직사각형 112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0" name="TextBox 119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4942" y="2552138"/>
            <a:ext cx="4244640" cy="2649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25811" y="2539142"/>
            <a:ext cx="75184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 smtClean="0"/>
              <a:t>구분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기준월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출하창고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프로젝트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관리항목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거래처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품목코드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판매액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정렬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소계기준</a:t>
            </a:r>
            <a:endParaRPr lang="en-US" altLang="ko-KR" sz="700" dirty="0" smtClean="0"/>
          </a:p>
          <a:p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336730" y="3259076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336730" y="2821905"/>
            <a:ext cx="2949850" cy="163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36730" y="3037810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38240" y="4340719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088147" y="4318669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799185" y="4303390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32616" y="4533966"/>
            <a:ext cx="508351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336730" y="261762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91740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52623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06227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556623" y="2619962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340112" y="3474528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323170" y="3702619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319722" y="3914851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4336730" y="4107306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829589" y="4110382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212143" y="247883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72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40678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SC-ID-E-5210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일별재고현황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일별재고현황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010062" y="4067544"/>
          <a:ext cx="462489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89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193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659164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 재고 현황 검색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 재고 현황을 각 조건에 맞게 설정  할 수 있는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메뉴중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일 별 재고 현황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 별 재고 현황을 각 조건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 에 따라 검색하여 조회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7030126" y="406916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1823425" y="21411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68211" y="21422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23425" y="2141169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23425" y="2497169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46046" y="2386791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53831" y="2540171"/>
            <a:ext cx="4244640" cy="1478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25811" y="2539142"/>
            <a:ext cx="75184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 err="1" smtClean="0"/>
              <a:t>기준일자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창고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품목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원가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정렬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소계기준</a:t>
            </a:r>
            <a:endParaRPr lang="en-US" altLang="ko-KR" sz="700" dirty="0" smtClean="0"/>
          </a:p>
          <a:p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4336730" y="2821905"/>
            <a:ext cx="2949850" cy="163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36730" y="3037810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2354" y="3517235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092261" y="3495185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803299" y="3479906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36730" y="3710482"/>
            <a:ext cx="508351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308499" y="3263277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4889176" y="3260437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498006" y="3260437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6034046" y="3260437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6528392" y="3265616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342354" y="2612247"/>
            <a:ext cx="906540" cy="15399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294342" y="252629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901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88450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SC-ID-E-5220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일별이익현황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일별이익현황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955028" y="5307910"/>
          <a:ext cx="462489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89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193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10858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 현황 페이지 검색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 현황 조건을 각 조건에 맞게 설정  할 수 있는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메뉴중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일 별 이익 현황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 별 이익 현황을 각 조건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 에 따라 검색하여 조회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6975092" y="530953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1823425" y="21411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68211" y="21422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23425" y="2141169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23425" y="2497169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46046" y="2386791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99" name="직사각형 98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2" name="TextBox 111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113" name="직사각형 112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0" name="TextBox 119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4942" y="2552138"/>
            <a:ext cx="4244640" cy="2649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25811" y="2539142"/>
            <a:ext cx="75184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 smtClean="0"/>
              <a:t>구분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기준일자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창고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프로잭트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거래처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품목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판매액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원가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정렬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소계기준</a:t>
            </a:r>
            <a:endParaRPr lang="en-US" altLang="ko-KR" sz="700" dirty="0" smtClean="0"/>
          </a:p>
          <a:p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336730" y="3259076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336730" y="2821905"/>
            <a:ext cx="2949850" cy="163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36730" y="3037810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38240" y="4340719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088147" y="4318669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799185" y="4303390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32616" y="4533966"/>
            <a:ext cx="508351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336730" y="261762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91740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52623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06227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556623" y="2619962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340112" y="3474528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323170" y="3702619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4336730" y="4107306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829589" y="4110382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340112" y="3918071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4832971" y="3921147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381830" y="4084828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874689" y="4087904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213296" y="252629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947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718922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SC-ID-E-6100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오더관리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관리유형조회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646480" y="974818"/>
            <a:ext cx="6127238" cy="547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29085" y="1121906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93321" y="1118605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657077" y="1409938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764944" y="1409938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753940" y="1409938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3951" y="1466085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798155" y="1416588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658209" y="2000847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2979842" y="2440456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24429" y="2058285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관리유형조회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20742" y="1411794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764957" y="1418444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19424" y="1406728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755180" y="1471187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694686" y="1407696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30442" y="1463842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14167" y="1410328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51282" y="147250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2979842" y="2025505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06979" y="2068467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094052" y="2062960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166365" y="2093483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31088"/>
              </p:ext>
            </p:extLst>
          </p:nvPr>
        </p:nvGraphicFramePr>
        <p:xfrm>
          <a:off x="3200816" y="5998160"/>
          <a:ext cx="937117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11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생성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수정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25748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유형 생성 창 띄우는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유형 조회 기능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오더관리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메뉴의 관리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유형 조회 페이지 입니다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오더를 각 단계별로 등록하여 흐름을 파악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유형을 생성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조회하는 기능이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49553" y="2086487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3220881" y="59997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094052" y="2062960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49553" y="2086487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40818"/>
              </p:ext>
            </p:extLst>
          </p:nvPr>
        </p:nvGraphicFramePr>
        <p:xfrm>
          <a:off x="3087259" y="2515798"/>
          <a:ext cx="4107235" cy="29912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9828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3870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671314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883950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</a:tblGrid>
              <a:tr h="21752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97" name="직사각형 96"/>
          <p:cNvSpPr/>
          <p:nvPr/>
        </p:nvSpPr>
        <p:spPr>
          <a:xfrm>
            <a:off x="1652622" y="1763644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42385" y="1784094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141" name="직사각형 140"/>
          <p:cNvSpPr/>
          <p:nvPr/>
        </p:nvSpPr>
        <p:spPr>
          <a:xfrm>
            <a:off x="1802546" y="2044692"/>
            <a:ext cx="1014808" cy="62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42" name="TextBox 141"/>
          <p:cNvSpPr txBox="1"/>
          <p:nvPr/>
        </p:nvSpPr>
        <p:spPr>
          <a:xfrm>
            <a:off x="1730696" y="2114366"/>
            <a:ext cx="115649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1817406" y="2320134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927035" y="271346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9684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421992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SC-ID-E-6200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오더관리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관리진행단계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09847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진행 등록 창 띄우는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 진행 단계별 조회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완료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오더관리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메뉴의 관리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진행 단계 페이지 입니다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각각의 유형에 따라 진행 단계를 설정하여 관리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파악 할 수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관리할 대상을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진행단계를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설정하여 생성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1524000" y="974818"/>
            <a:ext cx="6127238" cy="547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606605" y="1121906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570841" y="1118605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1534597" y="1409938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642464" y="1409938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2631460" y="1409938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1611471" y="1466085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675675" y="1416588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40" name="직사각형 139"/>
          <p:cNvSpPr/>
          <p:nvPr/>
        </p:nvSpPr>
        <p:spPr>
          <a:xfrm>
            <a:off x="1535729" y="2000847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2857362" y="2440456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3301949" y="2058285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관리진행단계</a:t>
            </a:r>
            <a:endParaRPr lang="ko-KR" altLang="en-US" sz="900" dirty="0"/>
          </a:p>
        </p:txBody>
      </p:sp>
      <p:sp>
        <p:nvSpPr>
          <p:cNvPr id="143" name="직사각형 142"/>
          <p:cNvSpPr/>
          <p:nvPr/>
        </p:nvSpPr>
        <p:spPr>
          <a:xfrm>
            <a:off x="3598262" y="1411794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3642477" y="1418444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45" name="직사각형 144"/>
          <p:cNvSpPr/>
          <p:nvPr/>
        </p:nvSpPr>
        <p:spPr>
          <a:xfrm>
            <a:off x="4596944" y="1406728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632700" y="1471187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47" name="직사각형 146"/>
          <p:cNvSpPr/>
          <p:nvPr/>
        </p:nvSpPr>
        <p:spPr>
          <a:xfrm>
            <a:off x="5572206" y="1407696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5607962" y="1463842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49" name="직사각형 148"/>
          <p:cNvSpPr/>
          <p:nvPr/>
        </p:nvSpPr>
        <p:spPr>
          <a:xfrm>
            <a:off x="6591687" y="1410328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6628802" y="147250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51" name="직사각형 150"/>
          <p:cNvSpPr/>
          <p:nvPr/>
        </p:nvSpPr>
        <p:spPr>
          <a:xfrm>
            <a:off x="2857362" y="2025505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6484499" y="2068467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971572" y="2062960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54" name="포인트가 5개인 별 153"/>
          <p:cNvSpPr/>
          <p:nvPr/>
        </p:nvSpPr>
        <p:spPr>
          <a:xfrm>
            <a:off x="3043885" y="2093483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87362"/>
              </p:ext>
            </p:extLst>
          </p:nvPr>
        </p:nvGraphicFramePr>
        <p:xfrm>
          <a:off x="3078336" y="5998160"/>
          <a:ext cx="937117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11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생성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수정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156" name="모서리가 둥근 직사각형 155"/>
          <p:cNvSpPr/>
          <p:nvPr/>
        </p:nvSpPr>
        <p:spPr>
          <a:xfrm>
            <a:off x="5327073" y="2086487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3098401" y="59997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971572" y="2062960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5327073" y="2086487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530142" y="1763644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1919905" y="1784094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163" name="직사각형 162"/>
          <p:cNvSpPr/>
          <p:nvPr/>
        </p:nvSpPr>
        <p:spPr>
          <a:xfrm>
            <a:off x="1680066" y="2044692"/>
            <a:ext cx="1014808" cy="62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64" name="TextBox 163"/>
          <p:cNvSpPr txBox="1"/>
          <p:nvPr/>
        </p:nvSpPr>
        <p:spPr>
          <a:xfrm>
            <a:off x="1608216" y="2114366"/>
            <a:ext cx="115649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sp>
        <p:nvSpPr>
          <p:cNvPr id="165" name="TextBox 164"/>
          <p:cNvSpPr txBox="1"/>
          <p:nvPr/>
        </p:nvSpPr>
        <p:spPr>
          <a:xfrm>
            <a:off x="1694926" y="2320134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394258"/>
              </p:ext>
            </p:extLst>
          </p:nvPr>
        </p:nvGraphicFramePr>
        <p:xfrm>
          <a:off x="2969938" y="2595395"/>
          <a:ext cx="4403976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567">
                  <a:extLst>
                    <a:ext uri="{9D8B030D-6E8A-4147-A177-3AD203B41FA5}">
                      <a16:colId xmlns:a16="http://schemas.microsoft.com/office/drawing/2014/main" val="2031846466"/>
                    </a:ext>
                  </a:extLst>
                </a:gridCol>
                <a:gridCol w="485123">
                  <a:extLst>
                    <a:ext uri="{9D8B030D-6E8A-4147-A177-3AD203B41FA5}">
                      <a16:colId xmlns:a16="http://schemas.microsoft.com/office/drawing/2014/main" val="1280975943"/>
                    </a:ext>
                  </a:extLst>
                </a:gridCol>
                <a:gridCol w="485372">
                  <a:extLst>
                    <a:ext uri="{9D8B030D-6E8A-4147-A177-3AD203B41FA5}">
                      <a16:colId xmlns:a16="http://schemas.microsoft.com/office/drawing/2014/main" val="2801367445"/>
                    </a:ext>
                  </a:extLst>
                </a:gridCol>
                <a:gridCol w="588793">
                  <a:extLst>
                    <a:ext uri="{9D8B030D-6E8A-4147-A177-3AD203B41FA5}">
                      <a16:colId xmlns:a16="http://schemas.microsoft.com/office/drawing/2014/main" val="3040189541"/>
                    </a:ext>
                  </a:extLst>
                </a:gridCol>
                <a:gridCol w="2254928">
                  <a:extLst>
                    <a:ext uri="{9D8B030D-6E8A-4147-A177-3AD203B41FA5}">
                      <a16:colId xmlns:a16="http://schemas.microsoft.com/office/drawing/2014/main" val="3177237815"/>
                    </a:ext>
                  </a:extLst>
                </a:gridCol>
                <a:gridCol w="339193">
                  <a:extLst>
                    <a:ext uri="{9D8B030D-6E8A-4147-A177-3AD203B41FA5}">
                      <a16:colId xmlns:a16="http://schemas.microsoft.com/office/drawing/2014/main" val="420625015"/>
                    </a:ext>
                  </a:extLst>
                </a:gridCol>
              </a:tblGrid>
              <a:tr h="2632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관리번호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관리 명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기준</a:t>
                      </a:r>
                      <a:endParaRPr lang="en-US" altLang="ko-KR" sz="600" b="0" dirty="0" smtClean="0"/>
                    </a:p>
                    <a:p>
                      <a:pPr algn="ctr" latinLnBrk="1"/>
                      <a:r>
                        <a:rPr lang="ko-KR" altLang="en-US" sz="600" b="0" dirty="0" smtClean="0"/>
                        <a:t>일자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 smtClean="0"/>
                        <a:t>진행단계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상세</a:t>
                      </a:r>
                      <a:endParaRPr lang="ko-KR" altLang="en-US" sz="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487817"/>
                  </a:ext>
                </a:extLst>
              </a:tr>
              <a:tr h="2177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/>
                        <a:t>00023-</a:t>
                      </a:r>
                    </a:p>
                    <a:p>
                      <a:pPr algn="ctr" latinLnBrk="1"/>
                      <a:r>
                        <a:rPr lang="en-US" altLang="ko-KR" sz="600" b="0" dirty="0" smtClean="0"/>
                        <a:t>202307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상품</a:t>
                      </a:r>
                      <a:r>
                        <a:rPr lang="en-US" altLang="ko-KR" sz="600" b="0" dirty="0" smtClean="0"/>
                        <a:t>1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/>
                        <a:t>2023/07/01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66250"/>
                  </a:ext>
                </a:extLst>
              </a:tr>
              <a:tr h="3101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/>
                        <a:t>00024-</a:t>
                      </a:r>
                    </a:p>
                    <a:p>
                      <a:pPr algn="ctr" latinLnBrk="1"/>
                      <a:r>
                        <a:rPr lang="en-US" altLang="ko-KR" sz="600" b="0" dirty="0" smtClean="0"/>
                        <a:t>202307</a:t>
                      </a:r>
                      <a:endParaRPr lang="ko-KR" altLang="en-US" sz="600" b="0" dirty="0" smtClean="0"/>
                    </a:p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smtClean="0"/>
                        <a:t>상품</a:t>
                      </a:r>
                      <a:r>
                        <a:rPr lang="en-US" altLang="ko-KR" sz="600" b="0" dirty="0" smtClean="0"/>
                        <a:t>2</a:t>
                      </a:r>
                      <a:endParaRPr lang="ko-KR" altLang="en-US" sz="600" b="0" dirty="0" smtClean="0"/>
                    </a:p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/>
                        <a:t>2023/07/01</a:t>
                      </a:r>
                      <a:endParaRPr lang="ko-KR" altLang="en-US" sz="600" b="0" dirty="0" smtClean="0"/>
                    </a:p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724116"/>
                  </a:ext>
                </a:extLst>
              </a:tr>
            </a:tbl>
          </a:graphicData>
        </a:graphic>
      </p:graphicFrame>
      <p:sp>
        <p:nvSpPr>
          <p:cNvPr id="167" name="직사각형 166"/>
          <p:cNvSpPr/>
          <p:nvPr/>
        </p:nvSpPr>
        <p:spPr>
          <a:xfrm>
            <a:off x="3072712" y="3038741"/>
            <a:ext cx="80836" cy="141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072712" y="3408744"/>
            <a:ext cx="82056" cy="141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3074667" y="2682638"/>
            <a:ext cx="78881" cy="141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829741" y="3077754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주문서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5217473" y="3081866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발주서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609564" y="3081866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구매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001655" y="3081866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작지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393746" y="3081866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생산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6787890" y="3081866"/>
            <a:ext cx="215473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판매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76" name="직선 연결선 175"/>
          <p:cNvCxnSpPr>
            <a:stCxn id="171" idx="3"/>
            <a:endCxn id="172" idx="1"/>
          </p:cNvCxnSpPr>
          <p:nvPr/>
        </p:nvCxnSpPr>
        <p:spPr>
          <a:xfrm>
            <a:off x="5547673" y="3144035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5155582" y="3144035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72" idx="3"/>
            <a:endCxn id="173" idx="1"/>
          </p:cNvCxnSpPr>
          <p:nvPr/>
        </p:nvCxnSpPr>
        <p:spPr>
          <a:xfrm>
            <a:off x="5939764" y="3144035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173" idx="3"/>
            <a:endCxn id="174" idx="1"/>
          </p:cNvCxnSpPr>
          <p:nvPr/>
        </p:nvCxnSpPr>
        <p:spPr>
          <a:xfrm>
            <a:off x="6331855" y="3144035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6727887" y="3144035"/>
            <a:ext cx="56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768608" y="2975968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694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600499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SC-ID-E-1100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관리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기초등록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기초 등록 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1893791" y="278698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53229"/>
              </p:ext>
            </p:extLst>
          </p:nvPr>
        </p:nvGraphicFramePr>
        <p:xfrm>
          <a:off x="2976207" y="6158290"/>
          <a:ext cx="699853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923276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등록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창이 나타나는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내용 수정 버튼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관리 탭에서 기초등록메뉴를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리스트가 기본적으로 나오며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기능이 있습니다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2996272" y="615991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882682" y="3540830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42681" y="417851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882682" y="415344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77823" y="477331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3478464" y="312487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024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9228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SC-ID-E-1100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추가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65975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등록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914458" y="58256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추가</a:t>
            </a:r>
            <a:endParaRPr lang="en-US" altLang="ko-KR" sz="1000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920002" y="579898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96044" y="568469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766487" y="56528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32612" y="1946059"/>
            <a:ext cx="8258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쇼핑몰명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대표자명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연락처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사업자번호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업체 메모</a:t>
            </a:r>
            <a:endParaRPr lang="en-US" altLang="ko-KR" sz="10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2940881" y="5604339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쇼핑몰 등록         </a:t>
            </a:r>
            <a:r>
              <a:rPr lang="en-US" altLang="ko-KR" sz="1000" dirty="0" smtClean="0"/>
              <a:t>		    </a:t>
            </a:r>
            <a:r>
              <a:rPr lang="ko-KR" altLang="en-US" sz="1000" dirty="0" smtClean="0"/>
              <a:t>닫기</a:t>
            </a:r>
            <a:endParaRPr lang="en-US" altLang="ko-KR" sz="1000" dirty="0" smtClean="0"/>
          </a:p>
        </p:txBody>
      </p:sp>
      <p:sp>
        <p:nvSpPr>
          <p:cNvPr id="190" name="타원 189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808298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SC-ID-E-1100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수정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409845"/>
              </p:ext>
            </p:extLst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752496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수정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삭제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628725"/>
              </p:ext>
            </p:extLst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949"/>
              </p:ext>
            </p:extLst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914458" y="58256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추가</a:t>
            </a:r>
            <a:endParaRPr lang="en-US" altLang="ko-KR" sz="1000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920002" y="579898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96044" y="568469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766487" y="56528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32612" y="1946059"/>
            <a:ext cx="8258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쇼핑몰명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대표자명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연락처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사업자번호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업체 메모</a:t>
            </a:r>
            <a:endParaRPr lang="en-US" altLang="ko-KR" sz="10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2940881" y="5604339"/>
            <a:ext cx="35637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쇼핑몰 수정         쇼핑몰 삭제                           닫기</a:t>
            </a:r>
            <a:endParaRPr lang="en-US" altLang="ko-KR" sz="1000" dirty="0" smtClean="0"/>
          </a:p>
        </p:txBody>
      </p:sp>
      <p:sp>
        <p:nvSpPr>
          <p:cNvPr id="187" name="타원 186"/>
          <p:cNvSpPr/>
          <p:nvPr/>
        </p:nvSpPr>
        <p:spPr>
          <a:xfrm>
            <a:off x="4038796" y="552432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4007987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4045476" y="5603990"/>
            <a:ext cx="877556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3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193804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SC-ID-E-2100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등록 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1893791" y="278698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상품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40857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등록 창이 나타나는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조회 창이 나타나는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 탭에서 상품등록메뉴를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리스트가 기본적으로 나오며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버튼이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882682" y="3540830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42681" y="417851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882682" y="415344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77823" y="477331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25000"/>
              </p:ext>
            </p:extLst>
          </p:nvPr>
        </p:nvGraphicFramePr>
        <p:xfrm>
          <a:off x="3026939" y="6138204"/>
          <a:ext cx="699853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98" name="타원 97"/>
          <p:cNvSpPr/>
          <p:nvPr/>
        </p:nvSpPr>
        <p:spPr>
          <a:xfrm>
            <a:off x="3047004" y="61398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12" name="타원 111"/>
          <p:cNvSpPr/>
          <p:nvPr/>
        </p:nvSpPr>
        <p:spPr>
          <a:xfrm>
            <a:off x="3442677" y="30884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4696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1" name="TextBox 110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12" name="직사각형 111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3" name="TextBox 112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5575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SC-ID-E-2100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등록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상품관리 등록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33449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등록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2732612" y="1946059"/>
            <a:ext cx="8258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상품명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대표자명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연락처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사업자번호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업체 메모</a:t>
            </a:r>
            <a:endParaRPr lang="en-US" altLang="ko-KR" sz="1000" dirty="0" smtClean="0"/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960246" y="5607268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상품 등록         </a:t>
            </a:r>
            <a:r>
              <a:rPr lang="en-US" altLang="ko-KR" sz="1000" dirty="0" smtClean="0"/>
              <a:t>		    </a:t>
            </a:r>
            <a:r>
              <a:rPr lang="ko-KR" altLang="en-US" sz="1000" dirty="0" smtClean="0"/>
              <a:t>닫기</a:t>
            </a:r>
            <a:endParaRPr lang="en-US" altLang="ko-KR" sz="1000" dirty="0" smtClean="0"/>
          </a:p>
        </p:txBody>
      </p:sp>
      <p:sp>
        <p:nvSpPr>
          <p:cNvPr id="137" name="타원 136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2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02061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SC-ID-E-2100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상품관리 수정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83906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정보 수정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정보 삭제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914458" y="58256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추가</a:t>
            </a:r>
            <a:endParaRPr lang="en-US" altLang="ko-KR" sz="1000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920002" y="579898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96044" y="568469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766487" y="56528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32612" y="1946059"/>
            <a:ext cx="8258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상품명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대표자명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연락처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사업자번호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업체 메모</a:t>
            </a:r>
            <a:endParaRPr lang="en-US" altLang="ko-KR" sz="10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2940881" y="5604339"/>
            <a:ext cx="35189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상품 정보 수정       상품 삭제                             닫기</a:t>
            </a:r>
            <a:endParaRPr lang="en-US" altLang="ko-KR" sz="1000" dirty="0" smtClean="0"/>
          </a:p>
        </p:txBody>
      </p:sp>
      <p:sp>
        <p:nvSpPr>
          <p:cNvPr id="187" name="타원 186"/>
          <p:cNvSpPr/>
          <p:nvPr/>
        </p:nvSpPr>
        <p:spPr>
          <a:xfrm>
            <a:off x="4038796" y="552432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4007987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4045476" y="5603990"/>
            <a:ext cx="877556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10372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SC-ID-E-2200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 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 관리 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1893791" y="278698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주문진행단계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48013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 단계를 누르면 주문 배송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취소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반품 교환 처리를 변경할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 탭에서 주문 관리를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 진행 단계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현황이 나오며 주문 배송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취소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교환 상태 처리를 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882682" y="3540830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42681" y="417851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882682" y="415344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77823" y="477331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30298"/>
              </p:ext>
            </p:extLst>
          </p:nvPr>
        </p:nvGraphicFramePr>
        <p:xfrm>
          <a:off x="3108866" y="2312608"/>
          <a:ext cx="4403976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567">
                  <a:extLst>
                    <a:ext uri="{9D8B030D-6E8A-4147-A177-3AD203B41FA5}">
                      <a16:colId xmlns:a16="http://schemas.microsoft.com/office/drawing/2014/main" val="2031846466"/>
                    </a:ext>
                  </a:extLst>
                </a:gridCol>
                <a:gridCol w="485123">
                  <a:extLst>
                    <a:ext uri="{9D8B030D-6E8A-4147-A177-3AD203B41FA5}">
                      <a16:colId xmlns:a16="http://schemas.microsoft.com/office/drawing/2014/main" val="1280975943"/>
                    </a:ext>
                  </a:extLst>
                </a:gridCol>
                <a:gridCol w="549383">
                  <a:extLst>
                    <a:ext uri="{9D8B030D-6E8A-4147-A177-3AD203B41FA5}">
                      <a16:colId xmlns:a16="http://schemas.microsoft.com/office/drawing/2014/main" val="2801367445"/>
                    </a:ext>
                  </a:extLst>
                </a:gridCol>
                <a:gridCol w="524782">
                  <a:extLst>
                    <a:ext uri="{9D8B030D-6E8A-4147-A177-3AD203B41FA5}">
                      <a16:colId xmlns:a16="http://schemas.microsoft.com/office/drawing/2014/main" val="3040189541"/>
                    </a:ext>
                  </a:extLst>
                </a:gridCol>
                <a:gridCol w="2254928">
                  <a:extLst>
                    <a:ext uri="{9D8B030D-6E8A-4147-A177-3AD203B41FA5}">
                      <a16:colId xmlns:a16="http://schemas.microsoft.com/office/drawing/2014/main" val="3177237815"/>
                    </a:ext>
                  </a:extLst>
                </a:gridCol>
                <a:gridCol w="339193">
                  <a:extLst>
                    <a:ext uri="{9D8B030D-6E8A-4147-A177-3AD203B41FA5}">
                      <a16:colId xmlns:a16="http://schemas.microsoft.com/office/drawing/2014/main" val="420625015"/>
                    </a:ext>
                  </a:extLst>
                </a:gridCol>
              </a:tblGrid>
              <a:tr h="2632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주문번호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주문 명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기준</a:t>
                      </a:r>
                      <a:endParaRPr lang="en-US" altLang="ko-KR" sz="600" b="0" dirty="0" smtClean="0"/>
                    </a:p>
                    <a:p>
                      <a:pPr algn="ctr" latinLnBrk="1"/>
                      <a:r>
                        <a:rPr lang="ko-KR" altLang="en-US" sz="600" b="0" dirty="0" smtClean="0"/>
                        <a:t>일자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 smtClean="0"/>
                        <a:t>진행단계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상세</a:t>
                      </a:r>
                      <a:endParaRPr lang="ko-KR" altLang="en-US" sz="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487817"/>
                  </a:ext>
                </a:extLst>
              </a:tr>
              <a:tr h="2177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/>
                        <a:t>00023-</a:t>
                      </a:r>
                    </a:p>
                    <a:p>
                      <a:pPr algn="ctr" latinLnBrk="1"/>
                      <a:r>
                        <a:rPr lang="en-US" altLang="ko-KR" sz="600" b="0" dirty="0" smtClean="0"/>
                        <a:t>202307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상품</a:t>
                      </a:r>
                      <a:r>
                        <a:rPr lang="en-US" altLang="ko-KR" sz="600" b="0" dirty="0" smtClean="0"/>
                        <a:t>1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/>
                        <a:t>2023/07/01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66250"/>
                  </a:ext>
                </a:extLst>
              </a:tr>
              <a:tr h="3101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/>
                        <a:t>00024-</a:t>
                      </a:r>
                    </a:p>
                    <a:p>
                      <a:pPr algn="ctr" latinLnBrk="1"/>
                      <a:r>
                        <a:rPr lang="en-US" altLang="ko-KR" sz="600" b="0" dirty="0" smtClean="0"/>
                        <a:t>202307</a:t>
                      </a:r>
                      <a:endParaRPr lang="ko-KR" altLang="en-US" sz="600" b="0" dirty="0" smtClean="0"/>
                    </a:p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smtClean="0"/>
                        <a:t>상품</a:t>
                      </a:r>
                      <a:r>
                        <a:rPr lang="en-US" altLang="ko-KR" sz="600" b="0" dirty="0" smtClean="0"/>
                        <a:t>2</a:t>
                      </a:r>
                      <a:endParaRPr lang="ko-KR" altLang="en-US" sz="600" b="0" dirty="0" smtClean="0"/>
                    </a:p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/>
                        <a:t>2023/07/01</a:t>
                      </a:r>
                      <a:endParaRPr lang="ko-KR" altLang="en-US" sz="600" b="0" dirty="0" smtClean="0"/>
                    </a:p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72411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211640" y="2755954"/>
            <a:ext cx="80836" cy="141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211640" y="3125957"/>
            <a:ext cx="82056" cy="141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213595" y="2399851"/>
            <a:ext cx="78881" cy="141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68669" y="2794967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주문서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356401" y="2799079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발주서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748492" y="2799079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구매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140583" y="2799079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작지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532674" y="2799079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생산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6926818" y="2799079"/>
            <a:ext cx="215473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판매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126" idx="3"/>
            <a:endCxn id="127" idx="1"/>
          </p:cNvCxnSpPr>
          <p:nvPr/>
        </p:nvCxnSpPr>
        <p:spPr>
          <a:xfrm>
            <a:off x="5686601" y="2861248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294510" y="2861248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>
            <a:stCxn id="127" idx="3"/>
            <a:endCxn id="135" idx="1"/>
          </p:cNvCxnSpPr>
          <p:nvPr/>
        </p:nvCxnSpPr>
        <p:spPr>
          <a:xfrm>
            <a:off x="6078692" y="2861248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135" idx="3"/>
            <a:endCxn id="136" idx="1"/>
          </p:cNvCxnSpPr>
          <p:nvPr/>
        </p:nvCxnSpPr>
        <p:spPr>
          <a:xfrm>
            <a:off x="6470783" y="2861248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>
            <a:off x="6866815" y="2861248"/>
            <a:ext cx="56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795607" y="2862073"/>
            <a:ext cx="208801" cy="1557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96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3537</Words>
  <Application>Microsoft Office PowerPoint</Application>
  <PresentationFormat>와이드스크린</PresentationFormat>
  <Paragraphs>1777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재고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재고 1 (박희성)</dc:title>
  <dc:creator>admin</dc:creator>
  <cp:lastModifiedBy>note_ma01</cp:lastModifiedBy>
  <cp:revision>229</cp:revision>
  <dcterms:created xsi:type="dcterms:W3CDTF">2023-07-04T00:36:14Z</dcterms:created>
  <dcterms:modified xsi:type="dcterms:W3CDTF">2023-07-05T06:09:51Z</dcterms:modified>
</cp:coreProperties>
</file>