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80" r:id="rId5"/>
    <p:sldId id="258" r:id="rId6"/>
    <p:sldId id="281" r:id="rId7"/>
    <p:sldId id="259" r:id="rId8"/>
    <p:sldId id="282" r:id="rId9"/>
    <p:sldId id="283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38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8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22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41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98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2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22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0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07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6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7C689-F0F8-415E-BDCD-A66FCC1A74E8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66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재고 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기초등록</a:t>
            </a:r>
            <a:r>
              <a:rPr lang="en-US" altLang="ko-KR" dirty="0" smtClean="0"/>
              <a:t> (</a:t>
            </a:r>
            <a:r>
              <a:rPr lang="ko-KR" altLang="en-US" dirty="0" smtClean="0"/>
              <a:t>박희성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42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847394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품목 등록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품목 등록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  <a:endParaRPr lang="ko-KR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기초 등록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거래처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부서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품목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담당자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영업관리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견적서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판매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구매관리</a:t>
            </a:r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발주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생산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외주</a:t>
            </a:r>
            <a:endParaRPr lang="ko-KR" altLang="en-US" sz="900" dirty="0"/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공정관리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작업지시서</a:t>
            </a:r>
            <a:endParaRPr lang="en-US" altLang="ko-KR" sz="900" dirty="0" smtClean="0"/>
          </a:p>
          <a:p>
            <a:pPr algn="ctr"/>
            <a:r>
              <a:rPr lang="ko-KR" altLang="en-US" sz="900" smtClean="0"/>
              <a:t>생산입고</a:t>
            </a:r>
            <a:endParaRPr lang="en-US" altLang="ko-KR" sz="900" dirty="0" smtClean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기타 이동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창고이동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품목등록</a:t>
            </a:r>
            <a:r>
              <a:rPr lang="ko-KR" altLang="en-US" sz="900" dirty="0" smtClean="0"/>
              <a:t>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52212"/>
              </p:ext>
            </p:extLst>
          </p:nvPr>
        </p:nvGraphicFramePr>
        <p:xfrm>
          <a:off x="3148007" y="2232680"/>
          <a:ext cx="4430989" cy="36752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5026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455107">
                  <a:extLst>
                    <a:ext uri="{9D8B030D-6E8A-4147-A177-3AD203B41FA5}">
                      <a16:colId xmlns:a16="http://schemas.microsoft.com/office/drawing/2014/main" val="2874037443"/>
                    </a:ext>
                  </a:extLst>
                </a:gridCol>
              </a:tblGrid>
              <a:tr h="41908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품목코드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품목명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그룹명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규격명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바코드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입고단가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출고단가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품목구분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41656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1564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3854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39294"/>
                  </a:ext>
                </a:extLst>
              </a:tr>
              <a:tr h="19220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2217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품목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창이 나타나는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품목등록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메뉴를 클릭하면 나타나는 페이지입니다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품목 등록 리스트를 볼 수 있고 등록과 수정 등을 할 수 있습니다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227528"/>
              </p:ext>
            </p:extLst>
          </p:nvPr>
        </p:nvGraphicFramePr>
        <p:xfrm>
          <a:off x="3156658" y="6169665"/>
          <a:ext cx="665901" cy="22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901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25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66" name="타원 65"/>
          <p:cNvSpPr/>
          <p:nvPr/>
        </p:nvSpPr>
        <p:spPr>
          <a:xfrm>
            <a:off x="3240571" y="621611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1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1837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461520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담당자 등록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담당자 등록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  <a:endParaRPr lang="ko-KR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기초 등록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거래처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부서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품목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담당자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영업관리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견적서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판매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구매관리</a:t>
            </a:r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발주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생산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외주</a:t>
            </a:r>
            <a:endParaRPr lang="ko-KR" altLang="en-US" sz="900" dirty="0"/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공정관리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작업지시서</a:t>
            </a:r>
            <a:endParaRPr lang="en-US" altLang="ko-KR" sz="900" dirty="0" smtClean="0"/>
          </a:p>
          <a:p>
            <a:pPr algn="ctr"/>
            <a:r>
              <a:rPr lang="ko-KR" altLang="en-US" sz="900" smtClean="0"/>
              <a:t>생산입고</a:t>
            </a:r>
            <a:endParaRPr lang="en-US" altLang="ko-KR" sz="900" dirty="0" smtClean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기타 이동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창고이동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담당자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071083"/>
              </p:ext>
            </p:extLst>
          </p:nvPr>
        </p:nvGraphicFramePr>
        <p:xfrm>
          <a:off x="3108157" y="2255871"/>
          <a:ext cx="4430991" cy="37073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998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코드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담당자명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검색창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코드사용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메뉴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이체정보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25442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955211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담당자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창이 나타나는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담당자 등록 메뉴를 클릭하면 나타나는 페이지입니다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담당자 리스트를 볼 수 있고 등록과 수정 등을 할 수 있습니다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583209"/>
              </p:ext>
            </p:extLst>
          </p:nvPr>
        </p:nvGraphicFramePr>
        <p:xfrm>
          <a:off x="3156658" y="6169665"/>
          <a:ext cx="665901" cy="22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901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25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3240571" y="621611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1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29555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재고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영업관리</a:t>
            </a:r>
            <a:r>
              <a:rPr lang="en-US" altLang="ko-KR" dirty="0" smtClean="0"/>
              <a:t> (</a:t>
            </a:r>
            <a:r>
              <a:rPr lang="ko-KR" altLang="en-US" dirty="0" smtClean="0"/>
              <a:t>박희성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960749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견적서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견적서 조회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  <a:endParaRPr lang="ko-KR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기초 등록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거래처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부서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품목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담당자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영업관리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견적서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판매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구매관리</a:t>
            </a:r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발주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생산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외주</a:t>
            </a:r>
            <a:endParaRPr lang="ko-KR" altLang="en-US" sz="900" dirty="0"/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공정관리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작업지시서</a:t>
            </a:r>
            <a:endParaRPr lang="en-US" altLang="ko-KR" sz="900" dirty="0" smtClean="0"/>
          </a:p>
          <a:p>
            <a:pPr algn="ctr"/>
            <a:r>
              <a:rPr lang="ko-KR" altLang="en-US" sz="900" smtClean="0"/>
              <a:t>생산입고</a:t>
            </a:r>
            <a:endParaRPr lang="en-US" altLang="ko-KR" sz="900" dirty="0" smtClean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기타 이동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창고이동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견적서 조회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257271"/>
              </p:ext>
            </p:extLst>
          </p:nvPr>
        </p:nvGraphicFramePr>
        <p:xfrm>
          <a:off x="3108157" y="2845904"/>
          <a:ext cx="4430989" cy="310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9183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60754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60754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460754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399103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73826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440574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515389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265510">
                  <a:extLst>
                    <a:ext uri="{9D8B030D-6E8A-4147-A177-3AD203B41FA5}">
                      <a16:colId xmlns:a16="http://schemas.microsoft.com/office/drawing/2014/main" val="2895050441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담당자명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품목명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유효기간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견적금액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합계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생성한 전표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인쇄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27602"/>
              </p:ext>
            </p:extLst>
          </p:nvPr>
        </p:nvGraphicFramePr>
        <p:xfrm>
          <a:off x="8011263" y="103353"/>
          <a:ext cx="2615952" cy="668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견적서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창이 나타나는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버튼에 따라 필터가 적용되어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리스트에 반영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견적서 메뉴를 클릭하면 나타나는 페이지입니다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견적서 리스트를 볼 수 있고 등록과 수정 등을 할 수 있습니다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53951" y="2549587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644998" y="259709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911632" y="2581234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969446" y="2588277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4386065" y="2581234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4659388" y="2597092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86065" y="2535126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3353317" y="2284166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미확인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진행중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이력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462842"/>
              </p:ext>
            </p:extLst>
          </p:nvPr>
        </p:nvGraphicFramePr>
        <p:xfrm>
          <a:off x="3156658" y="6169665"/>
          <a:ext cx="665901" cy="22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901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25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3240571" y="621611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1</a:t>
            </a:r>
            <a:endParaRPr lang="ko-KR" altLang="en-US" sz="700" dirty="0"/>
          </a:p>
        </p:txBody>
      </p:sp>
      <p:sp>
        <p:nvSpPr>
          <p:cNvPr id="74" name="타원 73"/>
          <p:cNvSpPr/>
          <p:nvPr/>
        </p:nvSpPr>
        <p:spPr>
          <a:xfrm>
            <a:off x="3270784" y="222698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4649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740016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주문서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주문서 조회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  <a:endParaRPr lang="ko-KR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기초 등록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거래처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부서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품목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담당자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영업관리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견적서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판매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구매관리</a:t>
            </a:r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발주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생산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외주</a:t>
            </a:r>
            <a:endParaRPr lang="ko-KR" altLang="en-US" sz="900" dirty="0"/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공정관리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작업지시서</a:t>
            </a:r>
            <a:endParaRPr lang="en-US" altLang="ko-KR" sz="900" dirty="0" smtClean="0"/>
          </a:p>
          <a:p>
            <a:pPr algn="ctr"/>
            <a:r>
              <a:rPr lang="ko-KR" altLang="en-US" sz="900" smtClean="0"/>
              <a:t>생산입고</a:t>
            </a:r>
            <a:endParaRPr lang="en-US" altLang="ko-KR" sz="900" dirty="0" smtClean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기타 이동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창고이동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주문서 </a:t>
            </a:r>
            <a:r>
              <a:rPr lang="ko-KR" altLang="en-US" sz="900" dirty="0" smtClean="0"/>
              <a:t>조회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874612"/>
              </p:ext>
            </p:extLst>
          </p:nvPr>
        </p:nvGraphicFramePr>
        <p:xfrm>
          <a:off x="3108157" y="2845904"/>
          <a:ext cx="4430989" cy="310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9183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60754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60754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460754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399103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73826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440574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515389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265510">
                  <a:extLst>
                    <a:ext uri="{9D8B030D-6E8A-4147-A177-3AD203B41FA5}">
                      <a16:colId xmlns:a16="http://schemas.microsoft.com/office/drawing/2014/main" val="2895050441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담당자명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품목명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납기일자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주문금액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합계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생성한 전표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인쇄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543845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창이 나타나는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주문서 메뉴를 클릭하면 나타나는 페이지입니다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주문서 리스트를 볼 수 있고 등록과 수정 등을 할 수 있습니다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53951" y="2549587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644998" y="259709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911632" y="2581234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969446" y="2588277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4386065" y="2581234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4659388" y="2597092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86065" y="2535126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3353317" y="2284166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미확인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진행중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이력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730280"/>
              </p:ext>
            </p:extLst>
          </p:nvPr>
        </p:nvGraphicFramePr>
        <p:xfrm>
          <a:off x="3156658" y="6169665"/>
          <a:ext cx="665901" cy="22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901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25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3240571" y="621611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1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303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046102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 조회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  <a:endParaRPr lang="ko-KR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기초 등록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거래처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부서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품목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담당자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영업관리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견적서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판매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구매관리</a:t>
            </a:r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발주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생산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외주</a:t>
            </a:r>
            <a:endParaRPr lang="ko-KR" altLang="en-US" sz="900" dirty="0"/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공정관리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작업지시서</a:t>
            </a:r>
            <a:endParaRPr lang="en-US" altLang="ko-KR" sz="900" dirty="0" smtClean="0"/>
          </a:p>
          <a:p>
            <a:pPr algn="ctr"/>
            <a:r>
              <a:rPr lang="ko-KR" altLang="en-US" sz="900" smtClean="0"/>
              <a:t>생산입고</a:t>
            </a:r>
            <a:endParaRPr lang="en-US" altLang="ko-KR" sz="900" dirty="0" smtClean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기타 이동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창고이동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판매 조회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139866"/>
              </p:ext>
            </p:extLst>
          </p:nvPr>
        </p:nvGraphicFramePr>
        <p:xfrm>
          <a:off x="3108157" y="2845904"/>
          <a:ext cx="4430989" cy="301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687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349134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507077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606829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523204">
                  <a:extLst>
                    <a:ext uri="{9D8B030D-6E8A-4147-A177-3AD203B41FA5}">
                      <a16:colId xmlns:a16="http://schemas.microsoft.com/office/drawing/2014/main" val="2895050441"/>
                    </a:ext>
                  </a:extLst>
                </a:gridCol>
              </a:tblGrid>
              <a:tr h="444639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품목명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금액합계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유형명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출하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회계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반영여부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인쇄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불러온 전표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529639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창이 나타나는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판매 메뉴를 클릭하면 나타나는 페이지입니다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 리스트를 볼 수 있고 등록과 수정 등을 할 수 있습니다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53951" y="2549587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644998" y="259709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911632" y="2581234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969446" y="2588277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4386065" y="2581234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4659388" y="2597092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86065" y="2535126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626463"/>
              </p:ext>
            </p:extLst>
          </p:nvPr>
        </p:nvGraphicFramePr>
        <p:xfrm>
          <a:off x="3353317" y="2284166"/>
          <a:ext cx="312230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460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24460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01778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490450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881152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미확인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판매 이력조회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425714"/>
              </p:ext>
            </p:extLst>
          </p:nvPr>
        </p:nvGraphicFramePr>
        <p:xfrm>
          <a:off x="3156658" y="6169665"/>
          <a:ext cx="665901" cy="22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901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25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3240571" y="621611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1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2934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085299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출하 지시서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출하 지시서 조회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  <a:endParaRPr lang="ko-KR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기초 등록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거래처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부서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품목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담당자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영업관리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견적서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판매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구매관리</a:t>
            </a:r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발주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생산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외주</a:t>
            </a:r>
            <a:endParaRPr lang="ko-KR" altLang="en-US" sz="900" dirty="0"/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공정관리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작업지시서</a:t>
            </a:r>
            <a:endParaRPr lang="en-US" altLang="ko-KR" sz="900" dirty="0" smtClean="0"/>
          </a:p>
          <a:p>
            <a:pPr algn="ctr"/>
            <a:r>
              <a:rPr lang="ko-KR" altLang="en-US" sz="900" smtClean="0"/>
              <a:t>생산입고</a:t>
            </a:r>
            <a:endParaRPr lang="en-US" altLang="ko-KR" sz="900" dirty="0" smtClean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기타 이동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창고이동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출하 </a:t>
            </a:r>
            <a:r>
              <a:rPr lang="ko-KR" altLang="en-US" sz="900" dirty="0"/>
              <a:t>지</a:t>
            </a:r>
            <a:r>
              <a:rPr lang="ko-KR" altLang="en-US" sz="900" dirty="0" smtClean="0"/>
              <a:t>시서 조회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62566"/>
              </p:ext>
            </p:extLst>
          </p:nvPr>
        </p:nvGraphicFramePr>
        <p:xfrm>
          <a:off x="3108157" y="2608237"/>
          <a:ext cx="4430989" cy="33216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687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349134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507077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606829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523204">
                  <a:extLst>
                    <a:ext uri="{9D8B030D-6E8A-4147-A177-3AD203B41FA5}">
                      <a16:colId xmlns:a16="http://schemas.microsoft.com/office/drawing/2014/main" val="2895050441"/>
                    </a:ext>
                  </a:extLst>
                </a:gridCol>
              </a:tblGrid>
              <a:tr h="50328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품목명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금액합계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유형명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출하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회계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반영여부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인쇄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불러온 전표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675599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출하 지시서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창이 나타나는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출하지시서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메뉴를 클릭하면 나타나는 페이지입니다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출하지시서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리스트를 볼 수 있고 등록과 수정 등을 할 수 있습니다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755530"/>
              </p:ext>
            </p:extLst>
          </p:nvPr>
        </p:nvGraphicFramePr>
        <p:xfrm>
          <a:off x="3353318" y="2284166"/>
          <a:ext cx="300591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864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3368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44888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681644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44888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979928328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진행중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이력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108356"/>
              </p:ext>
            </p:extLst>
          </p:nvPr>
        </p:nvGraphicFramePr>
        <p:xfrm>
          <a:off x="3156654" y="6169665"/>
          <a:ext cx="630466" cy="22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466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25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3231240" y="620678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1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1037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재고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구매관리</a:t>
            </a:r>
            <a:r>
              <a:rPr lang="en-US" altLang="ko-KR" dirty="0" smtClean="0"/>
              <a:t> (</a:t>
            </a:r>
            <a:r>
              <a:rPr lang="ko-KR" altLang="en-US" dirty="0" smtClean="0"/>
              <a:t>박희성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43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073918"/>
              </p:ext>
            </p:extLst>
          </p:nvPr>
        </p:nvGraphicFramePr>
        <p:xfrm>
          <a:off x="3151114" y="6096301"/>
          <a:ext cx="555347" cy="336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4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336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0968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발주서 조회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  <a:endParaRPr lang="ko-KR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기초 등록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거래처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부서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품목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담당자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영업관리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견적서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판매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구매관리</a:t>
            </a:r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발주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생산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외주</a:t>
            </a:r>
            <a:endParaRPr lang="ko-KR" altLang="en-US" sz="900" dirty="0"/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공정관리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작업지시서</a:t>
            </a:r>
            <a:endParaRPr lang="en-US" altLang="ko-KR" sz="900" dirty="0" smtClean="0"/>
          </a:p>
          <a:p>
            <a:pPr algn="ctr"/>
            <a:r>
              <a:rPr lang="ko-KR" altLang="en-US" sz="900" smtClean="0"/>
              <a:t>생산입고</a:t>
            </a:r>
            <a:endParaRPr lang="en-US" altLang="ko-KR" sz="900" dirty="0" smtClean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기타 이동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창고이동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발주서 조회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865540"/>
              </p:ext>
            </p:extLst>
          </p:nvPr>
        </p:nvGraphicFramePr>
        <p:xfrm>
          <a:off x="3108156" y="2831654"/>
          <a:ext cx="4520886" cy="31626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8989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386869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386869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318598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386869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03859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66476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593701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333770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399974">
                  <a:extLst>
                    <a:ext uri="{9D8B030D-6E8A-4147-A177-3AD203B41FA5}">
                      <a16:colId xmlns:a16="http://schemas.microsoft.com/office/drawing/2014/main" val="2895050441"/>
                    </a:ext>
                  </a:extLst>
                </a:gridCol>
                <a:gridCol w="554912">
                  <a:extLst>
                    <a:ext uri="{9D8B030D-6E8A-4147-A177-3AD203B41FA5}">
                      <a16:colId xmlns:a16="http://schemas.microsoft.com/office/drawing/2014/main" val="1613918547"/>
                    </a:ext>
                  </a:extLst>
                </a:gridCol>
              </a:tblGrid>
              <a:tr h="50328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발주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품목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납기일자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금액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종결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여부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진행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인쇄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프로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젝트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22746"/>
              </p:ext>
            </p:extLst>
          </p:nvPr>
        </p:nvGraphicFramePr>
        <p:xfrm>
          <a:off x="8011263" y="103353"/>
          <a:ext cx="2615952" cy="668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발주서 등록 창이 나타나는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버튼에 따라 필터가 적용되어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리스트에 반영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발주 메뉴를 클릭하면 나타나는 페이지입니다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발주서 리스트를 볼 수 있고 등록과 수정 등을 할 수 있습니다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3192306" y="620043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3156510" y="6165427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1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457499"/>
              </p:ext>
            </p:extLst>
          </p:nvPr>
        </p:nvGraphicFramePr>
        <p:xfrm>
          <a:off x="3353318" y="2284166"/>
          <a:ext cx="362105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426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9369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25334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415644">
                  <a:extLst>
                    <a:ext uri="{9D8B030D-6E8A-4147-A177-3AD203B41FA5}">
                      <a16:colId xmlns:a16="http://schemas.microsoft.com/office/drawing/2014/main" val="3275978586"/>
                    </a:ext>
                  </a:extLst>
                </a:gridCol>
                <a:gridCol w="470489">
                  <a:extLst>
                    <a:ext uri="{9D8B030D-6E8A-4147-A177-3AD203B41FA5}">
                      <a16:colId xmlns:a16="http://schemas.microsoft.com/office/drawing/2014/main" val="1751289307"/>
                    </a:ext>
                  </a:extLst>
                </a:gridCol>
                <a:gridCol w="714446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979928328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미확인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진행중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이력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55084" y="2457915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59903" y="2528828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750950" y="2576334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4017584" y="2560475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075398" y="2567518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4492017" y="2560475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4765340" y="257633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492017" y="2514367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3270784" y="222698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23144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869501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 조회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  <a:endParaRPr lang="ko-KR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기초 등록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거래처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부서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품목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담당자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영업관리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견적서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판매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구매관리</a:t>
            </a:r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발주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생산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외주</a:t>
            </a:r>
            <a:endParaRPr lang="ko-KR" altLang="en-US" sz="900" dirty="0"/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공정관리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작업지시서</a:t>
            </a:r>
            <a:endParaRPr lang="en-US" altLang="ko-KR" sz="900" dirty="0" smtClean="0"/>
          </a:p>
          <a:p>
            <a:pPr algn="ctr"/>
            <a:r>
              <a:rPr lang="ko-KR" altLang="en-US" sz="900" smtClean="0"/>
              <a:t>생산입고</a:t>
            </a:r>
            <a:endParaRPr lang="en-US" altLang="ko-KR" sz="900" dirty="0" smtClean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기타 이동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창고이동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구매 </a:t>
            </a:r>
            <a:r>
              <a:rPr lang="ko-KR" altLang="en-US" sz="900" dirty="0" smtClean="0"/>
              <a:t>조회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350747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 내역 등록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창이 나타나는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구매 메뉴를 클릭하면 나타나는 페이지입니다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 리스트를 볼 수 있고 등록과 수정 등을 할 수 있습니다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294717"/>
              </p:ext>
            </p:extLst>
          </p:nvPr>
        </p:nvGraphicFramePr>
        <p:xfrm>
          <a:off x="3353318" y="2284166"/>
          <a:ext cx="243612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426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9369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25334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415644">
                  <a:extLst>
                    <a:ext uri="{9D8B030D-6E8A-4147-A177-3AD203B41FA5}">
                      <a16:colId xmlns:a16="http://schemas.microsoft.com/office/drawing/2014/main" val="3275978586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979928328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미확인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이력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55084" y="2457915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59903" y="2528828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750950" y="2576334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4017584" y="2560475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075398" y="2567518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4492017" y="2560475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4765340" y="257633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492017" y="2514367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512070"/>
              </p:ext>
            </p:extLst>
          </p:nvPr>
        </p:nvGraphicFramePr>
        <p:xfrm>
          <a:off x="3144561" y="2845074"/>
          <a:ext cx="4430989" cy="30868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687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349134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507077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606829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523204">
                  <a:extLst>
                    <a:ext uri="{9D8B030D-6E8A-4147-A177-3AD203B41FA5}">
                      <a16:colId xmlns:a16="http://schemas.microsoft.com/office/drawing/2014/main" val="2895050441"/>
                    </a:ext>
                  </a:extLst>
                </a:gridCol>
              </a:tblGrid>
              <a:tr h="50328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-No.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품목명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금액합계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유형명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회계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반영여부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인쇄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불러온 전표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28954"/>
              </p:ext>
            </p:extLst>
          </p:nvPr>
        </p:nvGraphicFramePr>
        <p:xfrm>
          <a:off x="3151114" y="6096301"/>
          <a:ext cx="555347" cy="336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4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336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3192306" y="620043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156510" y="6165427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1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5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거래처 리스트</a:t>
            </a:r>
            <a:endParaRPr lang="ko-KR" altLang="en-US" sz="900" dirty="0"/>
          </a:p>
        </p:txBody>
      </p:sp>
      <p:sp>
        <p:nvSpPr>
          <p:cNvPr id="48" name="포인트가 5개인 별 47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732612" y="1946059"/>
            <a:ext cx="87075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코드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상호명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대표자명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연락처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주소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사업자 번호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업체 메모</a:t>
            </a:r>
            <a:endParaRPr lang="en-US" altLang="ko-KR" sz="1000" dirty="0" smtClean="0"/>
          </a:p>
        </p:txBody>
      </p:sp>
      <p:sp>
        <p:nvSpPr>
          <p:cNvPr id="57" name="직사각형 56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40881" y="5604339"/>
            <a:ext cx="3377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                   수정</a:t>
            </a:r>
            <a:r>
              <a:rPr lang="ko-KR" altLang="en-US" sz="1000" smtClean="0"/>
              <a:t>      </a:t>
            </a:r>
            <a:r>
              <a:rPr lang="ko-KR" altLang="en-US" sz="1000" dirty="0" smtClean="0"/>
              <a:t>삭제                             닫기</a:t>
            </a:r>
            <a:endParaRPr lang="en-US" altLang="ko-KR" sz="1000" dirty="0" smtClean="0"/>
          </a:p>
        </p:txBody>
      </p:sp>
      <p:sp>
        <p:nvSpPr>
          <p:cNvPr id="75" name="TextBox 74"/>
          <p:cNvSpPr txBox="1"/>
          <p:nvPr/>
        </p:nvSpPr>
        <p:spPr>
          <a:xfrm>
            <a:off x="3886688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746550" y="5602439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322653" y="5595615"/>
            <a:ext cx="384553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5845205" y="5580129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/>
          <p:cNvSpPr/>
          <p:nvPr/>
        </p:nvSpPr>
        <p:spPr>
          <a:xfrm>
            <a:off x="3719943" y="55933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1</a:t>
            </a:r>
            <a:endParaRPr lang="ko-KR" altLang="en-US" sz="700" dirty="0"/>
          </a:p>
        </p:txBody>
      </p:sp>
      <p:sp>
        <p:nvSpPr>
          <p:cNvPr id="81" name="타원 80"/>
          <p:cNvSpPr/>
          <p:nvPr/>
        </p:nvSpPr>
        <p:spPr>
          <a:xfrm>
            <a:off x="4273341" y="557885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2</a:t>
            </a:r>
            <a:endParaRPr lang="ko-KR" altLang="en-US" sz="700" dirty="0"/>
          </a:p>
        </p:txBody>
      </p:sp>
      <p:sp>
        <p:nvSpPr>
          <p:cNvPr id="82" name="타원 81"/>
          <p:cNvSpPr/>
          <p:nvPr/>
        </p:nvSpPr>
        <p:spPr>
          <a:xfrm>
            <a:off x="5784072" y="554874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3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74323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재고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생산</a:t>
            </a:r>
            <a:r>
              <a:rPr lang="en-US" altLang="ko-KR" dirty="0" smtClean="0"/>
              <a:t>/</a:t>
            </a:r>
            <a:r>
              <a:rPr lang="ko-KR" altLang="en-US" dirty="0" smtClean="0"/>
              <a:t>외주</a:t>
            </a:r>
            <a:r>
              <a:rPr lang="en-US" altLang="ko-KR" dirty="0" smtClean="0"/>
              <a:t> (</a:t>
            </a:r>
            <a:r>
              <a:rPr lang="ko-KR" altLang="en-US" dirty="0" smtClean="0"/>
              <a:t>박희성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96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389823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공정관리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공정 조회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  <a:endParaRPr lang="ko-KR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기초 등록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거래처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부서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품목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담당자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영업관리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견적서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판매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구매관리</a:t>
            </a:r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발주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생산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외주</a:t>
            </a:r>
            <a:endParaRPr lang="ko-KR" altLang="en-US" sz="900" dirty="0"/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공정관리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작업지시서</a:t>
            </a:r>
            <a:endParaRPr lang="en-US" altLang="ko-KR" sz="900" dirty="0" smtClean="0"/>
          </a:p>
          <a:p>
            <a:pPr algn="ctr"/>
            <a:r>
              <a:rPr lang="ko-KR" altLang="en-US" sz="900" smtClean="0"/>
              <a:t>생산입고</a:t>
            </a:r>
            <a:endParaRPr lang="en-US" altLang="ko-KR" sz="900" dirty="0" smtClean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기타 이동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창고이동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공정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348608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공정 등록 창이 나타나는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구매 메뉴를 클릭하면 나타나는 페이지입니다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 리스트를 볼 수 있고 등록과 수정 등을 할 수 있습니다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055084" y="2457915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44561" y="2236246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635608" y="2283752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3902242" y="2267893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3960056" y="2274936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4376675" y="2267893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4649998" y="2283751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376675" y="2221785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067335"/>
              </p:ext>
            </p:extLst>
          </p:nvPr>
        </p:nvGraphicFramePr>
        <p:xfrm>
          <a:off x="3474240" y="2601941"/>
          <a:ext cx="3616042" cy="30868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0996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791166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791166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651548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79116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</a:tblGrid>
              <a:tr h="50328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생산공정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코드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생산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공정명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순번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작업코드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28954"/>
              </p:ext>
            </p:extLst>
          </p:nvPr>
        </p:nvGraphicFramePr>
        <p:xfrm>
          <a:off x="3151114" y="6096301"/>
          <a:ext cx="555347" cy="336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4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336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3192306" y="620043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156510" y="6165427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1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48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675693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작업지시서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작업지시서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조회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  <a:endParaRPr lang="ko-KR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기초 등록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거래처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부서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품목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담당자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영업관리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견적서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판매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구매관리</a:t>
            </a:r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발주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생산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외주</a:t>
            </a:r>
            <a:endParaRPr lang="ko-KR" altLang="en-US" sz="900" dirty="0"/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공정관리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작업지시서</a:t>
            </a:r>
            <a:endParaRPr lang="en-US" altLang="ko-KR" sz="900" dirty="0" smtClean="0"/>
          </a:p>
          <a:p>
            <a:pPr algn="ctr"/>
            <a:r>
              <a:rPr lang="ko-KR" altLang="en-US" sz="900" smtClean="0"/>
              <a:t>생산입고</a:t>
            </a:r>
            <a:endParaRPr lang="en-US" altLang="ko-KR" sz="900" dirty="0" smtClean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기타 이동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창고이동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작업지시서</a:t>
            </a:r>
            <a:r>
              <a:rPr lang="ko-KR" altLang="en-US" sz="900" dirty="0" smtClean="0"/>
              <a:t> 조회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88937"/>
              </p:ext>
            </p:extLst>
          </p:nvPr>
        </p:nvGraphicFramePr>
        <p:xfrm>
          <a:off x="8011263" y="103353"/>
          <a:ext cx="2615952" cy="668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작업지시서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 창이 나타나는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버튼에 따라 필터가 적용되어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리스트에 반영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작업지시서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메뉴를 클릭하면 나타나는 페이지입니다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작업지시서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리스트를 볼 수 있고 등록과 수정 등을 할 수 있습니다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3353318" y="2284166"/>
          <a:ext cx="243612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426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9369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25334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415644">
                  <a:extLst>
                    <a:ext uri="{9D8B030D-6E8A-4147-A177-3AD203B41FA5}">
                      <a16:colId xmlns:a16="http://schemas.microsoft.com/office/drawing/2014/main" val="3275978586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979928328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미확인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이력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55084" y="2457915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59903" y="2528828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750950" y="2576334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4017584" y="2560475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075398" y="2567518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4492017" y="2560475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4765340" y="257633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492017" y="2514367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942017"/>
              </p:ext>
            </p:extLst>
          </p:nvPr>
        </p:nvGraphicFramePr>
        <p:xfrm>
          <a:off x="3144561" y="2845074"/>
          <a:ext cx="4430986" cy="30868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094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382385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07324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212733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377470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266008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382385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  <a:gridCol w="577629">
                  <a:extLst>
                    <a:ext uri="{9D8B030D-6E8A-4147-A177-3AD203B41FA5}">
                      <a16:colId xmlns:a16="http://schemas.microsoft.com/office/drawing/2014/main" val="2895050441"/>
                    </a:ext>
                  </a:extLst>
                </a:gridCol>
                <a:gridCol w="544589">
                  <a:extLst>
                    <a:ext uri="{9D8B030D-6E8A-4147-A177-3AD203B41FA5}">
                      <a16:colId xmlns:a16="http://schemas.microsoft.com/office/drawing/2014/main" val="1182394070"/>
                    </a:ext>
                  </a:extLst>
                </a:gridCol>
                <a:gridCol w="301911">
                  <a:extLst>
                    <a:ext uri="{9D8B030D-6E8A-4147-A177-3AD203B41FA5}">
                      <a16:colId xmlns:a16="http://schemas.microsoft.com/office/drawing/2014/main" val="2816268473"/>
                    </a:ext>
                  </a:extLst>
                </a:gridCol>
              </a:tblGrid>
              <a:tr h="50328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작업지시번호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납품처명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납기일자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품목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지시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생산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종결여부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작업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지시서별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불출현황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작업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지시서별생산현황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인쇄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3486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28954"/>
              </p:ext>
            </p:extLst>
          </p:nvPr>
        </p:nvGraphicFramePr>
        <p:xfrm>
          <a:off x="3151114" y="6096301"/>
          <a:ext cx="555347" cy="336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4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336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3192306" y="620043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156510" y="6165427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1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3270784" y="222698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5967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845625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생산입고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생산입고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  <a:endParaRPr lang="ko-KR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기초 등록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거래처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부서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품목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담당자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영업관리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견적서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판매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구매관리</a:t>
            </a:r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발주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생산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외주</a:t>
            </a:r>
            <a:endParaRPr lang="ko-KR" altLang="en-US" sz="900" dirty="0"/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공정관리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작업지시서</a:t>
            </a:r>
            <a:endParaRPr lang="en-US" altLang="ko-KR" sz="900" dirty="0" smtClean="0"/>
          </a:p>
          <a:p>
            <a:pPr algn="ctr"/>
            <a:r>
              <a:rPr lang="ko-KR" altLang="en-US" sz="900" smtClean="0"/>
              <a:t>생산입고</a:t>
            </a:r>
            <a:endParaRPr lang="en-US" altLang="ko-KR" sz="900" dirty="0" smtClean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기타 이동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창고이동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생산입고 </a:t>
            </a:r>
            <a:r>
              <a:rPr lang="ko-KR" altLang="en-US" sz="900" dirty="0" smtClean="0"/>
              <a:t>조회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416195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생산입고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 창이 나타나는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생산입고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메뉴를 클릭하면 나타나는 페이지입니다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생산입고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리스트를 볼 수 있고 등록과 수정 등을 할 수 있습니다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068879"/>
              </p:ext>
            </p:extLst>
          </p:nvPr>
        </p:nvGraphicFramePr>
        <p:xfrm>
          <a:off x="3353317" y="2284166"/>
          <a:ext cx="321516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4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493972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47248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465513">
                  <a:extLst>
                    <a:ext uri="{9D8B030D-6E8A-4147-A177-3AD203B41FA5}">
                      <a16:colId xmlns:a16="http://schemas.microsoft.com/office/drawing/2014/main" val="3275978586"/>
                    </a:ext>
                  </a:extLst>
                </a:gridCol>
                <a:gridCol w="1314842">
                  <a:extLst>
                    <a:ext uri="{9D8B030D-6E8A-4147-A177-3AD203B41FA5}">
                      <a16:colId xmlns:a16="http://schemas.microsoft.com/office/drawing/2014/main" val="2979928328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미확인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생산입고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이력 조회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55084" y="2457915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59903" y="2528828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750950" y="2576334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4017584" y="2560475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075398" y="2567518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4492017" y="2560475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4765340" y="257633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492017" y="2514367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570406"/>
              </p:ext>
            </p:extLst>
          </p:nvPr>
        </p:nvGraphicFramePr>
        <p:xfrm>
          <a:off x="3144561" y="2845074"/>
          <a:ext cx="4434434" cy="28832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6453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648149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690421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660067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07324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383901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648149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619970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</a:tblGrid>
              <a:tr h="455079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입고번호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생산된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공장명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받는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품목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작업지시서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인쇄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28954"/>
              </p:ext>
            </p:extLst>
          </p:nvPr>
        </p:nvGraphicFramePr>
        <p:xfrm>
          <a:off x="3151114" y="6096301"/>
          <a:ext cx="555347" cy="336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4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336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3192306" y="620043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156510" y="6165427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1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04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재고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기타 이동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박희성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76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343075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생산입고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창고이동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조회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  <a:endParaRPr lang="ko-KR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기초 등록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거래처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부서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품목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담당자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영업관리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견적서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판매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구매관리</a:t>
            </a:r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발주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생산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외주</a:t>
            </a:r>
            <a:endParaRPr lang="ko-KR" altLang="en-US" sz="900" dirty="0"/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공정관리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작업지시서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생산입고</a:t>
            </a:r>
            <a:endParaRPr lang="en-US" altLang="ko-KR" sz="900" dirty="0" smtClean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기타 이동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창고이동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창고이동</a:t>
            </a:r>
            <a:r>
              <a:rPr lang="ko-KR" altLang="en-US" sz="900" dirty="0" smtClean="0"/>
              <a:t> 조회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626405"/>
              </p:ext>
            </p:extLst>
          </p:nvPr>
        </p:nvGraphicFramePr>
        <p:xfrm>
          <a:off x="8011263" y="103353"/>
          <a:ext cx="2615952" cy="668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창고이동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 창이 나타나는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버튼에 따라 필터가 적용되어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리스트에 반영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창고이동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메뉴를 클릭하면 나타나는 페이지입니다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창고이동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리스트를 볼 수 있고 등록과 수정 등을 할 수 있습니다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59670"/>
              </p:ext>
            </p:extLst>
          </p:nvPr>
        </p:nvGraphicFramePr>
        <p:xfrm>
          <a:off x="3353317" y="2284166"/>
          <a:ext cx="268172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44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36344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36344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36344">
                  <a:extLst>
                    <a:ext uri="{9D8B030D-6E8A-4147-A177-3AD203B41FA5}">
                      <a16:colId xmlns:a16="http://schemas.microsoft.com/office/drawing/2014/main" val="3275978586"/>
                    </a:ext>
                  </a:extLst>
                </a:gridCol>
                <a:gridCol w="536344">
                  <a:extLst>
                    <a:ext uri="{9D8B030D-6E8A-4147-A177-3AD203B41FA5}">
                      <a16:colId xmlns:a16="http://schemas.microsoft.com/office/drawing/2014/main" val="2979928328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미확인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이력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55084" y="2457915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59903" y="2528828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750950" y="2576334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4017584" y="2560475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075398" y="2567518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4492017" y="2560475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4765340" y="257633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492017" y="2514367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783478"/>
              </p:ext>
            </p:extLst>
          </p:nvPr>
        </p:nvGraphicFramePr>
        <p:xfrm>
          <a:off x="3144561" y="2845074"/>
          <a:ext cx="4384014" cy="28832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662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744926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793510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758624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68143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41223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744926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</a:tblGrid>
              <a:tr h="455079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이동번호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보내는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받는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창고명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품목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인쇄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28954"/>
              </p:ext>
            </p:extLst>
          </p:nvPr>
        </p:nvGraphicFramePr>
        <p:xfrm>
          <a:off x="3151114" y="6096301"/>
          <a:ext cx="555347" cy="336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4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336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3192306" y="620043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156510" y="6165427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1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3270784" y="222698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76842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741867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생산입고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불량처리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조회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  <a:endParaRPr lang="ko-KR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기초 등록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거래처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부서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품목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담당자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영업관리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견적서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판매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구매관리</a:t>
            </a:r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발주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생산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외주</a:t>
            </a:r>
            <a:endParaRPr lang="ko-KR" altLang="en-US" sz="900" dirty="0"/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공정관리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작업지시서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생산입고</a:t>
            </a:r>
            <a:endParaRPr lang="en-US" altLang="ko-KR" sz="900" dirty="0" smtClean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기타 이동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창고이동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불량처리</a:t>
            </a:r>
            <a:r>
              <a:rPr lang="ko-KR" altLang="en-US" sz="900" dirty="0" smtClean="0"/>
              <a:t> 조회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64372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불량처리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 창이 나타나는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불량처리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메뉴를 클릭하면 나타나는 페이지입니다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불량처리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리스트를 볼 수 있고 등록과 수정 등을 할 수 있습니다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3353317" y="2284166"/>
          <a:ext cx="321516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4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493972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47248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465513">
                  <a:extLst>
                    <a:ext uri="{9D8B030D-6E8A-4147-A177-3AD203B41FA5}">
                      <a16:colId xmlns:a16="http://schemas.microsoft.com/office/drawing/2014/main" val="3275978586"/>
                    </a:ext>
                  </a:extLst>
                </a:gridCol>
                <a:gridCol w="1314842">
                  <a:extLst>
                    <a:ext uri="{9D8B030D-6E8A-4147-A177-3AD203B41FA5}">
                      <a16:colId xmlns:a16="http://schemas.microsoft.com/office/drawing/2014/main" val="2979928328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결재중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미확인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생산입고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이력 조회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108598" y="250306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55084" y="2457915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59903" y="2528828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750950" y="2576334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4017584" y="2560475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075398" y="2567518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4492017" y="2560475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4765340" y="2576333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492017" y="2514367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427293"/>
              </p:ext>
            </p:extLst>
          </p:nvPr>
        </p:nvGraphicFramePr>
        <p:xfrm>
          <a:off x="3144561" y="2845074"/>
          <a:ext cx="4384014" cy="28832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662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744926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793510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758624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68143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678328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50782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</a:tblGrid>
              <a:tr h="455079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입력일자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창고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품목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처리방법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인쇄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207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</a:tbl>
          </a:graphicData>
        </a:graphic>
      </p:graphicFrame>
      <p:sp>
        <p:nvSpPr>
          <p:cNvPr id="66" name="타원 65"/>
          <p:cNvSpPr/>
          <p:nvPr/>
        </p:nvSpPr>
        <p:spPr>
          <a:xfrm>
            <a:off x="3283986" y="2226758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1</a:t>
            </a:r>
            <a:endParaRPr lang="ko-KR" altLang="en-US" sz="700" dirty="0"/>
          </a:p>
        </p:txBody>
      </p:sp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28954"/>
              </p:ext>
            </p:extLst>
          </p:nvPr>
        </p:nvGraphicFramePr>
        <p:xfrm>
          <a:off x="3151114" y="6096301"/>
          <a:ext cx="555347" cy="336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4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336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116" name="타원 115"/>
          <p:cNvSpPr/>
          <p:nvPr/>
        </p:nvSpPr>
        <p:spPr>
          <a:xfrm>
            <a:off x="3192306" y="620043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3156510" y="6165427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1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98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022506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메뉴의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  <a:endParaRPr lang="ko-KR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기초 등록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거래처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부서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품목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담당자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영업관리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견적서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판매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출하 지시서</a:t>
            </a:r>
            <a:endParaRPr lang="en-US" altLang="ko-KR" sz="900" dirty="0"/>
          </a:p>
        </p:txBody>
      </p:sp>
      <p:sp>
        <p:nvSpPr>
          <p:cNvPr id="92" name="TextBox 91"/>
          <p:cNvSpPr txBox="1"/>
          <p:nvPr/>
        </p:nvSpPr>
        <p:spPr>
          <a:xfrm>
            <a:off x="1886353" y="3199372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901827" y="3516077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구매관리</a:t>
            </a:r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발주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구매</a:t>
            </a:r>
            <a:endParaRPr lang="en-US" altLang="ko-KR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1918730" y="4260417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49263" y="4683639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생산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외주</a:t>
            </a:r>
            <a:endParaRPr lang="ko-KR" altLang="en-US" sz="900" dirty="0"/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공정관리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작업지시서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생산입고</a:t>
            </a:r>
            <a:endParaRPr lang="en-US" altLang="ko-KR" sz="900" dirty="0" smtClean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기타 이동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창고이동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불량처리</a:t>
            </a:r>
            <a:endParaRPr lang="en-US" altLang="ko-KR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1911292" y="5972572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827016" y="6289277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품목 등록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273211"/>
              </p:ext>
            </p:extLst>
          </p:nvPr>
        </p:nvGraphicFramePr>
        <p:xfrm>
          <a:off x="3139694" y="2216054"/>
          <a:ext cx="4439304" cy="37899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9812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43975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59500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46656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370554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17306">
                  <a:extLst>
                    <a:ext uri="{9D8B030D-6E8A-4147-A177-3AD203B41FA5}">
                      <a16:colId xmlns:a16="http://schemas.microsoft.com/office/drawing/2014/main" val="1991096870"/>
                    </a:ext>
                  </a:extLst>
                </a:gridCol>
                <a:gridCol w="443931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43931">
                  <a:extLst>
                    <a:ext uri="{9D8B030D-6E8A-4147-A177-3AD203B41FA5}">
                      <a16:colId xmlns:a16="http://schemas.microsoft.com/office/drawing/2014/main" val="826667840"/>
                    </a:ext>
                  </a:extLst>
                </a:gridCol>
                <a:gridCol w="443931">
                  <a:extLst>
                    <a:ext uri="{9D8B030D-6E8A-4147-A177-3AD203B41FA5}">
                      <a16:colId xmlns:a16="http://schemas.microsoft.com/office/drawing/2014/main" val="3364773287"/>
                    </a:ext>
                  </a:extLst>
                </a:gridCol>
                <a:gridCol w="443931">
                  <a:extLst>
                    <a:ext uri="{9D8B030D-6E8A-4147-A177-3AD203B41FA5}">
                      <a16:colId xmlns:a16="http://schemas.microsoft.com/office/drawing/2014/main" val="1944149126"/>
                    </a:ext>
                  </a:extLst>
                </a:gridCol>
              </a:tblGrid>
              <a:tr h="4393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품목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코드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품목명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그룹명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규격명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입고단가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출고단가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품목구분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6824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1195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937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1022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6479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0587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3929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080921"/>
              </p:ext>
            </p:extLst>
          </p:nvPr>
        </p:nvGraphicFramePr>
        <p:xfrm>
          <a:off x="8121016" y="125401"/>
          <a:ext cx="2615952" cy="635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 관련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품목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담당자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견적서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판매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출하 지시서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구매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공정관리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작업지시서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생산입고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창고이동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불량처리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즐겨찾기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689599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입력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603418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09826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옵션 선택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177570"/>
                  </a:ext>
                </a:extLst>
              </a:tr>
              <a:tr h="2799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상단 메뉴 탭에서 재고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메뉴를 클릭하면 아래의 세부 메뉴들이 나타납니다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각각의 세부 메뉴를 클릭하면 그에 맞는 화면을 보여줍니다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1984928" y="251367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89" name="타원 188"/>
          <p:cNvSpPr/>
          <p:nvPr/>
        </p:nvSpPr>
        <p:spPr>
          <a:xfrm>
            <a:off x="1892097" y="2233703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/>
          <p:cNvSpPr txBox="1"/>
          <p:nvPr/>
        </p:nvSpPr>
        <p:spPr>
          <a:xfrm>
            <a:off x="1856301" y="2198698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1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91" name="타원 190"/>
          <p:cNvSpPr/>
          <p:nvPr/>
        </p:nvSpPr>
        <p:spPr>
          <a:xfrm>
            <a:off x="1972053" y="236584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TextBox 191"/>
          <p:cNvSpPr txBox="1"/>
          <p:nvPr/>
        </p:nvSpPr>
        <p:spPr>
          <a:xfrm>
            <a:off x="1936257" y="2330835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2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93" name="타원 192"/>
          <p:cNvSpPr/>
          <p:nvPr/>
        </p:nvSpPr>
        <p:spPr>
          <a:xfrm>
            <a:off x="1897244" y="264972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/>
          <p:cNvSpPr txBox="1"/>
          <p:nvPr/>
        </p:nvSpPr>
        <p:spPr>
          <a:xfrm>
            <a:off x="1861448" y="2614720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4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95" name="타원 194"/>
          <p:cNvSpPr/>
          <p:nvPr/>
        </p:nvSpPr>
        <p:spPr>
          <a:xfrm>
            <a:off x="2037232" y="326349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2001436" y="3228491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5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97" name="타원 196"/>
          <p:cNvSpPr/>
          <p:nvPr/>
        </p:nvSpPr>
        <p:spPr>
          <a:xfrm>
            <a:off x="2037232" y="339752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TextBox 197"/>
          <p:cNvSpPr txBox="1"/>
          <p:nvPr/>
        </p:nvSpPr>
        <p:spPr>
          <a:xfrm>
            <a:off x="2001436" y="3362522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6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99" name="타원 198"/>
          <p:cNvSpPr/>
          <p:nvPr/>
        </p:nvSpPr>
        <p:spPr>
          <a:xfrm>
            <a:off x="2078736" y="3529998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/>
          <p:cNvSpPr txBox="1"/>
          <p:nvPr/>
        </p:nvSpPr>
        <p:spPr>
          <a:xfrm>
            <a:off x="2042940" y="3494993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7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01" name="타원 200"/>
          <p:cNvSpPr/>
          <p:nvPr/>
        </p:nvSpPr>
        <p:spPr>
          <a:xfrm>
            <a:off x="1904983" y="366979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/>
          <p:cNvSpPr txBox="1"/>
          <p:nvPr/>
        </p:nvSpPr>
        <p:spPr>
          <a:xfrm>
            <a:off x="1869187" y="3634791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8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03" name="타원 202"/>
          <p:cNvSpPr/>
          <p:nvPr/>
        </p:nvSpPr>
        <p:spPr>
          <a:xfrm>
            <a:off x="2070426" y="429663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2034630" y="4261632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9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07" name="타원 206"/>
          <p:cNvSpPr/>
          <p:nvPr/>
        </p:nvSpPr>
        <p:spPr>
          <a:xfrm>
            <a:off x="2070426" y="442749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/>
          <p:cNvSpPr txBox="1"/>
          <p:nvPr/>
        </p:nvSpPr>
        <p:spPr>
          <a:xfrm>
            <a:off x="1993064" y="4392487"/>
            <a:ext cx="3122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10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09" name="타원 208"/>
          <p:cNvSpPr/>
          <p:nvPr/>
        </p:nvSpPr>
        <p:spPr>
          <a:xfrm>
            <a:off x="1971424" y="510163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TextBox 209"/>
          <p:cNvSpPr txBox="1"/>
          <p:nvPr/>
        </p:nvSpPr>
        <p:spPr>
          <a:xfrm>
            <a:off x="1894062" y="5066627"/>
            <a:ext cx="4073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11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11" name="타원 210"/>
          <p:cNvSpPr/>
          <p:nvPr/>
        </p:nvSpPr>
        <p:spPr>
          <a:xfrm>
            <a:off x="1929467" y="523563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TextBox 211"/>
          <p:cNvSpPr txBox="1"/>
          <p:nvPr/>
        </p:nvSpPr>
        <p:spPr>
          <a:xfrm>
            <a:off x="1852105" y="5200626"/>
            <a:ext cx="3587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12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13" name="타원 212"/>
          <p:cNvSpPr/>
          <p:nvPr/>
        </p:nvSpPr>
        <p:spPr>
          <a:xfrm>
            <a:off x="1962477" y="539263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TextBox 213"/>
          <p:cNvSpPr txBox="1"/>
          <p:nvPr/>
        </p:nvSpPr>
        <p:spPr>
          <a:xfrm>
            <a:off x="1876802" y="5357634"/>
            <a:ext cx="3872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13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15" name="타원 214"/>
          <p:cNvSpPr/>
          <p:nvPr/>
        </p:nvSpPr>
        <p:spPr>
          <a:xfrm>
            <a:off x="1962479" y="600757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/>
          <p:cNvSpPr txBox="1"/>
          <p:nvPr/>
        </p:nvSpPr>
        <p:spPr>
          <a:xfrm>
            <a:off x="1876805" y="5972572"/>
            <a:ext cx="3374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14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17" name="타원 216"/>
          <p:cNvSpPr/>
          <p:nvPr/>
        </p:nvSpPr>
        <p:spPr>
          <a:xfrm>
            <a:off x="1962479" y="6166273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TextBox 217"/>
          <p:cNvSpPr txBox="1"/>
          <p:nvPr/>
        </p:nvSpPr>
        <p:spPr>
          <a:xfrm>
            <a:off x="1885118" y="6131268"/>
            <a:ext cx="3052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15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3483021" y="1862872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품목 등록 리스트</a:t>
            </a:r>
            <a:endParaRPr lang="ko-KR" altLang="en-US" sz="9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/>
          <p:cNvSpPr/>
          <p:nvPr/>
        </p:nvSpPr>
        <p:spPr>
          <a:xfrm>
            <a:off x="3096120" y="19031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3010446" y="1868180"/>
            <a:ext cx="3374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16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28" name="타원 227"/>
          <p:cNvSpPr/>
          <p:nvPr/>
        </p:nvSpPr>
        <p:spPr>
          <a:xfrm>
            <a:off x="5306357" y="190188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5220683" y="1866877"/>
            <a:ext cx="3374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17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30" name="타원 229"/>
          <p:cNvSpPr/>
          <p:nvPr/>
        </p:nvSpPr>
        <p:spPr>
          <a:xfrm>
            <a:off x="6588603" y="191080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TextBox 230"/>
          <p:cNvSpPr txBox="1"/>
          <p:nvPr/>
        </p:nvSpPr>
        <p:spPr>
          <a:xfrm>
            <a:off x="6502929" y="1875797"/>
            <a:ext cx="3374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18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32" name="타원 231"/>
          <p:cNvSpPr/>
          <p:nvPr/>
        </p:nvSpPr>
        <p:spPr>
          <a:xfrm>
            <a:off x="7080396" y="191080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TextBox 232"/>
          <p:cNvSpPr txBox="1"/>
          <p:nvPr/>
        </p:nvSpPr>
        <p:spPr>
          <a:xfrm>
            <a:off x="6994722" y="1875797"/>
            <a:ext cx="3374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19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32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표 118"/>
          <p:cNvGraphicFramePr>
            <a:graphicFrameLocks noGrp="1"/>
          </p:cNvGraphicFramePr>
          <p:nvPr/>
        </p:nvGraphicFramePr>
        <p:xfrm>
          <a:off x="3156658" y="6169665"/>
          <a:ext cx="665901" cy="22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901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25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395636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 등록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 등록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  <a:endParaRPr lang="ko-KR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기초 등록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거래처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부서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품목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담당자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영업관리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견적서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판매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구매관리</a:t>
            </a:r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발주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생산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외주</a:t>
            </a:r>
            <a:endParaRPr lang="ko-KR" altLang="en-US" sz="900" dirty="0"/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공정관리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작업지시서</a:t>
            </a:r>
            <a:endParaRPr lang="en-US" altLang="ko-KR" sz="900" dirty="0" smtClean="0"/>
          </a:p>
          <a:p>
            <a:pPr algn="ctr"/>
            <a:r>
              <a:rPr lang="ko-KR" altLang="en-US" sz="900" smtClean="0"/>
              <a:t>생산입고</a:t>
            </a:r>
            <a:endParaRPr lang="en-US" altLang="ko-KR" sz="900" dirty="0" smtClean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기타 이동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창고이동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거래처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139694" y="2216054"/>
          <a:ext cx="4489348" cy="37721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33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65513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465513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65512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15389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3755809618"/>
                    </a:ext>
                  </a:extLst>
                </a:gridCol>
                <a:gridCol w="399011">
                  <a:extLst>
                    <a:ext uri="{9D8B030D-6E8A-4147-A177-3AD203B41FA5}">
                      <a16:colId xmlns:a16="http://schemas.microsoft.com/office/drawing/2014/main" val="1035071394"/>
                    </a:ext>
                  </a:extLst>
                </a:gridCol>
                <a:gridCol w="471736">
                  <a:extLst>
                    <a:ext uri="{9D8B030D-6E8A-4147-A177-3AD203B41FA5}">
                      <a16:colId xmlns:a16="http://schemas.microsoft.com/office/drawing/2014/main" val="1546034661"/>
                    </a:ext>
                  </a:extLst>
                </a:gridCol>
                <a:gridCol w="448935">
                  <a:extLst>
                    <a:ext uri="{9D8B030D-6E8A-4147-A177-3AD203B41FA5}">
                      <a16:colId xmlns:a16="http://schemas.microsoft.com/office/drawing/2014/main" val="35144382"/>
                    </a:ext>
                  </a:extLst>
                </a:gridCol>
              </a:tblGrid>
              <a:tr h="4393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거래처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코드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대표자명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핸드폰번호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검색창내용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사용구분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이체정보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6824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1195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937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1022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6479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0587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3929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3634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거래처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상세 정보 창을 띄운다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 창이 나타나는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거래처 등록 메뉴를 클릭하면 나타나는 페이지입니다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 리스트를 볼 수 있고 등록과 수정 등을 할 수 있습니다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10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3240571" y="621611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2</a:t>
            </a:r>
            <a:endParaRPr lang="ko-KR" altLang="en-US" sz="700" dirty="0"/>
          </a:p>
        </p:txBody>
      </p:sp>
      <p:sp>
        <p:nvSpPr>
          <p:cNvPr id="256" name="타원 255"/>
          <p:cNvSpPr/>
          <p:nvPr/>
        </p:nvSpPr>
        <p:spPr>
          <a:xfrm>
            <a:off x="3362388" y="267760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1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35816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직사각형 256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994309"/>
              </p:ext>
            </p:extLst>
          </p:nvPr>
        </p:nvGraphicFramePr>
        <p:xfrm>
          <a:off x="3156658" y="6169665"/>
          <a:ext cx="665901" cy="22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901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25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288348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 등록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 등록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  <a:endParaRPr lang="ko-KR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기초 등록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거래처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부서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품목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담당자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영업관리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견적서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판매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구매관리</a:t>
            </a:r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발주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생산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외주</a:t>
            </a:r>
            <a:endParaRPr lang="ko-KR" altLang="en-US" sz="900" dirty="0"/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공정관리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작업지시서</a:t>
            </a:r>
            <a:endParaRPr lang="en-US" altLang="ko-KR" sz="900" dirty="0" smtClean="0"/>
          </a:p>
          <a:p>
            <a:pPr algn="ctr"/>
            <a:r>
              <a:rPr lang="ko-KR" altLang="en-US" sz="900" smtClean="0"/>
              <a:t>생산입고</a:t>
            </a:r>
            <a:endParaRPr lang="en-US" altLang="ko-KR" sz="900" dirty="0" smtClean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기타 이동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창고이동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거래처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458459"/>
              </p:ext>
            </p:extLst>
          </p:nvPr>
        </p:nvGraphicFramePr>
        <p:xfrm>
          <a:off x="3139694" y="2216054"/>
          <a:ext cx="4489348" cy="37721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33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65513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465513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65512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15389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3755809618"/>
                    </a:ext>
                  </a:extLst>
                </a:gridCol>
                <a:gridCol w="399011">
                  <a:extLst>
                    <a:ext uri="{9D8B030D-6E8A-4147-A177-3AD203B41FA5}">
                      <a16:colId xmlns:a16="http://schemas.microsoft.com/office/drawing/2014/main" val="1035071394"/>
                    </a:ext>
                  </a:extLst>
                </a:gridCol>
                <a:gridCol w="471736">
                  <a:extLst>
                    <a:ext uri="{9D8B030D-6E8A-4147-A177-3AD203B41FA5}">
                      <a16:colId xmlns:a16="http://schemas.microsoft.com/office/drawing/2014/main" val="1546034661"/>
                    </a:ext>
                  </a:extLst>
                </a:gridCol>
                <a:gridCol w="448935">
                  <a:extLst>
                    <a:ext uri="{9D8B030D-6E8A-4147-A177-3AD203B41FA5}">
                      <a16:colId xmlns:a16="http://schemas.microsoft.com/office/drawing/2014/main" val="35144382"/>
                    </a:ext>
                  </a:extLst>
                </a:gridCol>
              </a:tblGrid>
              <a:tr h="4393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거래처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코드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대표자명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핸드폰번호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검색창내용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사용구분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이체정보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6824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1195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937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1022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6479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0587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3929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669559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후 창을 닫는다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양식에 맞춰 정보를 입력하여 부서를 등록할 수 있습니다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10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56" name="타원 255"/>
          <p:cNvSpPr/>
          <p:nvPr/>
        </p:nvSpPr>
        <p:spPr>
          <a:xfrm>
            <a:off x="3362388" y="267760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258" name="TextBox 257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거래처 리스트</a:t>
            </a:r>
            <a:endParaRPr lang="ko-KR" altLang="en-US" sz="900" dirty="0"/>
          </a:p>
        </p:txBody>
      </p:sp>
      <p:sp>
        <p:nvSpPr>
          <p:cNvPr id="259" name="포인트가 5개인 별 258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직사각형 259"/>
          <p:cNvSpPr/>
          <p:nvPr/>
        </p:nvSpPr>
        <p:spPr>
          <a:xfrm>
            <a:off x="2520303" y="1695884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TextBox 261"/>
          <p:cNvSpPr txBox="1"/>
          <p:nvPr/>
        </p:nvSpPr>
        <p:spPr>
          <a:xfrm>
            <a:off x="2732612" y="1946059"/>
            <a:ext cx="87075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상호명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대표자명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연락처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주소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사업자 번호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업체 메모</a:t>
            </a:r>
            <a:endParaRPr lang="en-US" altLang="ko-KR" sz="1000" dirty="0" smtClean="0"/>
          </a:p>
        </p:txBody>
      </p:sp>
      <p:sp>
        <p:nvSpPr>
          <p:cNvPr id="266" name="직사각형 265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직사각형 269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직사각형 270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TextBox 287"/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2940881" y="5604339"/>
            <a:ext cx="1293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                   등록</a:t>
            </a:r>
            <a:endParaRPr lang="en-US" altLang="ko-KR" sz="1000" dirty="0" smtClean="0"/>
          </a:p>
        </p:txBody>
      </p:sp>
      <p:sp>
        <p:nvSpPr>
          <p:cNvPr id="290" name="TextBox 289"/>
          <p:cNvSpPr txBox="1"/>
          <p:nvPr/>
        </p:nvSpPr>
        <p:spPr>
          <a:xfrm>
            <a:off x="3886688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2" name="직사각형 291"/>
          <p:cNvSpPr/>
          <p:nvPr/>
        </p:nvSpPr>
        <p:spPr>
          <a:xfrm>
            <a:off x="3746550" y="5602439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/>
          <p:cNvSpPr/>
          <p:nvPr/>
        </p:nvSpPr>
        <p:spPr>
          <a:xfrm>
            <a:off x="3719943" y="55933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1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14221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직사각형 256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9" name="표 118"/>
          <p:cNvGraphicFramePr>
            <a:graphicFrameLocks noGrp="1"/>
          </p:cNvGraphicFramePr>
          <p:nvPr/>
        </p:nvGraphicFramePr>
        <p:xfrm>
          <a:off x="3156658" y="6169665"/>
          <a:ext cx="665901" cy="22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901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25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929734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 등록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 등록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  <a:endParaRPr lang="ko-KR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기초 등록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거래처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부서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품목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담당자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영업관리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견적서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판매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구매관리</a:t>
            </a:r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발주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생산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외주</a:t>
            </a:r>
            <a:endParaRPr lang="ko-KR" altLang="en-US" sz="900" dirty="0"/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공정관리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작업지시서</a:t>
            </a:r>
            <a:endParaRPr lang="en-US" altLang="ko-KR" sz="900" dirty="0" smtClean="0"/>
          </a:p>
          <a:p>
            <a:pPr algn="ctr"/>
            <a:r>
              <a:rPr lang="ko-KR" altLang="en-US" sz="900" smtClean="0"/>
              <a:t>생산입고</a:t>
            </a:r>
            <a:endParaRPr lang="en-US" altLang="ko-KR" sz="900" dirty="0" smtClean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기타 이동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창고이동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거래처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139694" y="2216054"/>
          <a:ext cx="4489348" cy="37721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33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65513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465513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65512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15389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3755809618"/>
                    </a:ext>
                  </a:extLst>
                </a:gridCol>
                <a:gridCol w="399011">
                  <a:extLst>
                    <a:ext uri="{9D8B030D-6E8A-4147-A177-3AD203B41FA5}">
                      <a16:colId xmlns:a16="http://schemas.microsoft.com/office/drawing/2014/main" val="1035071394"/>
                    </a:ext>
                  </a:extLst>
                </a:gridCol>
                <a:gridCol w="471736">
                  <a:extLst>
                    <a:ext uri="{9D8B030D-6E8A-4147-A177-3AD203B41FA5}">
                      <a16:colId xmlns:a16="http://schemas.microsoft.com/office/drawing/2014/main" val="1546034661"/>
                    </a:ext>
                  </a:extLst>
                </a:gridCol>
                <a:gridCol w="448935">
                  <a:extLst>
                    <a:ext uri="{9D8B030D-6E8A-4147-A177-3AD203B41FA5}">
                      <a16:colId xmlns:a16="http://schemas.microsoft.com/office/drawing/2014/main" val="35144382"/>
                    </a:ext>
                  </a:extLst>
                </a:gridCol>
              </a:tblGrid>
              <a:tr h="4393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거래처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코드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대표자명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핸드폰번호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검색창내용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사용구분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이체정보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6824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1195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937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1022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6479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0587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3929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966717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이전에 등록한 정보가 입력되어 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창으로 전환된다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하겠냐는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Alert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띄워준다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닫는다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 목록에서 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클릭하면 이전에 등록한 정보를 볼 수 있다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버튼을 통해 거래처 정보 수정을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눌러 거래처 삭제를 할 수 있다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버튼을 눌러 수정을 취소할 수도 있다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10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56" name="타원 255"/>
          <p:cNvSpPr/>
          <p:nvPr/>
        </p:nvSpPr>
        <p:spPr>
          <a:xfrm>
            <a:off x="3362388" y="267760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258" name="TextBox 257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거래처 리스트</a:t>
            </a:r>
            <a:endParaRPr lang="ko-KR" altLang="en-US" sz="900" dirty="0"/>
          </a:p>
        </p:txBody>
      </p:sp>
      <p:sp>
        <p:nvSpPr>
          <p:cNvPr id="259" name="포인트가 5개인 별 258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직사각형 259"/>
          <p:cNvSpPr/>
          <p:nvPr/>
        </p:nvSpPr>
        <p:spPr>
          <a:xfrm>
            <a:off x="2520303" y="1695884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TextBox 261"/>
          <p:cNvSpPr txBox="1"/>
          <p:nvPr/>
        </p:nvSpPr>
        <p:spPr>
          <a:xfrm>
            <a:off x="2732612" y="1946059"/>
            <a:ext cx="87075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상호명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대표자명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연락처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주소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사업자 번호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업체 메모</a:t>
            </a:r>
            <a:endParaRPr lang="en-US" altLang="ko-KR" sz="1000" dirty="0" smtClean="0"/>
          </a:p>
        </p:txBody>
      </p:sp>
      <p:sp>
        <p:nvSpPr>
          <p:cNvPr id="266" name="직사각형 265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직사각형 269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직사각형 270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TextBox 290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03363" y="1880101"/>
            <a:ext cx="2853421" cy="3512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3546253" y="180899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74" name="TextBox 73"/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40881" y="5604339"/>
            <a:ext cx="3377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                   수정</a:t>
            </a:r>
            <a:r>
              <a:rPr lang="ko-KR" altLang="en-US" sz="1000" smtClean="0"/>
              <a:t>      </a:t>
            </a:r>
            <a:r>
              <a:rPr lang="ko-KR" altLang="en-US" sz="1000" dirty="0" smtClean="0"/>
              <a:t>삭제                             닫기</a:t>
            </a:r>
            <a:endParaRPr lang="en-US" altLang="ko-KR" sz="100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3886688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746550" y="5602439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4322653" y="5595615"/>
            <a:ext cx="384553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5845205" y="5580129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3719943" y="55933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94" name="타원 93"/>
          <p:cNvSpPr/>
          <p:nvPr/>
        </p:nvSpPr>
        <p:spPr>
          <a:xfrm>
            <a:off x="4273341" y="557885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97" name="타원 96"/>
          <p:cNvSpPr/>
          <p:nvPr/>
        </p:nvSpPr>
        <p:spPr>
          <a:xfrm>
            <a:off x="5784072" y="554874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8655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251001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 등록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 등록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  <a:endParaRPr lang="ko-KR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기초 등록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거래처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부서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품목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담당자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영업관리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견적서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판매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구매관리</a:t>
            </a:r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발주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생산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외주</a:t>
            </a:r>
            <a:endParaRPr lang="ko-KR" altLang="en-US" sz="900" dirty="0"/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공정관리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작업지시서</a:t>
            </a:r>
            <a:endParaRPr lang="en-US" altLang="ko-KR" sz="900" dirty="0" smtClean="0"/>
          </a:p>
          <a:p>
            <a:pPr algn="ctr"/>
            <a:r>
              <a:rPr lang="ko-KR" altLang="en-US" sz="900" smtClean="0"/>
              <a:t>생산입고</a:t>
            </a:r>
            <a:endParaRPr lang="en-US" altLang="ko-KR" sz="900" dirty="0" smtClean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기타 이동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창고이동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부서 </a:t>
            </a:r>
            <a:r>
              <a:rPr lang="ko-KR" altLang="en-US" sz="900" dirty="0" smtClean="0"/>
              <a:t>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643861"/>
              </p:ext>
            </p:extLst>
          </p:nvPr>
        </p:nvGraphicFramePr>
        <p:xfrm>
          <a:off x="3139694" y="2216054"/>
          <a:ext cx="4388882" cy="37721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9397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74512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948026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92626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27872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752203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</a:tblGrid>
              <a:tr h="4393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부서코드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부서명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코드사용메뉴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추가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사업장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6824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1195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937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1022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6479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0587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3929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334696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상세 정보 창을 띄운다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띄운다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부서 등록 메뉴를 클릭하면 나타나는 페이지입니다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 리스트를 볼 수 있고 등록과 수정 등을 할 수 있습니다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10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91567"/>
              </p:ext>
            </p:extLst>
          </p:nvPr>
        </p:nvGraphicFramePr>
        <p:xfrm>
          <a:off x="3156658" y="6169665"/>
          <a:ext cx="665901" cy="22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901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25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88" name="타원 87"/>
          <p:cNvSpPr/>
          <p:nvPr/>
        </p:nvSpPr>
        <p:spPr>
          <a:xfrm>
            <a:off x="3240571" y="621611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97" name="타원 96"/>
          <p:cNvSpPr/>
          <p:nvPr/>
        </p:nvSpPr>
        <p:spPr>
          <a:xfrm>
            <a:off x="3642302" y="266827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1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7416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직사각형 256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9" name="표 118"/>
          <p:cNvGraphicFramePr>
            <a:graphicFrameLocks noGrp="1"/>
          </p:cNvGraphicFramePr>
          <p:nvPr/>
        </p:nvGraphicFramePr>
        <p:xfrm>
          <a:off x="3156658" y="6169665"/>
          <a:ext cx="665901" cy="22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901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25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 등록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 등록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  <a:endParaRPr lang="ko-KR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기초 등록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거래처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부서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품목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담당자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영업관리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견적서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판매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구매관리</a:t>
            </a:r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발주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생산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외주</a:t>
            </a:r>
            <a:endParaRPr lang="ko-KR" altLang="en-US" sz="900" dirty="0"/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공정관리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작업지시서</a:t>
            </a:r>
            <a:endParaRPr lang="en-US" altLang="ko-KR" sz="900" dirty="0" smtClean="0"/>
          </a:p>
          <a:p>
            <a:pPr algn="ctr"/>
            <a:r>
              <a:rPr lang="ko-KR" altLang="en-US" sz="900" smtClean="0"/>
              <a:t>생산입고</a:t>
            </a:r>
            <a:endParaRPr lang="en-US" altLang="ko-KR" sz="900" dirty="0" smtClean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기타 이동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창고이동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거래처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139694" y="2216054"/>
          <a:ext cx="4489348" cy="37721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33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65513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465513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65512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15389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3755809618"/>
                    </a:ext>
                  </a:extLst>
                </a:gridCol>
                <a:gridCol w="399011">
                  <a:extLst>
                    <a:ext uri="{9D8B030D-6E8A-4147-A177-3AD203B41FA5}">
                      <a16:colId xmlns:a16="http://schemas.microsoft.com/office/drawing/2014/main" val="1035071394"/>
                    </a:ext>
                  </a:extLst>
                </a:gridCol>
                <a:gridCol w="471736">
                  <a:extLst>
                    <a:ext uri="{9D8B030D-6E8A-4147-A177-3AD203B41FA5}">
                      <a16:colId xmlns:a16="http://schemas.microsoft.com/office/drawing/2014/main" val="1546034661"/>
                    </a:ext>
                  </a:extLst>
                </a:gridCol>
                <a:gridCol w="448935">
                  <a:extLst>
                    <a:ext uri="{9D8B030D-6E8A-4147-A177-3AD203B41FA5}">
                      <a16:colId xmlns:a16="http://schemas.microsoft.com/office/drawing/2014/main" val="35144382"/>
                    </a:ext>
                  </a:extLst>
                </a:gridCol>
              </a:tblGrid>
              <a:tr h="4393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거래처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코드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대표자명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핸드폰번호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검색창내용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사용구분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이체정보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6824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1195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937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1022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6479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0587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3929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50717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후 창을 닫는다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양식에 맞춰 정보를 입력하여 부서를 등록할 수 있습니다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10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56" name="타원 255"/>
          <p:cNvSpPr/>
          <p:nvPr/>
        </p:nvSpPr>
        <p:spPr>
          <a:xfrm>
            <a:off x="3362388" y="267760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258" name="TextBox 257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거래처 리스트</a:t>
            </a:r>
            <a:endParaRPr lang="ko-KR" altLang="en-US" sz="900" dirty="0"/>
          </a:p>
        </p:txBody>
      </p:sp>
      <p:sp>
        <p:nvSpPr>
          <p:cNvPr id="259" name="포인트가 5개인 별 258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직사각형 259"/>
          <p:cNvSpPr/>
          <p:nvPr/>
        </p:nvSpPr>
        <p:spPr>
          <a:xfrm>
            <a:off x="2520303" y="1695884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TextBox 261"/>
          <p:cNvSpPr txBox="1"/>
          <p:nvPr/>
        </p:nvSpPr>
        <p:spPr>
          <a:xfrm>
            <a:off x="2732612" y="1946059"/>
            <a:ext cx="95410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부서</a:t>
            </a:r>
            <a:r>
              <a:rPr lang="ko-KR" altLang="en-US" sz="1000" dirty="0" smtClean="0"/>
              <a:t> 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부서</a:t>
            </a:r>
            <a:r>
              <a:rPr lang="ko-KR" altLang="en-US" sz="1000" dirty="0" smtClean="0"/>
              <a:t>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메뉴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/>
              <a:t>부서계층그룹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부서 </a:t>
            </a:r>
            <a:r>
              <a:rPr lang="ko-KR" altLang="en-US" sz="1000" dirty="0" smtClean="0"/>
              <a:t>메모</a:t>
            </a:r>
            <a:endParaRPr lang="en-US" altLang="ko-KR" sz="1000" dirty="0" smtClean="0"/>
          </a:p>
        </p:txBody>
      </p:sp>
      <p:sp>
        <p:nvSpPr>
          <p:cNvPr id="266" name="직사각형 265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직사각형 269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직사각형 270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TextBox 287"/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2940881" y="5604339"/>
            <a:ext cx="1293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                   등록</a:t>
            </a:r>
            <a:endParaRPr lang="en-US" altLang="ko-KR" sz="1000" dirty="0" smtClean="0"/>
          </a:p>
        </p:txBody>
      </p:sp>
      <p:sp>
        <p:nvSpPr>
          <p:cNvPr id="290" name="TextBox 289"/>
          <p:cNvSpPr txBox="1"/>
          <p:nvPr/>
        </p:nvSpPr>
        <p:spPr>
          <a:xfrm>
            <a:off x="3886688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2" name="직사각형 291"/>
          <p:cNvSpPr/>
          <p:nvPr/>
        </p:nvSpPr>
        <p:spPr>
          <a:xfrm>
            <a:off x="3746550" y="5602439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/>
          <p:cNvSpPr/>
          <p:nvPr/>
        </p:nvSpPr>
        <p:spPr>
          <a:xfrm>
            <a:off x="3719943" y="55933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1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75158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직사각형 256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9" name="표 118"/>
          <p:cNvGraphicFramePr>
            <a:graphicFrameLocks noGrp="1"/>
          </p:cNvGraphicFramePr>
          <p:nvPr/>
        </p:nvGraphicFramePr>
        <p:xfrm>
          <a:off x="3156658" y="6169665"/>
          <a:ext cx="665901" cy="225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901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25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 등록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거래처 등록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  <a:endParaRPr lang="ko-KR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2032133" y="1882101"/>
            <a:ext cx="712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기초 등록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185323"/>
            <a:ext cx="9630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거래처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부서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품목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담당자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63732" y="29537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08518" y="2954867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영업관리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63732" y="2953750"/>
            <a:ext cx="944137" cy="94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71170" y="3222614"/>
            <a:ext cx="92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견적서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판매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출하 지시서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71170" y="401479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TextBox 50"/>
          <p:cNvSpPr txBox="1"/>
          <p:nvPr/>
        </p:nvSpPr>
        <p:spPr>
          <a:xfrm>
            <a:off x="1863732" y="4016795"/>
            <a:ext cx="944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구매관리</a:t>
            </a:r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>
          <a:xfrm>
            <a:off x="1871170" y="4014796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1880136" y="4249836"/>
            <a:ext cx="92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발주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구매</a:t>
            </a:r>
            <a:endParaRPr lang="en-US" altLang="ko-KR" sz="900" dirty="0"/>
          </a:p>
        </p:txBody>
      </p:sp>
      <p:sp>
        <p:nvSpPr>
          <p:cNvPr id="60" name="직사각형 59"/>
          <p:cNvSpPr/>
          <p:nvPr/>
        </p:nvSpPr>
        <p:spPr>
          <a:xfrm>
            <a:off x="1875325" y="478063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TextBox 60"/>
          <p:cNvSpPr txBox="1"/>
          <p:nvPr/>
        </p:nvSpPr>
        <p:spPr>
          <a:xfrm>
            <a:off x="1863732" y="4782633"/>
            <a:ext cx="951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생산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외주</a:t>
            </a:r>
            <a:endParaRPr lang="ko-KR" altLang="en-US" sz="900" dirty="0"/>
          </a:p>
        </p:txBody>
      </p:sp>
      <p:sp>
        <p:nvSpPr>
          <p:cNvPr id="62" name="직사각형 61"/>
          <p:cNvSpPr/>
          <p:nvPr/>
        </p:nvSpPr>
        <p:spPr>
          <a:xfrm>
            <a:off x="1871225" y="4780633"/>
            <a:ext cx="944137" cy="821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884093" y="5055374"/>
            <a:ext cx="916935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공정관리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작업지시서</a:t>
            </a:r>
            <a:endParaRPr lang="en-US" altLang="ko-KR" sz="900" dirty="0" smtClean="0"/>
          </a:p>
          <a:p>
            <a:pPr algn="ctr"/>
            <a:r>
              <a:rPr lang="ko-KR" altLang="en-US" sz="900" smtClean="0"/>
              <a:t>생산입고</a:t>
            </a:r>
            <a:endParaRPr lang="en-US" altLang="ko-KR" sz="900" dirty="0" smtClean="0"/>
          </a:p>
        </p:txBody>
      </p:sp>
      <p:sp>
        <p:nvSpPr>
          <p:cNvPr id="69" name="직사각형 68"/>
          <p:cNvSpPr/>
          <p:nvPr/>
        </p:nvSpPr>
        <p:spPr>
          <a:xfrm>
            <a:off x="1863732" y="5726950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863732" y="5728950"/>
            <a:ext cx="937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기타 이동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1863732" y="5726951"/>
            <a:ext cx="944137" cy="61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63732" y="5961991"/>
            <a:ext cx="9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창고이동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불량처리</a:t>
            </a:r>
            <a:endParaRPr lang="en-US" altLang="ko-KR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거래처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139694" y="2216054"/>
          <a:ext cx="4489348" cy="37721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33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465513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465513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65512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15389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3755809618"/>
                    </a:ext>
                  </a:extLst>
                </a:gridCol>
                <a:gridCol w="399011">
                  <a:extLst>
                    <a:ext uri="{9D8B030D-6E8A-4147-A177-3AD203B41FA5}">
                      <a16:colId xmlns:a16="http://schemas.microsoft.com/office/drawing/2014/main" val="1035071394"/>
                    </a:ext>
                  </a:extLst>
                </a:gridCol>
                <a:gridCol w="471736">
                  <a:extLst>
                    <a:ext uri="{9D8B030D-6E8A-4147-A177-3AD203B41FA5}">
                      <a16:colId xmlns:a16="http://schemas.microsoft.com/office/drawing/2014/main" val="1546034661"/>
                    </a:ext>
                  </a:extLst>
                </a:gridCol>
                <a:gridCol w="448935">
                  <a:extLst>
                    <a:ext uri="{9D8B030D-6E8A-4147-A177-3AD203B41FA5}">
                      <a16:colId xmlns:a16="http://schemas.microsoft.com/office/drawing/2014/main" val="35144382"/>
                    </a:ext>
                  </a:extLst>
                </a:gridCol>
              </a:tblGrid>
              <a:tr h="4393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거래처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코드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거래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처명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대표자명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핸드폰번호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검색창내용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사용구분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이체정보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6824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1195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937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1022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6479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0587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3929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23260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이전에 등록한 정보가 입력되어 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창으로 전환된다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하겠냐는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Alert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띄워준다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창을 닫는다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부서 목록에서 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코드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(ex:0000)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클릭하면 이전에 등록한 정보를 볼 수 있다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 버튼을 통해 부서 정보 수정을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버튼을 눌러 부서 삭제를 할 수 있다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버튼을 눌러 수정을 취소할 수도 있다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10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949132" y="2478674"/>
            <a:ext cx="133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3240571" y="621611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1</a:t>
            </a:r>
            <a:endParaRPr lang="ko-KR" altLang="en-US" sz="700" dirty="0"/>
          </a:p>
        </p:txBody>
      </p:sp>
      <p:sp>
        <p:nvSpPr>
          <p:cNvPr id="256" name="타원 255"/>
          <p:cNvSpPr/>
          <p:nvPr/>
        </p:nvSpPr>
        <p:spPr>
          <a:xfrm>
            <a:off x="3362388" y="267760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258" name="TextBox 257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거래처 리스트</a:t>
            </a:r>
            <a:endParaRPr lang="ko-KR" altLang="en-US" sz="900" dirty="0"/>
          </a:p>
        </p:txBody>
      </p:sp>
      <p:sp>
        <p:nvSpPr>
          <p:cNvPr id="259" name="포인트가 5개인 별 258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직사각형 259"/>
          <p:cNvSpPr/>
          <p:nvPr/>
        </p:nvSpPr>
        <p:spPr>
          <a:xfrm>
            <a:off x="2520303" y="1695884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TextBox 290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3546253" y="180899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74" name="TextBox 73"/>
          <p:cNvSpPr txBox="1"/>
          <p:nvPr/>
        </p:nvSpPr>
        <p:spPr>
          <a:xfrm>
            <a:off x="3664068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40881" y="5604339"/>
            <a:ext cx="3377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                   수정</a:t>
            </a:r>
            <a:r>
              <a:rPr lang="ko-KR" altLang="en-US" sz="1000" smtClean="0"/>
              <a:t>      </a:t>
            </a:r>
            <a:r>
              <a:rPr lang="ko-KR" altLang="en-US" sz="1000" dirty="0" smtClean="0"/>
              <a:t>삭제                             닫기</a:t>
            </a:r>
            <a:endParaRPr lang="en-US" altLang="ko-KR" sz="100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3886688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746550" y="5602439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4322653" y="5595615"/>
            <a:ext cx="384553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5845205" y="5580129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3719943" y="55933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94" name="타원 93"/>
          <p:cNvSpPr/>
          <p:nvPr/>
        </p:nvSpPr>
        <p:spPr>
          <a:xfrm>
            <a:off x="4273341" y="557885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97" name="타원 96"/>
          <p:cNvSpPr/>
          <p:nvPr/>
        </p:nvSpPr>
        <p:spPr>
          <a:xfrm>
            <a:off x="5784072" y="554874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  <p:sp>
        <p:nvSpPr>
          <p:cNvPr id="99" name="TextBox 98"/>
          <p:cNvSpPr txBox="1"/>
          <p:nvPr/>
        </p:nvSpPr>
        <p:spPr>
          <a:xfrm>
            <a:off x="2732612" y="1946059"/>
            <a:ext cx="95410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부서</a:t>
            </a:r>
            <a:r>
              <a:rPr lang="ko-KR" altLang="en-US" sz="1000" dirty="0" smtClean="0"/>
              <a:t> 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부서</a:t>
            </a:r>
            <a:r>
              <a:rPr lang="ko-KR" altLang="en-US" sz="1000" dirty="0" smtClean="0"/>
              <a:t>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메뉴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/>
              <a:t>부서계층그룹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부서 </a:t>
            </a:r>
            <a:r>
              <a:rPr lang="ko-KR" altLang="en-US" sz="1000" dirty="0" smtClean="0"/>
              <a:t>메모</a:t>
            </a:r>
            <a:endParaRPr lang="en-US" altLang="ko-KR" sz="1000" dirty="0" smtClean="0"/>
          </a:p>
        </p:txBody>
      </p:sp>
      <p:sp>
        <p:nvSpPr>
          <p:cNvPr id="100" name="직사각형 99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07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3298</Words>
  <Application>Microsoft Office PowerPoint</Application>
  <PresentationFormat>와이드스크린</PresentationFormat>
  <Paragraphs>1738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재고 1 기초등록 (박희성)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재고 1 영업관리 (박희성)</vt:lpstr>
      <vt:lpstr>PowerPoint 프레젠테이션</vt:lpstr>
      <vt:lpstr>PowerPoint 프레젠테이션</vt:lpstr>
      <vt:lpstr>PowerPoint 프레젠테이션</vt:lpstr>
      <vt:lpstr>PowerPoint 프레젠테이션</vt:lpstr>
      <vt:lpstr>재고 1 구매관리 (박희성)</vt:lpstr>
      <vt:lpstr>PowerPoint 프레젠테이션</vt:lpstr>
      <vt:lpstr>PowerPoint 프레젠테이션</vt:lpstr>
      <vt:lpstr>재고 1 생산/외주 (박희성)</vt:lpstr>
      <vt:lpstr>PowerPoint 프레젠테이션</vt:lpstr>
      <vt:lpstr>PowerPoint 프레젠테이션</vt:lpstr>
      <vt:lpstr>PowerPoint 프레젠테이션</vt:lpstr>
      <vt:lpstr>재고 1 기타 이동(박희성)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재고 1 (박희성)</dc:title>
  <dc:creator>admin</dc:creator>
  <cp:lastModifiedBy>admin</cp:lastModifiedBy>
  <cp:revision>158</cp:revision>
  <dcterms:created xsi:type="dcterms:W3CDTF">2023-07-04T00:36:14Z</dcterms:created>
  <dcterms:modified xsi:type="dcterms:W3CDTF">2023-07-04T09:09:47Z</dcterms:modified>
</cp:coreProperties>
</file>